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6" r:id="rId2"/>
    <p:sldId id="338" r:id="rId3"/>
    <p:sldId id="291" r:id="rId4"/>
    <p:sldId id="290" r:id="rId5"/>
    <p:sldId id="292" r:id="rId6"/>
    <p:sldId id="311" r:id="rId7"/>
    <p:sldId id="259" r:id="rId8"/>
    <p:sldId id="263" r:id="rId9"/>
    <p:sldId id="261" r:id="rId10"/>
    <p:sldId id="265" r:id="rId11"/>
    <p:sldId id="293" r:id="rId12"/>
    <p:sldId id="295" r:id="rId13"/>
    <p:sldId id="273" r:id="rId14"/>
    <p:sldId id="268" r:id="rId15"/>
    <p:sldId id="270" r:id="rId16"/>
    <p:sldId id="272" r:id="rId17"/>
    <p:sldId id="274" r:id="rId18"/>
    <p:sldId id="275" r:id="rId19"/>
    <p:sldId id="277" r:id="rId20"/>
    <p:sldId id="266" r:id="rId21"/>
    <p:sldId id="276" r:id="rId22"/>
    <p:sldId id="334" r:id="rId23"/>
    <p:sldId id="341" r:id="rId24"/>
    <p:sldId id="335" r:id="rId25"/>
    <p:sldId id="278" r:id="rId26"/>
    <p:sldId id="279" r:id="rId27"/>
    <p:sldId id="280" r:id="rId28"/>
    <p:sldId id="281" r:id="rId29"/>
    <p:sldId id="282" r:id="rId30"/>
    <p:sldId id="283" r:id="rId31"/>
    <p:sldId id="296" r:id="rId32"/>
    <p:sldId id="339" r:id="rId33"/>
    <p:sldId id="284" r:id="rId34"/>
    <p:sldId id="286" r:id="rId35"/>
    <p:sldId id="287" r:id="rId36"/>
    <p:sldId id="288" r:id="rId37"/>
    <p:sldId id="294" r:id="rId38"/>
    <p:sldId id="297" r:id="rId39"/>
    <p:sldId id="298" r:id="rId40"/>
    <p:sldId id="299" r:id="rId41"/>
    <p:sldId id="300" r:id="rId42"/>
    <p:sldId id="301" r:id="rId43"/>
    <p:sldId id="302" r:id="rId44"/>
    <p:sldId id="336" r:id="rId45"/>
    <p:sldId id="303" r:id="rId46"/>
    <p:sldId id="305" r:id="rId47"/>
    <p:sldId id="310" r:id="rId48"/>
    <p:sldId id="306" r:id="rId49"/>
    <p:sldId id="307" r:id="rId50"/>
    <p:sldId id="308" r:id="rId51"/>
    <p:sldId id="309" r:id="rId52"/>
    <p:sldId id="314" r:id="rId53"/>
    <p:sldId id="312" r:id="rId54"/>
    <p:sldId id="313" r:id="rId55"/>
    <p:sldId id="318" r:id="rId56"/>
    <p:sldId id="319" r:id="rId57"/>
    <p:sldId id="320" r:id="rId58"/>
    <p:sldId id="321" r:id="rId59"/>
    <p:sldId id="322" r:id="rId60"/>
    <p:sldId id="332" r:id="rId61"/>
    <p:sldId id="333" r:id="rId62"/>
    <p:sldId id="323" r:id="rId63"/>
    <p:sldId id="324" r:id="rId64"/>
    <p:sldId id="330" r:id="rId65"/>
    <p:sldId id="329" r:id="rId66"/>
    <p:sldId id="342" r:id="rId67"/>
    <p:sldId id="327" r:id="rId68"/>
    <p:sldId id="328" r:id="rId69"/>
    <p:sldId id="340" r:id="rId70"/>
    <p:sldId id="325" r:id="rId71"/>
    <p:sldId id="331" r:id="rId72"/>
    <p:sldId id="337" r:id="rId73"/>
    <p:sldId id="343" r:id="rId74"/>
  </p:sldIdLst>
  <p:sldSz cx="9144000" cy="5143500" type="screen16x9"/>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BFF53"/>
    <a:srgbClr val="9400E6"/>
    <a:srgbClr val="FFFF66"/>
    <a:srgbClr val="FE7A99"/>
    <a:srgbClr val="FF5BA5"/>
    <a:srgbClr val="BEA7FF"/>
    <a:srgbClr val="D70DFF"/>
    <a:srgbClr val="9900CC"/>
    <a:srgbClr val="CBB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07" autoAdjust="0"/>
  </p:normalViewPr>
  <p:slideViewPr>
    <p:cSldViewPr>
      <p:cViewPr varScale="1">
        <p:scale>
          <a:sx n="87" d="100"/>
          <a:sy n="87" d="100"/>
        </p:scale>
        <p:origin x="-876" y="-84"/>
      </p:cViewPr>
      <p:guideLst>
        <p:guide orient="horz" pos="162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19413" cy="493713"/>
          </a:xfrm>
          <a:prstGeom prst="rect">
            <a:avLst/>
          </a:prstGeom>
        </p:spPr>
        <p:txBody>
          <a:bodyPr vert="horz" lIns="91426" tIns="45713" rIns="91426" bIns="45713" rtlCol="0"/>
          <a:lstStyle>
            <a:lvl1pPr algn="l">
              <a:defRPr sz="1200"/>
            </a:lvl1pPr>
          </a:lstStyle>
          <a:p>
            <a:endParaRPr lang="ru-RU"/>
          </a:p>
        </p:txBody>
      </p:sp>
      <p:sp>
        <p:nvSpPr>
          <p:cNvPr id="3" name="Дата 2"/>
          <p:cNvSpPr>
            <a:spLocks noGrp="1"/>
          </p:cNvSpPr>
          <p:nvPr>
            <p:ph type="dt" sz="quarter" idx="1"/>
          </p:nvPr>
        </p:nvSpPr>
        <p:spPr>
          <a:xfrm>
            <a:off x="3814763" y="0"/>
            <a:ext cx="2919412" cy="493713"/>
          </a:xfrm>
          <a:prstGeom prst="rect">
            <a:avLst/>
          </a:prstGeom>
        </p:spPr>
        <p:txBody>
          <a:bodyPr vert="horz" lIns="91426" tIns="45713" rIns="91426" bIns="45713" rtlCol="0"/>
          <a:lstStyle>
            <a:lvl1pPr algn="r">
              <a:defRPr sz="1200"/>
            </a:lvl1pPr>
          </a:lstStyle>
          <a:p>
            <a:fld id="{6425BB95-EE5C-4315-BE63-8E5D33AFC73B}" type="datetimeFigureOut">
              <a:rPr lang="ru-RU" smtClean="0"/>
              <a:pPr/>
              <a:t>12.04.2019</a:t>
            </a:fld>
            <a:endParaRPr lang="ru-RU"/>
          </a:p>
        </p:txBody>
      </p:sp>
      <p:sp>
        <p:nvSpPr>
          <p:cNvPr id="4" name="Нижний колонтитул 3"/>
          <p:cNvSpPr>
            <a:spLocks noGrp="1"/>
          </p:cNvSpPr>
          <p:nvPr>
            <p:ph type="ftr" sz="quarter" idx="2"/>
          </p:nvPr>
        </p:nvSpPr>
        <p:spPr>
          <a:xfrm>
            <a:off x="1" y="9374189"/>
            <a:ext cx="2919413" cy="493712"/>
          </a:xfrm>
          <a:prstGeom prst="rect">
            <a:avLst/>
          </a:prstGeom>
        </p:spPr>
        <p:txBody>
          <a:bodyPr vert="horz" lIns="91426" tIns="45713" rIns="91426" bIns="45713" rtlCol="0" anchor="b"/>
          <a:lstStyle>
            <a:lvl1pPr algn="l">
              <a:defRPr sz="1200"/>
            </a:lvl1pPr>
          </a:lstStyle>
          <a:p>
            <a:endParaRPr lang="ru-RU"/>
          </a:p>
        </p:txBody>
      </p:sp>
      <p:sp>
        <p:nvSpPr>
          <p:cNvPr id="5" name="Номер слайда 4"/>
          <p:cNvSpPr>
            <a:spLocks noGrp="1"/>
          </p:cNvSpPr>
          <p:nvPr>
            <p:ph type="sldNum" sz="quarter" idx="3"/>
          </p:nvPr>
        </p:nvSpPr>
        <p:spPr>
          <a:xfrm>
            <a:off x="3814763" y="9374189"/>
            <a:ext cx="2919412" cy="493712"/>
          </a:xfrm>
          <a:prstGeom prst="rect">
            <a:avLst/>
          </a:prstGeom>
        </p:spPr>
        <p:txBody>
          <a:bodyPr vert="horz" lIns="91426" tIns="45713" rIns="91426" bIns="45713" rtlCol="0" anchor="b"/>
          <a:lstStyle>
            <a:lvl1pPr algn="r">
              <a:defRPr sz="1200"/>
            </a:lvl1pPr>
          </a:lstStyle>
          <a:p>
            <a:fld id="{F019EA93-D590-4EF3-B73E-C26121B7A666}"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26" tIns="45713" rIns="91426" bIns="45713"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26" tIns="45713" rIns="91426" bIns="45713" rtlCol="0"/>
          <a:lstStyle>
            <a:lvl1pPr algn="r">
              <a:defRPr sz="1200"/>
            </a:lvl1pPr>
          </a:lstStyle>
          <a:p>
            <a:fld id="{35D74294-CEF9-485A-A838-C69E61162F0D}" type="datetimeFigureOut">
              <a:rPr lang="en-US" smtClean="0"/>
              <a:pPr/>
              <a:t>4/12/2019</a:t>
            </a:fld>
            <a:endParaRPr lang="en-US"/>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26" tIns="45713" rIns="91426" bIns="45713"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26" tIns="45713" rIns="91426"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302"/>
            <a:ext cx="2918831" cy="493474"/>
          </a:xfrm>
          <a:prstGeom prst="rect">
            <a:avLst/>
          </a:prstGeom>
        </p:spPr>
        <p:txBody>
          <a:bodyPr vert="horz" lIns="91426" tIns="45713" rIns="91426"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2"/>
            <a:ext cx="2918831" cy="493474"/>
          </a:xfrm>
          <a:prstGeom prst="rect">
            <a:avLst/>
          </a:prstGeom>
        </p:spPr>
        <p:txBody>
          <a:bodyPr vert="horz" lIns="91426" tIns="45713" rIns="91426" bIns="45713" rtlCol="0" anchor="b"/>
          <a:lstStyle>
            <a:lvl1pPr algn="r">
              <a:defRPr sz="1200"/>
            </a:lvl1pPr>
          </a:lstStyle>
          <a:p>
            <a:fld id="{6B3ED1A8-5C2A-4099-9022-A61914FF178C}" type="slidenum">
              <a:rPr lang="en-US" smtClean="0"/>
              <a:pPr/>
              <a:t>‹#›</a:t>
            </a:fld>
            <a:endParaRPr lang="en-US"/>
          </a:p>
        </p:txBody>
      </p:sp>
    </p:spTree>
    <p:extLst>
      <p:ext uri="{BB962C8B-B14F-4D97-AF65-F5344CB8AC3E}">
        <p14:creationId xmlns:p14="http://schemas.microsoft.com/office/powerpoint/2010/main" xmlns="" val="1423502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350110"/>
            <a:ext cx="8246070" cy="1374345"/>
          </a:xfrm>
          <a:noFill/>
          <a:effectLst/>
        </p:spPr>
        <p:txBody>
          <a:bodyPr>
            <a:normAutofit/>
          </a:bodyPr>
          <a:lstStyle>
            <a:lvl1pPr algn="l">
              <a:defRPr sz="3600">
                <a:solidFill>
                  <a:schemeClr val="accent6">
                    <a:lumMod val="75000"/>
                  </a:schemeClr>
                </a:solidFill>
                <a:effectLst>
                  <a:outerShdw blurRad="76200" dist="38100" dir="3000000" algn="ctr" rotWithShape="0">
                    <a:schemeClr val="tx1">
                      <a:alpha val="41000"/>
                    </a:scheme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448965" y="2724455"/>
            <a:ext cx="8246070" cy="1221640"/>
          </a:xfrm>
          <a:noFill/>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739290"/>
          </a:xfrm>
        </p:spPr>
        <p:txBody>
          <a:bodyPr>
            <a:normAutofit/>
          </a:bodyPr>
          <a:lstStyle>
            <a:lvl1pPr algn="l">
              <a:defRPr sz="3600" baseline="0">
                <a:solidFill>
                  <a:schemeClr val="accent6">
                    <a:lumMod val="75000"/>
                  </a:schemeClr>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6" y="1350110"/>
            <a:ext cx="8246070" cy="3512215"/>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4" y="433880"/>
            <a:ext cx="6566315" cy="572644"/>
          </a:xfrm>
        </p:spPr>
        <p:txBody>
          <a:bodyPr>
            <a:normAutofit/>
          </a:bodyPr>
          <a:lstStyle>
            <a:lvl1pPr algn="l">
              <a:defRPr sz="3600">
                <a:solidFill>
                  <a:schemeClr val="accent6">
                    <a:lumMod val="75000"/>
                  </a:schemeClr>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4" y="1198559"/>
            <a:ext cx="6566315"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1" cy="763525"/>
          </a:xfrm>
        </p:spPr>
        <p:txBody>
          <a:bodyPr>
            <a:normAutofit/>
          </a:bodyPr>
          <a:lstStyle>
            <a:lvl1pPr algn="l">
              <a:defRPr sz="3600" baseline="0">
                <a:solidFill>
                  <a:schemeClr val="accent6">
                    <a:lumMod val="75000"/>
                  </a:schemeClr>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6879" y="1529409"/>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6879" y="1960929"/>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0" y="1529409"/>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1960929"/>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4/12/2019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Nina%20St\Desktop\seminar%20aprilie%202019\materiale%20finale%20seminar%2013aprilie\MANAGEMENT.mp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Nina%20St\Desktop\seminar%20aprilie%202019\materiale%20finale%20seminar%2013aprilie\dir%20si%20subalterni%20slid%2024.mp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Nina%20St\Desktop\seminar%20aprilie%202019\materiale%20finale%20seminar%2013aprilie\final.mp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Nina%20St\Desktop\seminar%20aprilie%202019\materiale%20finale%20seminar%2013aprilie\Head%20Up%20(1).mp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Nina%20St\Desktop\seminar%20aprilie%202019\materiale%20finale%20seminar%2013aprilie\ultimul.mp4"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____________Microsoft_Office_PowerPoint_97-20031.ppt"/><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Nina%20St\Desktop\seminar%20aprilie%202019\materiale%20finale%20seminar%2013aprilie\Filanda.mp4"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Users\Nina%20St\Desktop\seminar%20aprilie%202019\materiale%20finale%20seminar%2013aprilie\COMUNICARE.mp4"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56" y="128470"/>
            <a:ext cx="3664920" cy="3206805"/>
          </a:xfrm>
        </p:spPr>
        <p:txBody>
          <a:bodyPr>
            <a:normAutofit fontScale="90000"/>
          </a:bodyPr>
          <a:lstStyle/>
          <a:p>
            <a:pPr algn="ctr"/>
            <a:r>
              <a:rPr lang="ro-RO" b="1" dirty="0" smtClean="0">
                <a:solidFill>
                  <a:srgbClr val="FFC000"/>
                </a:solidFill>
                <a:latin typeface="Times New Roman" pitchFamily="18" charset="0"/>
                <a:cs typeface="Times New Roman" pitchFamily="18" charset="0"/>
              </a:rPr>
              <a:t/>
            </a:r>
            <a:br>
              <a:rPr lang="ro-RO" b="1" dirty="0" smtClean="0">
                <a:solidFill>
                  <a:srgbClr val="FFC000"/>
                </a:solidFill>
                <a:latin typeface="Times New Roman" pitchFamily="18" charset="0"/>
                <a:cs typeface="Times New Roman" pitchFamily="18" charset="0"/>
              </a:rPr>
            </a:br>
            <a:r>
              <a:rPr lang="ro-RO" b="1" dirty="0" smtClean="0">
                <a:solidFill>
                  <a:srgbClr val="FFC000"/>
                </a:solidFill>
                <a:latin typeface="Times New Roman" pitchFamily="18" charset="0"/>
                <a:cs typeface="Times New Roman" pitchFamily="18" charset="0"/>
              </a:rPr>
              <a:t>Eficiența în conducere și dimensiunile managementului participativ</a:t>
            </a:r>
            <a:r>
              <a:rPr lang="ro-RO" b="1" dirty="0" smtClean="0">
                <a:latin typeface="Times New Roman" pitchFamily="18" charset="0"/>
                <a:cs typeface="Times New Roman" pitchFamily="18" charset="0"/>
              </a:rPr>
              <a:t/>
            </a:r>
            <a:br>
              <a:rPr lang="ro-RO" b="1" dirty="0" smtClean="0">
                <a:latin typeface="Times New Roman" pitchFamily="18" charset="0"/>
                <a:cs typeface="Times New Roman" pitchFamily="18" charset="0"/>
              </a:rPr>
            </a:br>
            <a:r>
              <a:rPr lang="ro-RO" b="1" dirty="0" smtClean="0">
                <a:latin typeface="Times New Roman" pitchFamily="18" charset="0"/>
                <a:cs typeface="Times New Roman" pitchFamily="18" charset="0"/>
              </a:rPr>
              <a:t/>
            </a:r>
            <a:br>
              <a:rPr lang="ro-RO" b="1" dirty="0" smtClean="0">
                <a:latin typeface="Times New Roman" pitchFamily="18" charset="0"/>
                <a:cs typeface="Times New Roman" pitchFamily="18" charset="0"/>
              </a:rPr>
            </a:br>
            <a:endParaRPr lang="en-US"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448965" y="3640685"/>
            <a:ext cx="3359510" cy="763525"/>
          </a:xfrm>
        </p:spPr>
        <p:txBody>
          <a:bodyPr>
            <a:normAutofit/>
          </a:bodyPr>
          <a:lstStyle/>
          <a:p>
            <a:pPr algn="ctr"/>
            <a:r>
              <a:rPr lang="ro-RO" sz="2000" b="1" dirty="0" smtClean="0">
                <a:solidFill>
                  <a:srgbClr val="FFC000"/>
                </a:solidFill>
              </a:rPr>
              <a:t>Discuții  la cafeaua de sâmbătă</a:t>
            </a:r>
          </a:p>
          <a:p>
            <a:pPr algn="ctr"/>
            <a:endParaRPr lang="en-US" b="1" dirty="0">
              <a:solidFill>
                <a:schemeClr val="accent6">
                  <a:lumMod val="75000"/>
                </a:schemeClr>
              </a:solidFill>
            </a:endParaRPr>
          </a:p>
        </p:txBody>
      </p:sp>
      <p:sp>
        <p:nvSpPr>
          <p:cNvPr id="4" name="TextBox 3"/>
          <p:cNvSpPr txBox="1"/>
          <p:nvPr/>
        </p:nvSpPr>
        <p:spPr>
          <a:xfrm>
            <a:off x="6099050" y="3640685"/>
            <a:ext cx="2748690" cy="584775"/>
          </a:xfrm>
          <a:prstGeom prst="rect">
            <a:avLst/>
          </a:prstGeom>
          <a:solidFill>
            <a:schemeClr val="bg1"/>
          </a:solidFill>
        </p:spPr>
        <p:txBody>
          <a:bodyPr wrap="square" rtlCol="0">
            <a:spAutoFit/>
          </a:bodyPr>
          <a:lstStyle/>
          <a:p>
            <a:pPr algn="just"/>
            <a:r>
              <a:rPr lang="ro-RO" sz="1600" b="1" i="1" dirty="0" smtClean="0">
                <a:latin typeface="Times New Roman" pitchFamily="18" charset="0"/>
                <a:cs typeface="Times New Roman" pitchFamily="18" charset="0"/>
              </a:rPr>
              <a:t>    </a:t>
            </a:r>
            <a:r>
              <a:rPr lang="en-US" sz="1600" b="1" i="1" dirty="0" smtClean="0">
                <a:latin typeface="Times New Roman" pitchFamily="18" charset="0"/>
                <a:cs typeface="Times New Roman" pitchFamily="18" charset="0"/>
              </a:rPr>
              <a:t>Nu exist</a:t>
            </a:r>
            <a:r>
              <a:rPr lang="ro-RO" sz="1600" b="1" i="1" dirty="0" smtClean="0">
                <a:latin typeface="Times New Roman" pitchFamily="18" charset="0"/>
                <a:cs typeface="Times New Roman" pitchFamily="18" charset="0"/>
              </a:rPr>
              <a:t>ă perfecțiune, dar există PERFECȚIONARE!</a:t>
            </a:r>
            <a:endParaRPr lang="vi-VN" sz="1600" b="1" i="1" dirty="0">
              <a:latin typeface="Times New Roman" pitchFamily="18" charset="0"/>
              <a:cs typeface="Times New Roman" pitchFamily="18" charset="0"/>
            </a:endParaRPr>
          </a:p>
        </p:txBody>
      </p:sp>
      <p:sp>
        <p:nvSpPr>
          <p:cNvPr id="5" name="TextBox 4"/>
          <p:cNvSpPr txBox="1"/>
          <p:nvPr/>
        </p:nvSpPr>
        <p:spPr>
          <a:xfrm>
            <a:off x="6862575" y="4251505"/>
            <a:ext cx="1221640" cy="338554"/>
          </a:xfrm>
          <a:prstGeom prst="rect">
            <a:avLst/>
          </a:prstGeom>
          <a:solidFill>
            <a:schemeClr val="bg1"/>
          </a:solidFill>
        </p:spPr>
        <p:txBody>
          <a:bodyPr wrap="square" rtlCol="0">
            <a:spAutoFit/>
          </a:bodyPr>
          <a:lstStyle/>
          <a:p>
            <a:pPr algn="ctr"/>
            <a:r>
              <a:rPr lang="ro-RO" sz="1600" b="1" dirty="0" smtClean="0"/>
              <a:t>13.04.2019</a:t>
            </a:r>
            <a:endParaRPr lang="ru-RU" sz="1600" b="1" dirty="0"/>
          </a:p>
        </p:txBody>
      </p:sp>
      <p:sp>
        <p:nvSpPr>
          <p:cNvPr id="6" name="TextBox 5"/>
          <p:cNvSpPr txBox="1"/>
          <p:nvPr/>
        </p:nvSpPr>
        <p:spPr>
          <a:xfrm>
            <a:off x="754375" y="4835723"/>
            <a:ext cx="3206805" cy="307777"/>
          </a:xfrm>
          <a:prstGeom prst="rect">
            <a:avLst/>
          </a:prstGeom>
          <a:noFill/>
        </p:spPr>
        <p:txBody>
          <a:bodyPr wrap="square" rtlCol="0">
            <a:spAutoFit/>
          </a:bodyPr>
          <a:lstStyle/>
          <a:p>
            <a:pPr algn="ctr"/>
            <a:r>
              <a:rPr lang="ro-RO" sz="1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Nina Sterpu, șef DITS Nisporeni</a:t>
            </a:r>
            <a:endParaRPr lang="ru-RU"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81175"/>
            <a:ext cx="3664920" cy="739290"/>
          </a:xfrm>
        </p:spPr>
        <p:txBody>
          <a:bodyPr/>
          <a:lstStyle/>
          <a:p>
            <a:r>
              <a:rPr lang="ro-RO" b="1" dirty="0" smtClean="0">
                <a:solidFill>
                  <a:srgbClr val="FFC000"/>
                </a:solidFill>
              </a:rPr>
              <a:t>Să precizăm</a:t>
            </a:r>
            <a:r>
              <a:rPr lang="ro-RO" dirty="0" smtClean="0">
                <a:solidFill>
                  <a:srgbClr val="FFC000"/>
                </a:solidFill>
              </a:rPr>
              <a:t>:</a:t>
            </a:r>
            <a:endParaRPr lang="ru-RU" dirty="0">
              <a:solidFill>
                <a:srgbClr val="FFC000"/>
              </a:solidFill>
            </a:endParaRPr>
          </a:p>
        </p:txBody>
      </p:sp>
      <p:graphicFrame>
        <p:nvGraphicFramePr>
          <p:cNvPr id="4" name="Содержимое 3"/>
          <p:cNvGraphicFramePr>
            <a:graphicFrameLocks noGrp="1"/>
          </p:cNvGraphicFramePr>
          <p:nvPr>
            <p:ph idx="1"/>
          </p:nvPr>
        </p:nvGraphicFramePr>
        <p:xfrm>
          <a:off x="0" y="1197404"/>
          <a:ext cx="9143999" cy="3817627"/>
        </p:xfrm>
        <a:graphic>
          <a:graphicData uri="http://schemas.openxmlformats.org/drawingml/2006/table">
            <a:tbl>
              <a:tblPr firstRow="1" bandRow="1">
                <a:tableStyleId>{93296810-A885-4BE3-A3E7-6D5BEEA58F35}</a:tableStyleId>
              </a:tblPr>
              <a:tblGrid>
                <a:gridCol w="5420624"/>
                <a:gridCol w="1747361"/>
                <a:gridCol w="1976014"/>
              </a:tblGrid>
              <a:tr h="1451865">
                <a:tc>
                  <a:txBody>
                    <a:bodyPr/>
                    <a:lstStyle/>
                    <a:p>
                      <a:pPr algn="ctr"/>
                      <a:r>
                        <a:rPr lang="ro-RO" sz="2400" dirty="0" smtClean="0">
                          <a:solidFill>
                            <a:schemeClr val="tx1"/>
                          </a:solidFill>
                        </a:rPr>
                        <a:t>4 intrebări fundamentale în management și planificare:</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1600" dirty="0" smtClean="0">
                          <a:solidFill>
                            <a:schemeClr val="tx1"/>
                          </a:solidFill>
                        </a:rPr>
                        <a:t>Ce</a:t>
                      </a:r>
                      <a:r>
                        <a:rPr lang="ro-RO" sz="1600" baseline="0" dirty="0" smtClean="0">
                          <a:solidFill>
                            <a:schemeClr val="tx1"/>
                          </a:solidFill>
                        </a:rPr>
                        <a:t>  depinde de eficiența managerială a directorului?</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1600" dirty="0" smtClean="0">
                          <a:solidFill>
                            <a:schemeClr val="tx1"/>
                          </a:solidFill>
                        </a:rPr>
                        <a:t>Ce/cum  </a:t>
                      </a:r>
                      <a:r>
                        <a:rPr lang="ro-RO" sz="1600" baseline="0" dirty="0" smtClean="0">
                          <a:solidFill>
                            <a:schemeClr val="tx1"/>
                          </a:solidFill>
                        </a:rPr>
                        <a:t> </a:t>
                      </a:r>
                    </a:p>
                    <a:p>
                      <a:pPr algn="ctr"/>
                      <a:r>
                        <a:rPr lang="ro-RO" sz="1600" baseline="0" dirty="0" smtClean="0">
                          <a:solidFill>
                            <a:schemeClr val="tx1"/>
                          </a:solidFill>
                        </a:rPr>
                        <a:t>depinde de  managementul participativ organizat în școală?</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936">
                <a:tc>
                  <a:txBody>
                    <a:bodyPr/>
                    <a:lstStyle/>
                    <a:p>
                      <a:r>
                        <a:rPr lang="ro-RO" sz="2000" b="1" i="1" kern="1200" dirty="0" smtClean="0">
                          <a:solidFill>
                            <a:schemeClr val="accent6">
                              <a:lumMod val="50000"/>
                            </a:schemeClr>
                          </a:solidFill>
                          <a:effectLst>
                            <a:outerShdw blurRad="38100" dist="38100" dir="2700000" algn="tl">
                              <a:srgbClr val="000000">
                                <a:alpha val="43137"/>
                              </a:srgbClr>
                            </a:outerShdw>
                          </a:effectLst>
                          <a:latin typeface="+mn-lt"/>
                          <a:ea typeface="+mn-ea"/>
                          <a:cs typeface="+mn-cs"/>
                        </a:rPr>
                        <a:t>-</a:t>
                      </a:r>
                      <a:r>
                        <a:rPr lang="vi-VN" sz="2000" b="1" i="1" kern="1200" dirty="0" smtClean="0">
                          <a:solidFill>
                            <a:schemeClr val="accent6">
                              <a:lumMod val="50000"/>
                            </a:schemeClr>
                          </a:solidFill>
                          <a:effectLst>
                            <a:outerShdw blurRad="38100" dist="38100" dir="2700000" algn="tl">
                              <a:srgbClr val="000000">
                                <a:alpha val="43137"/>
                              </a:srgbClr>
                            </a:outerShdw>
                          </a:effectLst>
                          <a:latin typeface="+mn-lt"/>
                          <a:ea typeface="+mn-ea"/>
                          <a:cs typeface="+mn-cs"/>
                        </a:rPr>
                        <a:t>Ce ne propunem?</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172">
                <a:tc>
                  <a:txBody>
                    <a:bodyPr/>
                    <a:lstStyle/>
                    <a:p>
                      <a:r>
                        <a:rPr lang="ro-RO" sz="1800" b="1" i="1" kern="1200" dirty="0" smtClean="0">
                          <a:solidFill>
                            <a:schemeClr val="accent6">
                              <a:lumMod val="50000"/>
                            </a:schemeClr>
                          </a:solidFill>
                          <a:effectLst>
                            <a:outerShdw blurRad="38100" dist="38100" dir="2700000" algn="tl">
                              <a:srgbClr val="000000">
                                <a:alpha val="43137"/>
                              </a:srgbClr>
                            </a:outerShdw>
                          </a:effectLst>
                          <a:latin typeface="+mn-lt"/>
                          <a:ea typeface="+mn-ea"/>
                          <a:cs typeface="+mn-cs"/>
                        </a:rPr>
                        <a:t>-</a:t>
                      </a:r>
                      <a:r>
                        <a:rPr lang="vi-VN" sz="1800" b="1" i="1" kern="1200" dirty="0" smtClean="0">
                          <a:solidFill>
                            <a:schemeClr val="accent6">
                              <a:lumMod val="50000"/>
                            </a:schemeClr>
                          </a:solidFill>
                          <a:effectLst>
                            <a:outerShdw blurRad="38100" dist="38100" dir="2700000" algn="tl">
                              <a:srgbClr val="000000">
                                <a:alpha val="43137"/>
                              </a:srgbClr>
                            </a:outerShdw>
                          </a:effectLst>
                          <a:latin typeface="+mn-lt"/>
                          <a:ea typeface="+mn-ea"/>
                          <a:cs typeface="+mn-cs"/>
                        </a:rPr>
                        <a:t>Ce informatii deținem?</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9050">
                <a:tc>
                  <a:txBody>
                    <a:bodyPr/>
                    <a:lstStyle/>
                    <a:p>
                      <a:r>
                        <a:rPr lang="ro-RO" sz="1600" b="1" i="1" kern="1200" dirty="0" smtClean="0">
                          <a:solidFill>
                            <a:schemeClr val="accent6">
                              <a:lumMod val="50000"/>
                            </a:schemeClr>
                          </a:solidFill>
                          <a:effectLst>
                            <a:outerShdw blurRad="38100" dist="38100" dir="2700000" algn="tl">
                              <a:srgbClr val="000000">
                                <a:alpha val="43137"/>
                              </a:srgbClr>
                            </a:outerShdw>
                          </a:effectLst>
                          <a:latin typeface="+mn-lt"/>
                          <a:ea typeface="+mn-ea"/>
                          <a:cs typeface="+mn-cs"/>
                        </a:rPr>
                        <a:t>-</a:t>
                      </a:r>
                      <a:r>
                        <a:rPr lang="vi-VN" sz="1800" b="1" i="1" kern="1200" dirty="0" smtClean="0">
                          <a:solidFill>
                            <a:schemeClr val="accent6">
                              <a:lumMod val="50000"/>
                            </a:schemeClr>
                          </a:solidFill>
                          <a:effectLst>
                            <a:outerShdw blurRad="38100" dist="38100" dir="2700000" algn="tl">
                              <a:srgbClr val="000000">
                                <a:alpha val="43137"/>
                              </a:srgbClr>
                            </a:outerShdw>
                          </a:effectLst>
                          <a:latin typeface="+mn-lt"/>
                          <a:ea typeface="+mn-ea"/>
                          <a:cs typeface="+mn-cs"/>
                        </a:rPr>
                        <a:t>Cum ne folosim de informațiile pe care le avem ca să obținem ceea ce ne propunem? </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2604">
                <a:tc>
                  <a:txBody>
                    <a:bodyPr/>
                    <a:lstStyle/>
                    <a:p>
                      <a:pPr algn="l">
                        <a:buNone/>
                      </a:pPr>
                      <a:r>
                        <a:rPr lang="ro-RO" sz="2000" b="1" i="1" kern="1200" dirty="0" smtClean="0">
                          <a:solidFill>
                            <a:schemeClr val="accent6">
                              <a:lumMod val="50000"/>
                            </a:schemeClr>
                          </a:solidFill>
                          <a:effectLst>
                            <a:outerShdw blurRad="38100" dist="38100" dir="2700000" algn="tl">
                              <a:srgbClr val="000000">
                                <a:alpha val="43137"/>
                              </a:srgbClr>
                            </a:outerShdw>
                          </a:effectLst>
                          <a:latin typeface="+mn-lt"/>
                          <a:ea typeface="+mn-ea"/>
                          <a:cs typeface="+mn-cs"/>
                        </a:rPr>
                        <a:t>-</a:t>
                      </a:r>
                      <a:r>
                        <a:rPr lang="vi-VN" sz="2000" b="1" i="1" kern="1200" dirty="0" smtClean="0">
                          <a:solidFill>
                            <a:schemeClr val="accent6">
                              <a:lumMod val="50000"/>
                            </a:schemeClr>
                          </a:solidFill>
                          <a:effectLst>
                            <a:outerShdw blurRad="38100" dist="38100" dir="2700000" algn="tl">
                              <a:srgbClr val="000000">
                                <a:alpha val="43137"/>
                              </a:srgbClr>
                            </a:outerShdw>
                          </a:effectLst>
                          <a:latin typeface="+mn-lt"/>
                          <a:ea typeface="+mn-ea"/>
                          <a:cs typeface="+mn-cs"/>
                        </a:rPr>
                        <a:t>Care va fi rezultatul?</a:t>
                      </a:r>
                      <a:endParaRPr lang="vi-VN" sz="2000" b="1" i="1" kern="1200" dirty="0">
                        <a:solidFill>
                          <a:schemeClr val="accent6">
                            <a:lumMod val="50000"/>
                          </a:schemeClr>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Стрелка вверх 4"/>
          <p:cNvSpPr/>
          <p:nvPr/>
        </p:nvSpPr>
        <p:spPr>
          <a:xfrm>
            <a:off x="5182821" y="2877161"/>
            <a:ext cx="3961180" cy="2137870"/>
          </a:xfrm>
          <a:prstGeom prst="up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t>Ce este </a:t>
            </a:r>
          </a:p>
          <a:p>
            <a:pPr algn="ctr"/>
            <a:r>
              <a:rPr lang="ro-RO" sz="2400" b="1" dirty="0" smtClean="0"/>
              <a:t>prioritar? </a:t>
            </a:r>
            <a:endParaRPr lang="ru-RU"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260" y="281175"/>
            <a:ext cx="8246070" cy="305410"/>
          </a:xfrm>
          <a:solidFill>
            <a:schemeClr val="accent6">
              <a:lumMod val="50000"/>
            </a:schemeClr>
          </a:solidFill>
        </p:spPr>
        <p:txBody>
          <a:bodyPr>
            <a:noAutofit/>
          </a:bodyPr>
          <a:lstStyle/>
          <a:p>
            <a:r>
              <a:rPr lang="ro-RO" sz="1800" dirty="0" smtClean="0">
                <a:solidFill>
                  <a:srgbClr val="FFFF00"/>
                </a:solidFill>
              </a:rPr>
              <a:t>Filmul: </a:t>
            </a:r>
            <a:r>
              <a:rPr lang="en-US" sz="1400" dirty="0" smtClean="0">
                <a:solidFill>
                  <a:srgbClr val="FFFF00"/>
                </a:solidFill>
              </a:rPr>
              <a:t>https://www.youtube.com/watch?v=O9_EHU5BKnQ&amp;list=PLXXK1jVr3-rB-7m35STwsOZs62pBiibVa</a:t>
            </a:r>
            <a:endParaRPr lang="ru-RU" sz="1800" dirty="0">
              <a:solidFill>
                <a:srgbClr val="FFFF00"/>
              </a:solidFill>
            </a:endParaRPr>
          </a:p>
        </p:txBody>
      </p:sp>
      <p:pic>
        <p:nvPicPr>
          <p:cNvPr id="4" name="MANAGEMENT.mp4">
            <a:hlinkClick r:id="" action="ppaction://media"/>
          </p:cNvPr>
          <p:cNvPicPr>
            <a:picLocks noGrp="1" noRot="1" noChangeAspect="1"/>
          </p:cNvPicPr>
          <p:nvPr>
            <p:ph idx="1"/>
            <a:videoFile r:link="rId1"/>
          </p:nvPr>
        </p:nvPicPr>
        <p:blipFill>
          <a:blip r:embed="rId3" cstate="print"/>
          <a:stretch>
            <a:fillRect/>
          </a:stretch>
        </p:blipFill>
        <p:spPr>
          <a:xfrm>
            <a:off x="143555" y="1392238"/>
            <a:ext cx="8704185" cy="3429000"/>
          </a:xfrm>
          <a:prstGeom prst="rect">
            <a:avLst/>
          </a:prstGeom>
        </p:spPr>
      </p:pic>
      <p:sp>
        <p:nvSpPr>
          <p:cNvPr id="6" name="TextBox 5"/>
          <p:cNvSpPr txBox="1"/>
          <p:nvPr/>
        </p:nvSpPr>
        <p:spPr>
          <a:xfrm>
            <a:off x="1212489" y="2266340"/>
            <a:ext cx="5955495" cy="523220"/>
          </a:xfrm>
          <a:prstGeom prst="rect">
            <a:avLst/>
          </a:prstGeom>
          <a:noFill/>
        </p:spPr>
        <p:txBody>
          <a:bodyPr wrap="square" rtlCol="0">
            <a:spAutoFit/>
          </a:bodyPr>
          <a:lstStyle/>
          <a:p>
            <a:pPr algn="ctr"/>
            <a:r>
              <a:rPr lang="ro-RO" sz="2800" dirty="0" smtClean="0">
                <a:solidFill>
                  <a:schemeClr val="bg1"/>
                </a:solidFill>
              </a:rPr>
              <a:t>CARE ESTE MESAJUL FILMULUI?</a:t>
            </a:r>
            <a:endParaRPr lang="ru-RU" sz="2800" dirty="0">
              <a:solidFill>
                <a:schemeClr val="bg1"/>
              </a:solidFill>
            </a:endParaRPr>
          </a:p>
        </p:txBody>
      </p:sp>
      <p:sp>
        <p:nvSpPr>
          <p:cNvPr id="5" name="TextBox 4"/>
          <p:cNvSpPr txBox="1"/>
          <p:nvPr/>
        </p:nvSpPr>
        <p:spPr>
          <a:xfrm>
            <a:off x="6862575" y="4556915"/>
            <a:ext cx="1679755" cy="369332"/>
          </a:xfrm>
          <a:prstGeom prst="rect">
            <a:avLst/>
          </a:prstGeom>
          <a:noFill/>
        </p:spPr>
        <p:txBody>
          <a:bodyPr wrap="square" rtlCol="0">
            <a:spAutoFit/>
          </a:bodyPr>
          <a:lstStyle/>
          <a:p>
            <a:r>
              <a:rPr lang="ro-RO" dirty="0" smtClean="0">
                <a:solidFill>
                  <a:schemeClr val="bg1"/>
                </a:solidFill>
              </a:rPr>
              <a:t>management</a:t>
            </a:r>
            <a:endParaRPr lang="ru-RU"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81175"/>
            <a:ext cx="8246070" cy="305410"/>
          </a:xfrm>
        </p:spPr>
        <p:txBody>
          <a:bodyPr>
            <a:normAutofit fontScale="90000"/>
          </a:bodyPr>
          <a:lstStyle/>
          <a:p>
            <a:r>
              <a:rPr lang="ro-RO" b="1" dirty="0" smtClean="0">
                <a:solidFill>
                  <a:srgbClr val="FFC000"/>
                </a:solidFill>
              </a:rPr>
              <a:t>AMINTIM:</a:t>
            </a:r>
            <a:endParaRPr lang="ru-RU" b="1" dirty="0">
              <a:solidFill>
                <a:srgbClr val="FFC000"/>
              </a:solidFill>
            </a:endParaRPr>
          </a:p>
        </p:txBody>
      </p:sp>
      <p:sp>
        <p:nvSpPr>
          <p:cNvPr id="3" name="Содержимое 2"/>
          <p:cNvSpPr>
            <a:spLocks noGrp="1"/>
          </p:cNvSpPr>
          <p:nvPr>
            <p:ph idx="1"/>
          </p:nvPr>
        </p:nvSpPr>
        <p:spPr>
          <a:xfrm>
            <a:off x="1" y="586585"/>
            <a:ext cx="9144000" cy="4556915"/>
          </a:xfrm>
          <a:solidFill>
            <a:schemeClr val="bg1"/>
          </a:solidFill>
        </p:spPr>
        <p:txBody>
          <a:bodyPr>
            <a:normAutofit fontScale="77500" lnSpcReduction="20000"/>
          </a:bodyPr>
          <a:lstStyle/>
          <a:p>
            <a:pPr algn="just">
              <a:buNone/>
            </a:pPr>
            <a:r>
              <a:rPr lang="ro-RO" dirty="0" smtClean="0">
                <a:latin typeface="+mj-lt"/>
              </a:rPr>
              <a:t>           </a:t>
            </a:r>
            <a:r>
              <a:rPr lang="vi-VN" sz="3400" b="1" dirty="0" smtClean="0">
                <a:solidFill>
                  <a:srgbClr val="C00000"/>
                </a:solidFill>
                <a:latin typeface="+mj-lt"/>
              </a:rPr>
              <a:t>Managementul educațional cuprinde un ansamblu de principii şi funcţii, de norme şi metode de conducere</a:t>
            </a:r>
            <a:r>
              <a:rPr lang="ro-RO" sz="3400" b="1" dirty="0" smtClean="0">
                <a:solidFill>
                  <a:srgbClr val="C00000"/>
                </a:solidFill>
                <a:latin typeface="+mj-lt"/>
              </a:rPr>
              <a:t>,</a:t>
            </a:r>
            <a:r>
              <a:rPr lang="vi-VN" sz="3400" b="1" dirty="0" smtClean="0">
                <a:solidFill>
                  <a:srgbClr val="C00000"/>
                </a:solidFill>
                <a:latin typeface="+mj-lt"/>
              </a:rPr>
              <a:t> care asigură realizarea obiectivelor sistemului educativ, la standarde de calitate</a:t>
            </a:r>
            <a:r>
              <a:rPr lang="ro-RO" sz="3400" b="1" dirty="0" smtClean="0">
                <a:solidFill>
                  <a:srgbClr val="C00000"/>
                </a:solidFill>
                <a:latin typeface="+mj-lt"/>
              </a:rPr>
              <a:t>.</a:t>
            </a:r>
            <a:endParaRPr lang="ro-RO" b="1" dirty="0" smtClean="0">
              <a:solidFill>
                <a:srgbClr val="C00000"/>
              </a:solidFill>
              <a:latin typeface="+mj-lt"/>
            </a:endParaRPr>
          </a:p>
          <a:p>
            <a:pPr algn="just">
              <a:buNone/>
            </a:pPr>
            <a:r>
              <a:rPr lang="ro-RO" sz="3200" b="1" dirty="0" smtClean="0"/>
              <a:t>         M</a:t>
            </a:r>
            <a:r>
              <a:rPr lang="vi-VN" sz="3200" b="1" dirty="0" smtClean="0"/>
              <a:t>anagerii educaționali sunt persoane care, folosindu-se de o serie de legi, principii, metode </a:t>
            </a:r>
            <a:r>
              <a:rPr lang="ro-RO" sz="3200" b="1" dirty="0" smtClean="0"/>
              <a:t>, </a:t>
            </a:r>
            <a:r>
              <a:rPr lang="vi-VN" sz="3200" b="1" dirty="0" smtClean="0"/>
              <a:t>în funcţie de abilităţile personale, conduc un anumit nivel ierarhic al organizaţiei școlare către atingerea scopurile urmărite. </a:t>
            </a:r>
            <a:endParaRPr lang="ro-RO" dirty="0" smtClean="0"/>
          </a:p>
          <a:p>
            <a:pPr algn="ctr">
              <a:buNone/>
            </a:pPr>
            <a:r>
              <a:rPr lang="ro-RO" sz="3400" b="1" dirty="0" smtClean="0">
                <a:solidFill>
                  <a:srgbClr val="FF0000"/>
                </a:solidFill>
                <a:effectLst>
                  <a:outerShdw blurRad="38100" dist="38100" dir="2700000" algn="tl">
                    <a:srgbClr val="000000">
                      <a:alpha val="43137"/>
                    </a:srgbClr>
                  </a:outerShdw>
                </a:effectLst>
              </a:rPr>
              <a:t>         </a:t>
            </a:r>
            <a:r>
              <a:rPr lang="ro-RO" sz="3600" b="1" dirty="0" smtClean="0">
                <a:solidFill>
                  <a:srgbClr val="FF0000"/>
                </a:solidFill>
                <a:effectLst>
                  <a:outerShdw blurRad="38100" dist="38100" dir="2700000" algn="tl">
                    <a:srgbClr val="000000">
                      <a:alpha val="43137"/>
                    </a:srgbClr>
                  </a:outerShdw>
                </a:effectLst>
              </a:rPr>
              <a:t>F</a:t>
            </a:r>
            <a:r>
              <a:rPr lang="en-US" sz="3600" b="1" dirty="0" err="1" smtClean="0">
                <a:solidFill>
                  <a:srgbClr val="FF0000"/>
                </a:solidFill>
                <a:effectLst>
                  <a:outerShdw blurRad="38100" dist="38100" dir="2700000" algn="tl">
                    <a:srgbClr val="000000">
                      <a:alpha val="43137"/>
                    </a:srgbClr>
                  </a:outerShdw>
                </a:effectLst>
              </a:rPr>
              <a:t>uncţii</a:t>
            </a:r>
            <a:r>
              <a:rPr lang="en-US" sz="3600" b="1" dirty="0" smtClean="0">
                <a:solidFill>
                  <a:srgbClr val="FF0000"/>
                </a:solidFill>
                <a:effectLst>
                  <a:outerShdw blurRad="38100" dist="38100" dir="2700000" algn="tl">
                    <a:srgbClr val="000000">
                      <a:alpha val="43137"/>
                    </a:srgbClr>
                  </a:outerShdw>
                </a:effectLst>
              </a:rPr>
              <a:t> ale </a:t>
            </a:r>
            <a:r>
              <a:rPr lang="en-US" sz="3600" b="1" dirty="0" err="1" smtClean="0">
                <a:solidFill>
                  <a:srgbClr val="FF0000"/>
                </a:solidFill>
                <a:effectLst>
                  <a:outerShdw blurRad="38100" dist="38100" dir="2700000" algn="tl">
                    <a:srgbClr val="000000">
                      <a:alpha val="43137"/>
                    </a:srgbClr>
                  </a:outerShdw>
                </a:effectLst>
              </a:rPr>
              <a:t>managementului</a:t>
            </a:r>
            <a:r>
              <a:rPr lang="en-US" sz="3600" b="1" dirty="0" smtClean="0">
                <a:solidFill>
                  <a:srgbClr val="FF0000"/>
                </a:solidFill>
                <a:effectLst>
                  <a:outerShdw blurRad="38100" dist="38100" dir="2700000" algn="tl">
                    <a:srgbClr val="000000">
                      <a:alpha val="43137"/>
                    </a:srgbClr>
                  </a:outerShdw>
                </a:effectLst>
              </a:rPr>
              <a:t>:</a:t>
            </a:r>
            <a:endParaRPr lang="ro-RO" sz="3400" b="1" dirty="0" smtClean="0">
              <a:solidFill>
                <a:srgbClr val="FF0000"/>
              </a:solidFill>
              <a:effectLst>
                <a:outerShdw blurRad="38100" dist="38100" dir="2700000" algn="tl">
                  <a:srgbClr val="000000">
                    <a:alpha val="43137"/>
                  </a:srgbClr>
                </a:outerShdw>
              </a:effectLst>
            </a:endParaRPr>
          </a:p>
          <a:p>
            <a:pPr algn="ctr">
              <a:buNone/>
            </a:pPr>
            <a:r>
              <a:rPr lang="en-US" sz="3400" b="1" dirty="0" smtClean="0">
                <a:solidFill>
                  <a:srgbClr val="FF0000"/>
                </a:solidFill>
                <a:effectLst>
                  <a:outerShdw blurRad="38100" dist="38100" dir="2700000" algn="tl">
                    <a:srgbClr val="000000">
                      <a:alpha val="43137"/>
                    </a:srgbClr>
                  </a:outerShdw>
                </a:effectLst>
              </a:rPr>
              <a:t> </a:t>
            </a:r>
            <a:r>
              <a:rPr lang="ro-RO" sz="3400" b="1" dirty="0" smtClean="0">
                <a:solidFill>
                  <a:srgbClr val="FF0000"/>
                </a:solidFill>
                <a:effectLst>
                  <a:outerShdw blurRad="38100" dist="38100" dir="2700000" algn="tl">
                    <a:srgbClr val="000000">
                      <a:alpha val="43137"/>
                    </a:srgbClr>
                  </a:outerShdw>
                </a:effectLst>
              </a:rPr>
              <a:t>      </a:t>
            </a:r>
            <a:r>
              <a:rPr lang="en-US" sz="3400" b="1" dirty="0" err="1" smtClean="0">
                <a:solidFill>
                  <a:srgbClr val="FF0000"/>
                </a:solidFill>
                <a:effectLst>
                  <a:outerShdw blurRad="38100" dist="38100" dir="2700000" algn="tl">
                    <a:srgbClr val="000000">
                      <a:alpha val="43137"/>
                    </a:srgbClr>
                  </a:outerShdw>
                </a:effectLst>
              </a:rPr>
              <a:t>funcţia</a:t>
            </a:r>
            <a:r>
              <a:rPr lang="en-US" sz="3400" b="1" dirty="0" smtClean="0">
                <a:solidFill>
                  <a:srgbClr val="FF0000"/>
                </a:solidFill>
                <a:effectLst>
                  <a:outerShdw blurRad="38100" dist="38100" dir="2700000" algn="tl">
                    <a:srgbClr val="000000">
                      <a:alpha val="43137"/>
                    </a:srgbClr>
                  </a:outerShdw>
                </a:effectLst>
              </a:rPr>
              <a:t> de </a:t>
            </a:r>
            <a:r>
              <a:rPr lang="en-US" sz="3400" b="1" dirty="0" err="1" smtClean="0">
                <a:solidFill>
                  <a:srgbClr val="FF0000"/>
                </a:solidFill>
                <a:effectLst>
                  <a:outerShdw blurRad="38100" dist="38100" dir="2700000" algn="tl">
                    <a:srgbClr val="000000">
                      <a:alpha val="43137"/>
                    </a:srgbClr>
                  </a:outerShdw>
                </a:effectLst>
              </a:rPr>
              <a:t>proiectare</a:t>
            </a:r>
            <a:r>
              <a:rPr lang="en-US" sz="3400" b="1" dirty="0" smtClean="0">
                <a:solidFill>
                  <a:srgbClr val="FF0000"/>
                </a:solidFill>
                <a:effectLst>
                  <a:outerShdw blurRad="38100" dist="38100" dir="2700000" algn="tl">
                    <a:srgbClr val="000000">
                      <a:alpha val="43137"/>
                    </a:srgbClr>
                  </a:outerShdw>
                </a:effectLst>
              </a:rPr>
              <a:t>, </a:t>
            </a:r>
            <a:r>
              <a:rPr lang="en-US" sz="3400" b="1" dirty="0" err="1" smtClean="0">
                <a:solidFill>
                  <a:srgbClr val="FF0000"/>
                </a:solidFill>
                <a:effectLst>
                  <a:outerShdw blurRad="38100" dist="38100" dir="2700000" algn="tl">
                    <a:srgbClr val="000000">
                      <a:alpha val="43137"/>
                    </a:srgbClr>
                  </a:outerShdw>
                </a:effectLst>
              </a:rPr>
              <a:t>funcţia</a:t>
            </a:r>
            <a:r>
              <a:rPr lang="en-US" sz="3400" b="1" dirty="0" smtClean="0">
                <a:solidFill>
                  <a:srgbClr val="FF0000"/>
                </a:solidFill>
                <a:effectLst>
                  <a:outerShdw blurRad="38100" dist="38100" dir="2700000" algn="tl">
                    <a:srgbClr val="000000">
                      <a:alpha val="43137"/>
                    </a:srgbClr>
                  </a:outerShdw>
                </a:effectLst>
              </a:rPr>
              <a:t> de </a:t>
            </a:r>
            <a:r>
              <a:rPr lang="en-US" sz="3400" b="1" dirty="0" err="1" smtClean="0">
                <a:solidFill>
                  <a:srgbClr val="FF0000"/>
                </a:solidFill>
                <a:effectLst>
                  <a:outerShdw blurRad="38100" dist="38100" dir="2700000" algn="tl">
                    <a:srgbClr val="000000">
                      <a:alpha val="43137"/>
                    </a:srgbClr>
                  </a:outerShdw>
                </a:effectLst>
              </a:rPr>
              <a:t>organizare</a:t>
            </a:r>
            <a:r>
              <a:rPr lang="en-US" sz="3400" b="1" dirty="0" smtClean="0">
                <a:solidFill>
                  <a:srgbClr val="FF0000"/>
                </a:solidFill>
                <a:effectLst>
                  <a:outerShdw blurRad="38100" dist="38100" dir="2700000" algn="tl">
                    <a:srgbClr val="000000">
                      <a:alpha val="43137"/>
                    </a:srgbClr>
                  </a:outerShdw>
                </a:effectLst>
              </a:rPr>
              <a:t>, </a:t>
            </a:r>
            <a:r>
              <a:rPr lang="en-US" sz="3400" b="1" dirty="0" err="1" smtClean="0">
                <a:solidFill>
                  <a:srgbClr val="FF0000"/>
                </a:solidFill>
                <a:effectLst>
                  <a:outerShdw blurRad="38100" dist="38100" dir="2700000" algn="tl">
                    <a:srgbClr val="000000">
                      <a:alpha val="43137"/>
                    </a:srgbClr>
                  </a:outerShdw>
                </a:effectLst>
              </a:rPr>
              <a:t>funcţia</a:t>
            </a:r>
            <a:r>
              <a:rPr lang="en-US" sz="3400" b="1" dirty="0" smtClean="0">
                <a:solidFill>
                  <a:srgbClr val="FF0000"/>
                </a:solidFill>
                <a:effectLst>
                  <a:outerShdw blurRad="38100" dist="38100" dir="2700000" algn="tl">
                    <a:srgbClr val="000000">
                      <a:alpha val="43137"/>
                    </a:srgbClr>
                  </a:outerShdw>
                </a:effectLst>
              </a:rPr>
              <a:t> de </a:t>
            </a:r>
            <a:r>
              <a:rPr lang="en-US" sz="3400" b="1" dirty="0" err="1" smtClean="0">
                <a:solidFill>
                  <a:srgbClr val="FF0000"/>
                </a:solidFill>
                <a:effectLst>
                  <a:outerShdw blurRad="38100" dist="38100" dir="2700000" algn="tl">
                    <a:srgbClr val="000000">
                      <a:alpha val="43137"/>
                    </a:srgbClr>
                  </a:outerShdw>
                </a:effectLst>
              </a:rPr>
              <a:t>coordonare</a:t>
            </a:r>
            <a:r>
              <a:rPr lang="en-US" sz="3400" b="1" dirty="0" smtClean="0">
                <a:solidFill>
                  <a:srgbClr val="FF0000"/>
                </a:solidFill>
                <a:effectLst>
                  <a:outerShdw blurRad="38100" dist="38100" dir="2700000" algn="tl">
                    <a:srgbClr val="000000">
                      <a:alpha val="43137"/>
                    </a:srgbClr>
                  </a:outerShdw>
                </a:effectLst>
              </a:rPr>
              <a:t>, </a:t>
            </a:r>
            <a:r>
              <a:rPr lang="en-US" sz="3400" b="1" dirty="0" err="1" smtClean="0">
                <a:solidFill>
                  <a:srgbClr val="FF0000"/>
                </a:solidFill>
                <a:effectLst>
                  <a:outerShdw blurRad="38100" dist="38100" dir="2700000" algn="tl">
                    <a:srgbClr val="000000">
                      <a:alpha val="43137"/>
                    </a:srgbClr>
                  </a:outerShdw>
                </a:effectLst>
              </a:rPr>
              <a:t>funcţia</a:t>
            </a:r>
            <a:r>
              <a:rPr lang="en-US" sz="3400" b="1" dirty="0" smtClean="0">
                <a:solidFill>
                  <a:srgbClr val="FF0000"/>
                </a:solidFill>
                <a:effectLst>
                  <a:outerShdw blurRad="38100" dist="38100" dir="2700000" algn="tl">
                    <a:srgbClr val="000000">
                      <a:alpha val="43137"/>
                    </a:srgbClr>
                  </a:outerShdw>
                </a:effectLst>
              </a:rPr>
              <a:t> de </a:t>
            </a:r>
            <a:r>
              <a:rPr lang="en-US" sz="3400" b="1" dirty="0" err="1" smtClean="0">
                <a:solidFill>
                  <a:srgbClr val="FF0000"/>
                </a:solidFill>
                <a:effectLst>
                  <a:outerShdw blurRad="38100" dist="38100" dir="2700000" algn="tl">
                    <a:srgbClr val="000000">
                      <a:alpha val="43137"/>
                    </a:srgbClr>
                  </a:outerShdw>
                </a:effectLst>
              </a:rPr>
              <a:t>antrenare</a:t>
            </a:r>
            <a:r>
              <a:rPr lang="en-US" sz="3400" b="1" dirty="0" smtClean="0">
                <a:solidFill>
                  <a:srgbClr val="FF0000"/>
                </a:solidFill>
                <a:effectLst>
                  <a:outerShdw blurRad="38100" dist="38100" dir="2700000" algn="tl">
                    <a:srgbClr val="000000">
                      <a:alpha val="43137"/>
                    </a:srgbClr>
                  </a:outerShdw>
                </a:effectLst>
              </a:rPr>
              <a:t> – </a:t>
            </a:r>
            <a:r>
              <a:rPr lang="en-US" sz="3400" b="1" dirty="0" err="1" smtClean="0">
                <a:solidFill>
                  <a:srgbClr val="FF0000"/>
                </a:solidFill>
                <a:effectLst>
                  <a:outerShdw blurRad="38100" dist="38100" dir="2700000" algn="tl">
                    <a:srgbClr val="000000">
                      <a:alpha val="43137"/>
                    </a:srgbClr>
                  </a:outerShdw>
                </a:effectLst>
              </a:rPr>
              <a:t>motivare</a:t>
            </a:r>
            <a:r>
              <a:rPr lang="en-US" sz="3400" b="1" dirty="0" smtClean="0">
                <a:solidFill>
                  <a:srgbClr val="FF0000"/>
                </a:solidFill>
                <a:effectLst>
                  <a:outerShdw blurRad="38100" dist="38100" dir="2700000" algn="tl">
                    <a:srgbClr val="000000">
                      <a:alpha val="43137"/>
                    </a:srgbClr>
                  </a:outerShdw>
                </a:effectLst>
              </a:rPr>
              <a:t>, </a:t>
            </a:r>
            <a:r>
              <a:rPr lang="en-US" sz="3400" b="1" dirty="0" err="1" smtClean="0">
                <a:solidFill>
                  <a:srgbClr val="FF0000"/>
                </a:solidFill>
                <a:effectLst>
                  <a:outerShdw blurRad="38100" dist="38100" dir="2700000" algn="tl">
                    <a:srgbClr val="000000">
                      <a:alpha val="43137"/>
                    </a:srgbClr>
                  </a:outerShdw>
                </a:effectLst>
              </a:rPr>
              <a:t>funcţia</a:t>
            </a:r>
            <a:r>
              <a:rPr lang="en-US" sz="3400" b="1" dirty="0" smtClean="0">
                <a:solidFill>
                  <a:srgbClr val="FF0000"/>
                </a:solidFill>
                <a:effectLst>
                  <a:outerShdw blurRad="38100" dist="38100" dir="2700000" algn="tl">
                    <a:srgbClr val="000000">
                      <a:alpha val="43137"/>
                    </a:srgbClr>
                  </a:outerShdw>
                </a:effectLst>
              </a:rPr>
              <a:t> de control</a:t>
            </a:r>
            <a:r>
              <a:rPr lang="ro-RO" sz="3400" b="1" dirty="0" smtClean="0">
                <a:solidFill>
                  <a:srgbClr val="FF0000"/>
                </a:solidFill>
                <a:effectLst>
                  <a:outerShdw blurRad="38100" dist="38100" dir="2700000" algn="tl">
                    <a:srgbClr val="000000">
                      <a:alpha val="43137"/>
                    </a:srgbClr>
                  </a:outerShdw>
                </a:effectLst>
              </a:rPr>
              <a:t> și </a:t>
            </a:r>
            <a:r>
              <a:rPr lang="en-US" sz="3400" b="1" dirty="0" err="1" smtClean="0">
                <a:solidFill>
                  <a:srgbClr val="FF0000"/>
                </a:solidFill>
                <a:effectLst>
                  <a:outerShdw blurRad="38100" dist="38100" dir="2700000" algn="tl">
                    <a:srgbClr val="000000">
                      <a:alpha val="43137"/>
                    </a:srgbClr>
                  </a:outerShdw>
                </a:effectLst>
              </a:rPr>
              <a:t>evaluare</a:t>
            </a:r>
            <a:r>
              <a:rPr lang="en-US" b="1" dirty="0" smtClean="0"/>
              <a:t>.</a:t>
            </a:r>
            <a:endParaRPr lang="ru-RU"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50000"/>
            </a:schemeClr>
          </a:solidFill>
        </p:spPr>
        <p:txBody>
          <a:bodyPr>
            <a:normAutofit/>
          </a:bodyPr>
          <a:lstStyle/>
          <a:p>
            <a:r>
              <a:rPr lang="ro-RO" sz="2800" b="1" dirty="0" smtClean="0">
                <a:solidFill>
                  <a:srgbClr val="FFFF00"/>
                </a:solidFill>
                <a:latin typeface="Times New Roman" pitchFamily="18" charset="0"/>
                <a:ea typeface="MS Gothic" pitchFamily="49" charset="-128"/>
                <a:cs typeface="Times New Roman" pitchFamily="18" charset="0"/>
              </a:rPr>
              <a:t>Analizăm noțiunile: EFICACITATE si EFICIENȚĂ</a:t>
            </a:r>
            <a:endParaRPr lang="ru-RU" sz="2800" b="1" dirty="0">
              <a:solidFill>
                <a:srgbClr val="FFFF00"/>
              </a:solidFill>
              <a:latin typeface="Times New Roman" pitchFamily="18" charset="0"/>
              <a:ea typeface="MS Gothic" pitchFamily="49" charset="-128"/>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r>
              <a:rPr lang="en-US" b="1" dirty="0" err="1" smtClean="0"/>
              <a:t>Chiar</a:t>
            </a:r>
            <a:r>
              <a:rPr lang="en-US" b="1" dirty="0" smtClean="0"/>
              <a:t> </a:t>
            </a:r>
            <a:r>
              <a:rPr lang="en-US" b="1" dirty="0" err="1" smtClean="0"/>
              <a:t>dacă</a:t>
            </a:r>
            <a:r>
              <a:rPr lang="en-US" b="1" dirty="0" smtClean="0"/>
              <a:t> </a:t>
            </a:r>
            <a:r>
              <a:rPr lang="en-US" b="1" dirty="0" err="1" smtClean="0"/>
              <a:t>sună</a:t>
            </a:r>
            <a:r>
              <a:rPr lang="en-US" b="1" dirty="0" smtClean="0"/>
              <a:t> similar, </a:t>
            </a:r>
            <a:r>
              <a:rPr lang="en-US" sz="3900" b="1" u="sng" dirty="0" err="1" smtClean="0">
                <a:solidFill>
                  <a:srgbClr val="FF0000"/>
                </a:solidFill>
                <a:effectLst>
                  <a:outerShdw blurRad="38100" dist="38100" dir="2700000" algn="tl">
                    <a:srgbClr val="000000">
                      <a:alpha val="43137"/>
                    </a:srgbClr>
                  </a:outerShdw>
                </a:effectLst>
              </a:rPr>
              <a:t>eficacitatea</a:t>
            </a:r>
            <a:r>
              <a:rPr lang="en-US" sz="3500"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este</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definită</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complet</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diferit</a:t>
            </a:r>
            <a:r>
              <a:rPr lang="en-US" b="1" dirty="0" smtClean="0">
                <a:solidFill>
                  <a:srgbClr val="FF0000"/>
                </a:solidFill>
                <a:effectLst>
                  <a:outerShdw blurRad="38100" dist="38100" dir="2700000" algn="tl">
                    <a:srgbClr val="000000">
                      <a:alpha val="43137"/>
                    </a:srgbClr>
                  </a:outerShdw>
                </a:effectLst>
              </a:rPr>
              <a:t> de </a:t>
            </a:r>
            <a:r>
              <a:rPr lang="en-US" sz="3900" b="1" u="sng" dirty="0" err="1" smtClean="0">
                <a:solidFill>
                  <a:srgbClr val="FF0000"/>
                </a:solidFill>
                <a:effectLst>
                  <a:outerShdw blurRad="38100" dist="38100" dir="2700000" algn="tl">
                    <a:srgbClr val="000000">
                      <a:alpha val="43137"/>
                    </a:srgbClr>
                  </a:outerShdw>
                </a:effectLst>
              </a:rPr>
              <a:t>eficiență</a:t>
            </a:r>
            <a:r>
              <a:rPr lang="ro-RO" b="1" dirty="0" smtClean="0">
                <a:solidFill>
                  <a:srgbClr val="FF0000"/>
                </a:solidFill>
                <a:effectLst>
                  <a:outerShdw blurRad="38100" dist="38100" dir="2700000" algn="tl">
                    <a:srgbClr val="000000">
                      <a:alpha val="43137"/>
                    </a:srgbClr>
                  </a:outerShdw>
                </a:effectLst>
              </a:rPr>
              <a:t>:</a:t>
            </a:r>
          </a:p>
          <a:p>
            <a:r>
              <a:rPr lang="en-US" b="1" dirty="0" smtClean="0"/>
              <a:t>Un </a:t>
            </a:r>
            <a:r>
              <a:rPr lang="en-US" b="1" dirty="0" err="1" smtClean="0"/>
              <a:t>angajat</a:t>
            </a:r>
            <a:r>
              <a:rPr lang="en-US" b="1" dirty="0" smtClean="0"/>
              <a:t> </a:t>
            </a:r>
            <a:r>
              <a:rPr lang="en-US" sz="3500" b="1" u="sng" dirty="0" err="1" smtClean="0">
                <a:solidFill>
                  <a:srgbClr val="FF0000"/>
                </a:solidFill>
              </a:rPr>
              <a:t>eficace</a:t>
            </a:r>
            <a:r>
              <a:rPr lang="en-US" b="1" dirty="0" smtClean="0"/>
              <a:t> </a:t>
            </a:r>
            <a:r>
              <a:rPr lang="en-US" b="1" dirty="0" err="1" smtClean="0"/>
              <a:t>îndeplinește</a:t>
            </a:r>
            <a:r>
              <a:rPr lang="en-US" b="1" dirty="0" smtClean="0"/>
              <a:t> </a:t>
            </a:r>
            <a:r>
              <a:rPr lang="en-US" b="1" dirty="0" err="1" smtClean="0"/>
              <a:t>sarcinile</a:t>
            </a:r>
            <a:r>
              <a:rPr lang="en-US" b="1" dirty="0" smtClean="0"/>
              <a:t> la un </a:t>
            </a:r>
            <a:r>
              <a:rPr lang="en-US" b="1" dirty="0" err="1" smtClean="0"/>
              <a:t>nivel</a:t>
            </a:r>
            <a:r>
              <a:rPr lang="en-US" b="1" dirty="0" smtClean="0"/>
              <a:t> </a:t>
            </a:r>
            <a:r>
              <a:rPr lang="en-US" b="1" dirty="0" err="1" smtClean="0"/>
              <a:t>ridicat</a:t>
            </a:r>
            <a:r>
              <a:rPr lang="en-US" b="1" dirty="0" smtClean="0"/>
              <a:t>, </a:t>
            </a:r>
            <a:r>
              <a:rPr lang="en-US" b="1" dirty="0" err="1" smtClean="0"/>
              <a:t>în</a:t>
            </a:r>
            <a:r>
              <a:rPr lang="en-US" b="1" dirty="0" smtClean="0"/>
              <a:t> </a:t>
            </a:r>
            <a:r>
              <a:rPr lang="en-US" b="1" dirty="0" err="1" smtClean="0"/>
              <a:t>timp</a:t>
            </a:r>
            <a:r>
              <a:rPr lang="en-US" b="1" dirty="0" smtClean="0"/>
              <a:t> </a:t>
            </a:r>
            <a:r>
              <a:rPr lang="en-US" b="1" dirty="0" err="1" smtClean="0"/>
              <a:t>ce</a:t>
            </a:r>
            <a:r>
              <a:rPr lang="en-US" b="1" dirty="0" smtClean="0"/>
              <a:t> un </a:t>
            </a:r>
            <a:r>
              <a:rPr lang="en-US" b="1" dirty="0" err="1" smtClean="0"/>
              <a:t>angajat</a:t>
            </a:r>
            <a:r>
              <a:rPr lang="en-US" b="1" dirty="0" smtClean="0"/>
              <a:t> </a:t>
            </a:r>
            <a:r>
              <a:rPr lang="en-US" sz="3500" b="1" dirty="0" err="1" smtClean="0">
                <a:solidFill>
                  <a:srgbClr val="FF0000"/>
                </a:solidFill>
              </a:rPr>
              <a:t>eficient</a:t>
            </a:r>
            <a:r>
              <a:rPr lang="en-US" b="1" dirty="0" smtClean="0"/>
              <a:t> </a:t>
            </a:r>
            <a:r>
              <a:rPr lang="en-US" b="1" dirty="0" err="1" smtClean="0"/>
              <a:t>este</a:t>
            </a:r>
            <a:r>
              <a:rPr lang="en-US" b="1" dirty="0" smtClean="0"/>
              <a:t> rapid </a:t>
            </a:r>
            <a:r>
              <a:rPr lang="en-US" b="1" dirty="0" err="1" smtClean="0"/>
              <a:t>și</a:t>
            </a:r>
            <a:r>
              <a:rPr lang="en-US" b="1" dirty="0" smtClean="0"/>
              <a:t> </a:t>
            </a:r>
            <a:r>
              <a:rPr lang="en-US" b="1" dirty="0" err="1" smtClean="0"/>
              <a:t>inteligent</a:t>
            </a:r>
            <a:r>
              <a:rPr lang="en-US" b="1" dirty="0" smtClean="0"/>
              <a:t>. </a:t>
            </a:r>
            <a:endParaRPr lang="ro-RO" b="1" dirty="0" smtClean="0"/>
          </a:p>
          <a:p>
            <a:pPr algn="just"/>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Prin</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combinarea</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eficacității</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și</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eficienței</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o </a:t>
            </a:r>
            <a:r>
              <a:rPr lang="ro-RO"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instituție</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o-RO"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devine </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mai</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calitativ</a:t>
            </a:r>
            <a:r>
              <a:rPr lang="ro-RO"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ă , identificând  soluțiile optime, aplicate </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rapid, cu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mai</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puține</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resurse</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5143501"/>
          </a:xfrm>
          <a:solidFill>
            <a:schemeClr val="bg1"/>
          </a:solidFill>
        </p:spPr>
        <p:txBody>
          <a:bodyPr>
            <a:normAutofit fontScale="62500" lnSpcReduction="20000"/>
          </a:bodyPr>
          <a:lstStyle/>
          <a:p>
            <a:pPr algn="ctr"/>
            <a:r>
              <a:rPr lang="vi-VN" sz="4500" b="1" dirty="0" smtClean="0">
                <a:latin typeface="Times New Roman" pitchFamily="18" charset="0"/>
                <a:cs typeface="Times New Roman" pitchFamily="18" charset="0"/>
              </a:rPr>
              <a:t>Eficienţa managerială</a:t>
            </a:r>
            <a:r>
              <a:rPr lang="vi-VN" sz="4000" b="1" dirty="0" smtClean="0">
                <a:latin typeface="Times New Roman" pitchFamily="18" charset="0"/>
                <a:cs typeface="Times New Roman" pitchFamily="18" charset="0"/>
              </a:rPr>
              <a:t> </a:t>
            </a:r>
            <a:endParaRPr lang="ro-RO" sz="4000" b="1" dirty="0" smtClean="0">
              <a:latin typeface="Times New Roman" pitchFamily="18" charset="0"/>
              <a:cs typeface="Times New Roman" pitchFamily="18" charset="0"/>
            </a:endParaRPr>
          </a:p>
          <a:p>
            <a:pPr algn="ctr"/>
            <a:r>
              <a:rPr lang="vi-VN" sz="4000" b="1" dirty="0" smtClean="0">
                <a:latin typeface="Times New Roman" pitchFamily="18" charset="0"/>
                <a:cs typeface="Times New Roman" pitchFamily="18" charset="0"/>
              </a:rPr>
              <a:t>este dependentă de competenţele</a:t>
            </a:r>
            <a:r>
              <a:rPr lang="ro-RO" sz="4000" b="1" dirty="0" smtClean="0">
                <a:latin typeface="Times New Roman" pitchFamily="18" charset="0"/>
                <a:cs typeface="Times New Roman" pitchFamily="18" charset="0"/>
              </a:rPr>
              <a:t>-</a:t>
            </a:r>
          </a:p>
          <a:p>
            <a:pPr algn="ctr"/>
            <a:r>
              <a:rPr lang="ro-RO" sz="4000" b="1" dirty="0" smtClean="0">
                <a:latin typeface="Times New Roman" pitchFamily="18" charset="0"/>
                <a:cs typeface="Times New Roman" pitchFamily="18" charset="0"/>
              </a:rPr>
              <a:t> </a:t>
            </a:r>
            <a:r>
              <a:rPr lang="vi-VN" sz="40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abilităţile de ordin </a:t>
            </a:r>
            <a:r>
              <a:rPr lang="ro-RO" sz="40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strategic</a:t>
            </a:r>
            <a:r>
              <a:rPr lang="vi-VN" sz="40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vi-VN" sz="4000" b="1" u="sng"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organizaţional</a:t>
            </a:r>
            <a:r>
              <a:rPr lang="vi-VN" sz="4000" b="1" u="sng" dirty="0" smtClean="0">
                <a:effectLst>
                  <a:outerShdw blurRad="38100" dist="38100" dir="2700000" algn="tl">
                    <a:srgbClr val="000000">
                      <a:alpha val="43137"/>
                    </a:srgbClr>
                  </a:outerShdw>
                </a:effectLst>
                <a:latin typeface="Times New Roman" pitchFamily="18" charset="0"/>
                <a:cs typeface="Times New Roman" pitchFamily="18" charset="0"/>
              </a:rPr>
              <a:t> şi de </a:t>
            </a:r>
            <a:r>
              <a:rPr lang="vi-VN" sz="4000" b="1" u="sng"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eficacitate personală </a:t>
            </a:r>
            <a:r>
              <a:rPr lang="vi-VN" sz="4000" b="1" u="sng" dirty="0" smtClean="0">
                <a:effectLst>
                  <a:outerShdw blurRad="38100" dist="38100" dir="2700000" algn="tl">
                    <a:srgbClr val="000000">
                      <a:alpha val="43137"/>
                    </a:srgbClr>
                  </a:outerShdw>
                </a:effectLst>
                <a:latin typeface="Times New Roman" pitchFamily="18" charset="0"/>
                <a:cs typeface="Times New Roman" pitchFamily="18" charset="0"/>
              </a:rPr>
              <a:t>deţinute. </a:t>
            </a:r>
          </a:p>
          <a:p>
            <a:pPr algn="ctr"/>
            <a:r>
              <a:rPr lang="ro-RO" sz="3400" b="1" u="sng" dirty="0" smtClean="0">
                <a:latin typeface="Times New Roman" pitchFamily="18" charset="0"/>
                <a:cs typeface="Times New Roman" pitchFamily="18" charset="0"/>
              </a:rPr>
              <a:t>U</a:t>
            </a:r>
            <a:r>
              <a:rPr lang="vi-VN" sz="3400" b="1" u="sng" dirty="0" smtClean="0">
                <a:latin typeface="Times New Roman" pitchFamily="18" charset="0"/>
                <a:cs typeface="Times New Roman" pitchFamily="18" charset="0"/>
              </a:rPr>
              <a:t>n manager şcolar n</a:t>
            </a:r>
            <a:r>
              <a:rPr lang="ro-RO" sz="3400" b="1" u="sng" dirty="0" smtClean="0">
                <a:latin typeface="Times New Roman" pitchFamily="18" charset="0"/>
                <a:cs typeface="Times New Roman" pitchFamily="18" charset="0"/>
              </a:rPr>
              <a:t>trebuie să dețină </a:t>
            </a:r>
            <a:r>
              <a:rPr lang="vi-VN" sz="3400" b="1" u="sng" dirty="0" smtClean="0">
                <a:latin typeface="Times New Roman" pitchFamily="18" charset="0"/>
                <a:cs typeface="Times New Roman" pitchFamily="18" charset="0"/>
              </a:rPr>
              <a:t>o serie de abilităţi</a:t>
            </a:r>
            <a:r>
              <a:rPr lang="ro-RO" sz="3400" b="1" u="sng" dirty="0" smtClean="0">
                <a:latin typeface="Times New Roman" pitchFamily="18" charset="0"/>
                <a:cs typeface="Times New Roman" pitchFamily="18" charset="0"/>
              </a:rPr>
              <a:t>:</a:t>
            </a:r>
            <a:endParaRPr lang="ro-RO" b="1" u="sng" dirty="0" smtClean="0">
              <a:latin typeface="Times New Roman" pitchFamily="18" charset="0"/>
              <a:cs typeface="Times New Roman" pitchFamily="18" charset="0"/>
            </a:endParaRPr>
          </a:p>
          <a:p>
            <a:pPr>
              <a:buNone/>
            </a:pPr>
            <a:r>
              <a:rPr lang="vi-VN" sz="4000" b="1" dirty="0" smtClean="0">
                <a:latin typeface="+mj-lt"/>
                <a:cs typeface="Times New Roman" pitchFamily="18" charset="0"/>
              </a:rPr>
              <a:t>abilităţi strategice </a:t>
            </a:r>
            <a:r>
              <a:rPr lang="vi-VN" sz="3400" b="1" dirty="0" smtClean="0">
                <a:solidFill>
                  <a:srgbClr val="C00000"/>
                </a:solidFill>
                <a:latin typeface="+mj-lt"/>
                <a:cs typeface="Times New Roman" pitchFamily="18" charset="0"/>
              </a:rPr>
              <a:t>ce facilitează generarea de plus valoare cognitivă prin </a:t>
            </a:r>
            <a:r>
              <a:rPr lang="ro-RO" sz="3400" b="1" dirty="0" smtClean="0">
                <a:solidFill>
                  <a:srgbClr val="C00000"/>
                </a:solidFill>
                <a:latin typeface="+mj-lt"/>
                <a:cs typeface="Times New Roman" pitchFamily="18" charset="0"/>
              </a:rPr>
              <a:t> </a:t>
            </a:r>
            <a:r>
              <a:rPr lang="vi-VN" sz="3400" b="1" dirty="0" smtClean="0">
                <a:solidFill>
                  <a:srgbClr val="C00000"/>
                </a:solidFill>
                <a:latin typeface="+mj-lt"/>
                <a:cs typeface="Times New Roman" pitchFamily="18" charset="0"/>
              </a:rPr>
              <a:t>adaptarea superioară la mediu: viziunea, orientarea spre elevi </a:t>
            </a:r>
            <a:r>
              <a:rPr lang="ro-RO" sz="3400" b="1" dirty="0" smtClean="0">
                <a:solidFill>
                  <a:srgbClr val="C00000"/>
                </a:solidFill>
                <a:latin typeface="+mj-lt"/>
                <a:cs typeface="Times New Roman" pitchFamily="18" charset="0"/>
              </a:rPr>
              <a:t>, </a:t>
            </a:r>
            <a:r>
              <a:rPr lang="vi-VN" sz="3400" b="1" dirty="0" smtClean="0">
                <a:solidFill>
                  <a:srgbClr val="C00000"/>
                </a:solidFill>
                <a:latin typeface="+mj-lt"/>
                <a:cs typeface="Times New Roman" pitchFamily="18" charset="0"/>
              </a:rPr>
              <a:t>luarea deciziilor, gestiunea resurselor</a:t>
            </a:r>
            <a:r>
              <a:rPr lang="ro-RO" sz="3400" b="1" dirty="0" smtClean="0">
                <a:solidFill>
                  <a:srgbClr val="C00000"/>
                </a:solidFill>
                <a:latin typeface="+mj-lt"/>
                <a:cs typeface="Times New Roman" pitchFamily="18" charset="0"/>
              </a:rPr>
              <a:t>, etc.</a:t>
            </a:r>
            <a:endParaRPr lang="vi-VN" sz="3400" b="1" dirty="0" smtClean="0">
              <a:solidFill>
                <a:srgbClr val="C00000"/>
              </a:solidFill>
              <a:latin typeface="+mj-lt"/>
              <a:cs typeface="Times New Roman" pitchFamily="18" charset="0"/>
            </a:endParaRPr>
          </a:p>
          <a:p>
            <a:pPr>
              <a:buNone/>
            </a:pPr>
            <a:r>
              <a:rPr lang="vi-VN" sz="4000" b="1" dirty="0" smtClean="0">
                <a:latin typeface="+mj-lt"/>
                <a:cs typeface="Times New Roman" pitchFamily="18" charset="0"/>
              </a:rPr>
              <a:t>abilităţi organizaţionale </a:t>
            </a:r>
            <a:r>
              <a:rPr lang="vi-VN" sz="3400" b="1" dirty="0" smtClean="0">
                <a:solidFill>
                  <a:schemeClr val="accent4">
                    <a:lumMod val="75000"/>
                  </a:schemeClr>
                </a:solidFill>
                <a:effectLst>
                  <a:outerShdw blurRad="38100" dist="38100" dir="2700000" algn="tl">
                    <a:srgbClr val="000000">
                      <a:alpha val="43137"/>
                    </a:srgbClr>
                  </a:outerShdw>
                </a:effectLst>
                <a:latin typeface="+mj-lt"/>
                <a:cs typeface="Times New Roman" pitchFamily="18" charset="0"/>
              </a:rPr>
              <a:t>ce presupun facilitarea dezvoltării armonioase a </a:t>
            </a:r>
          </a:p>
          <a:p>
            <a:pPr>
              <a:buNone/>
            </a:pPr>
            <a:r>
              <a:rPr lang="vi-VN" sz="3400" b="1" dirty="0" smtClean="0">
                <a:solidFill>
                  <a:schemeClr val="accent4">
                    <a:lumMod val="75000"/>
                  </a:schemeClr>
                </a:solidFill>
                <a:effectLst>
                  <a:outerShdw blurRad="38100" dist="38100" dir="2700000" algn="tl">
                    <a:srgbClr val="000000">
                      <a:alpha val="43137"/>
                    </a:srgbClr>
                  </a:outerShdw>
                </a:effectLst>
                <a:latin typeface="+mj-lt"/>
                <a:cs typeface="Times New Roman" pitchFamily="18" charset="0"/>
              </a:rPr>
              <a:t>elevilor atât în plan personal cât şi social: comunicare, lucru în echipă, negociere, organizare, relaţionare; </a:t>
            </a:r>
          </a:p>
          <a:p>
            <a:pPr>
              <a:buNone/>
            </a:pPr>
            <a:r>
              <a:rPr lang="vi-VN" sz="4000" b="1" dirty="0" smtClean="0">
                <a:latin typeface="+mj-lt"/>
                <a:cs typeface="Times New Roman" pitchFamily="18" charset="0"/>
              </a:rPr>
              <a:t>abilităţi de eficacitate personală: </a:t>
            </a:r>
            <a:r>
              <a:rPr lang="vi-VN" sz="3400" b="1" dirty="0" smtClean="0">
                <a:solidFill>
                  <a:schemeClr val="accent3">
                    <a:lumMod val="50000"/>
                  </a:schemeClr>
                </a:solidFill>
                <a:latin typeface="+mj-lt"/>
                <a:cs typeface="Times New Roman" pitchFamily="18" charset="0"/>
              </a:rPr>
              <a:t>facilitează conducerea propriei persoane într-o manieră eficace: autocunoaştere, iniţiativă, motivaţiei, învăţare, autocontrol, autocritică, gestiunea timpului, optimism, creativitate, integritate, gestiunea stresului, gestiunea emoţiilor (inteligenţa emoţională</a:t>
            </a:r>
            <a:r>
              <a:rPr lang="vi-VN" sz="3400" b="1" dirty="0" smtClean="0">
                <a:solidFill>
                  <a:schemeClr val="accent3">
                    <a:lumMod val="50000"/>
                  </a:schemeClr>
                </a:solidFill>
                <a:latin typeface="+mj-lt"/>
              </a:rPr>
              <a:t>)</a:t>
            </a:r>
          </a:p>
          <a:p>
            <a:endParaRPr lang="vi-VN" dirty="0" smtClean="0"/>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260" y="128470"/>
            <a:ext cx="8398775" cy="458115"/>
          </a:xfrm>
        </p:spPr>
        <p:txBody>
          <a:bodyPr>
            <a:noAutofit/>
          </a:bodyPr>
          <a:lstStyle/>
          <a:p>
            <a:r>
              <a:rPr lang="ro-RO" b="1" dirty="0" smtClean="0">
                <a:solidFill>
                  <a:srgbClr val="FFC000"/>
                </a:solidFill>
                <a:latin typeface="Times New Roman" pitchFamily="18" charset="0"/>
                <a:cs typeface="Times New Roman" pitchFamily="18" charset="0"/>
              </a:rPr>
              <a:t/>
            </a:r>
            <a:br>
              <a:rPr lang="ro-RO" b="1" dirty="0" smtClean="0">
                <a:solidFill>
                  <a:srgbClr val="FFC000"/>
                </a:solidFill>
                <a:latin typeface="Times New Roman" pitchFamily="18" charset="0"/>
                <a:cs typeface="Times New Roman" pitchFamily="18" charset="0"/>
              </a:rPr>
            </a:br>
            <a:r>
              <a:rPr lang="en-US" sz="3200" b="1" dirty="0" err="1" smtClean="0">
                <a:solidFill>
                  <a:srgbClr val="FFC000"/>
                </a:solidFill>
                <a:latin typeface="Times New Roman" pitchFamily="18" charset="0"/>
                <a:cs typeface="Times New Roman" pitchFamily="18" charset="0"/>
              </a:rPr>
              <a:t>Eficacitate</a:t>
            </a:r>
            <a:r>
              <a:rPr lang="ru-RU" sz="3200" b="1" dirty="0" smtClean="0">
                <a:solidFill>
                  <a:srgbClr val="FFC000"/>
                </a:solidFill>
                <a:latin typeface="Times New Roman" pitchFamily="18" charset="0"/>
                <a:cs typeface="Times New Roman" pitchFamily="18" charset="0"/>
              </a:rPr>
              <a:t/>
            </a:r>
            <a:br>
              <a:rPr lang="ru-RU" sz="3200" b="1" dirty="0" smtClean="0">
                <a:solidFill>
                  <a:srgbClr val="FFC000"/>
                </a:solidFill>
                <a:latin typeface="Times New Roman" pitchFamily="18" charset="0"/>
                <a:cs typeface="Times New Roman" pitchFamily="18" charset="0"/>
              </a:rPr>
            </a:br>
            <a:endParaRPr lang="ru-RU" b="1" dirty="0">
              <a:solidFill>
                <a:srgbClr val="FFC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586585"/>
            <a:ext cx="9143999" cy="4556915"/>
          </a:xfrm>
          <a:solidFill>
            <a:schemeClr val="bg1"/>
          </a:solidFill>
        </p:spPr>
        <p:txBody>
          <a:bodyPr>
            <a:normAutofit fontScale="92500"/>
          </a:bodyPr>
          <a:lstStyle/>
          <a:p>
            <a:pPr algn="ct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Eficacitatea</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reprezintă</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calitatea</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rezultatelor</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acțiunilor</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îndeplinite</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de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către</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angajați</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și</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manageri</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ro-RO"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ro-RO" b="1" dirty="0" smtClean="0">
                <a:solidFill>
                  <a:srgbClr val="FF0000"/>
                </a:solidFill>
                <a:latin typeface="Times New Roman" pitchFamily="18" charset="0"/>
                <a:cs typeface="Times New Roman" pitchFamily="18" charset="0"/>
              </a:rPr>
              <a:t>Spre </a:t>
            </a:r>
            <a:r>
              <a:rPr lang="en-US" b="1" dirty="0" err="1" smtClean="0">
                <a:solidFill>
                  <a:srgbClr val="FF0000"/>
                </a:solidFill>
                <a:latin typeface="Times New Roman" pitchFamily="18" charset="0"/>
                <a:cs typeface="Times New Roman" pitchFamily="18" charset="0"/>
              </a:rPr>
              <a:t>exemplu</a:t>
            </a:r>
            <a:r>
              <a:rPr lang="ro-RO" b="1" dirty="0" smtClean="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 un </a:t>
            </a:r>
            <a:r>
              <a:rPr lang="ro-RO" b="1" dirty="0" smtClean="0">
                <a:solidFill>
                  <a:srgbClr val="FF0000"/>
                </a:solidFill>
                <a:latin typeface="Times New Roman" pitchFamily="18" charset="0"/>
                <a:cs typeface="Times New Roman" pitchFamily="18" charset="0"/>
              </a:rPr>
              <a:t>pedagog</a:t>
            </a:r>
            <a:r>
              <a:rPr lang="en-US" b="1" dirty="0" smtClean="0">
                <a:solidFill>
                  <a:srgbClr val="FF0000"/>
                </a:solidFill>
                <a:latin typeface="Times New Roman" pitchFamily="18" charset="0"/>
                <a:cs typeface="Times New Roman" pitchFamily="18" charset="0"/>
              </a:rPr>
              <a:t> care </a:t>
            </a:r>
            <a:r>
              <a:rPr lang="en-US" b="1" dirty="0" err="1" smtClean="0">
                <a:solidFill>
                  <a:srgbClr val="FF0000"/>
                </a:solidFill>
                <a:latin typeface="Times New Roman" pitchFamily="18" charset="0"/>
                <a:cs typeface="Times New Roman" pitchFamily="18" charset="0"/>
              </a:rPr>
              <a:t>lucrează</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în</a:t>
            </a:r>
            <a:r>
              <a:rPr lang="en-US" b="1" dirty="0" smtClean="0">
                <a:solidFill>
                  <a:srgbClr val="FF0000"/>
                </a:solidFill>
                <a:latin typeface="Times New Roman" pitchFamily="18" charset="0"/>
                <a:cs typeface="Times New Roman" pitchFamily="18" charset="0"/>
              </a:rPr>
              <a:t> </a:t>
            </a:r>
            <a:r>
              <a:rPr lang="ro-RO" b="1" dirty="0" smtClean="0">
                <a:solidFill>
                  <a:srgbClr val="FF0000"/>
                </a:solidFill>
                <a:latin typeface="Times New Roman" pitchFamily="18" charset="0"/>
                <a:cs typeface="Times New Roman" pitchFamily="18" charset="0"/>
              </a:rPr>
              <a:t>școală:</a:t>
            </a:r>
            <a:r>
              <a:rPr lang="en-US" b="1" dirty="0" smtClean="0">
                <a:solidFill>
                  <a:srgbClr val="FF0000"/>
                </a:solidFill>
                <a:latin typeface="Times New Roman" pitchFamily="18" charset="0"/>
                <a:cs typeface="Times New Roman" pitchFamily="18" charset="0"/>
              </a:rPr>
              <a:t> </a:t>
            </a:r>
            <a:r>
              <a:rPr lang="ro-RO" b="1" dirty="0" smtClean="0">
                <a:solidFill>
                  <a:srgbClr val="FF0000"/>
                </a:solidFill>
                <a:latin typeface="Times New Roman" pitchFamily="18" charset="0"/>
                <a:cs typeface="Times New Roman" pitchFamily="18" charset="0"/>
              </a:rPr>
              <a:t>d</a:t>
            </a:r>
            <a:r>
              <a:rPr lang="en-US" b="1" dirty="0" err="1" smtClean="0">
                <a:solidFill>
                  <a:srgbClr val="FF0000"/>
                </a:solidFill>
                <a:latin typeface="Times New Roman" pitchFamily="18" charset="0"/>
                <a:cs typeface="Times New Roman" pitchFamily="18" charset="0"/>
              </a:rPr>
              <a:t>acă</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este</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eficace</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va</a:t>
            </a:r>
            <a:r>
              <a:rPr lang="en-US" b="1" dirty="0" smtClean="0">
                <a:solidFill>
                  <a:srgbClr val="FF0000"/>
                </a:solidFill>
                <a:latin typeface="Times New Roman" pitchFamily="18" charset="0"/>
                <a:cs typeface="Times New Roman" pitchFamily="18" charset="0"/>
              </a:rPr>
              <a:t> </a:t>
            </a:r>
            <a:r>
              <a:rPr lang="ro-RO" b="1" dirty="0" smtClean="0">
                <a:solidFill>
                  <a:srgbClr val="FF0000"/>
                </a:solidFill>
                <a:latin typeface="Times New Roman" pitchFamily="18" charset="0"/>
                <a:cs typeface="Times New Roman" pitchFamily="18" charset="0"/>
              </a:rPr>
              <a:t>presta permanent , </a:t>
            </a:r>
            <a:r>
              <a:rPr lang="en-US" b="1" dirty="0" err="1" smtClean="0">
                <a:solidFill>
                  <a:srgbClr val="FF0000"/>
                </a:solidFill>
                <a:latin typeface="Times New Roman" pitchFamily="18" charset="0"/>
                <a:cs typeface="Times New Roman" pitchFamily="18" charset="0"/>
              </a:rPr>
              <a:t>în</a:t>
            </a:r>
            <a:r>
              <a:rPr lang="en-US" b="1" dirty="0" smtClean="0">
                <a:solidFill>
                  <a:srgbClr val="FF0000"/>
                </a:solidFill>
                <a:latin typeface="Times New Roman" pitchFamily="18" charset="0"/>
                <a:cs typeface="Times New Roman" pitchFamily="18" charset="0"/>
              </a:rPr>
              <a:t> mod </a:t>
            </a:r>
            <a:r>
              <a:rPr lang="en-US" b="1" dirty="0" err="1" smtClean="0">
                <a:solidFill>
                  <a:srgbClr val="FF0000"/>
                </a:solidFill>
                <a:latin typeface="Times New Roman" pitchFamily="18" charset="0"/>
                <a:cs typeface="Times New Roman" pitchFamily="18" charset="0"/>
              </a:rPr>
              <a:t>consecvent</a:t>
            </a:r>
            <a:r>
              <a:rPr lang="ro-RO" b="1" dirty="0" smtClean="0">
                <a:solidFill>
                  <a:srgbClr val="FF0000"/>
                </a:solidFill>
                <a:latin typeface="Times New Roman" pitchFamily="18" charset="0"/>
                <a:cs typeface="Times New Roman" pitchFamily="18" charset="0"/>
              </a:rPr>
              <a:t> servicii educaționale de calitate. </a:t>
            </a:r>
            <a:r>
              <a:rPr lang="en-US" b="1" dirty="0" err="1" smtClean="0">
                <a:solidFill>
                  <a:srgbClr val="FF0000"/>
                </a:solidFill>
                <a:latin typeface="Times New Roman" pitchFamily="18" charset="0"/>
                <a:cs typeface="Times New Roman" pitchFamily="18" charset="0"/>
              </a:rPr>
              <a:t>Dacă</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este</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ineficace</a:t>
            </a:r>
            <a:r>
              <a:rPr lang="en-US" b="1" dirty="0" smtClean="0">
                <a:solidFill>
                  <a:srgbClr val="FF0000"/>
                </a:solidFill>
                <a:latin typeface="Times New Roman" pitchFamily="18" charset="0"/>
                <a:cs typeface="Times New Roman" pitchFamily="18" charset="0"/>
              </a:rPr>
              <a:t>, el </a:t>
            </a:r>
            <a:r>
              <a:rPr lang="en-US" b="1" dirty="0" err="1" smtClean="0">
                <a:solidFill>
                  <a:srgbClr val="FF0000"/>
                </a:solidFill>
                <a:latin typeface="Times New Roman" pitchFamily="18" charset="0"/>
                <a:cs typeface="Times New Roman" pitchFamily="18" charset="0"/>
              </a:rPr>
              <a:t>va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întâmpina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dificultăți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în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încercarea</a:t>
            </a:r>
            <a:r>
              <a:rPr lang="ro-RO"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sa</a:t>
            </a:r>
            <a:r>
              <a:rPr lang="en-US" b="1" dirty="0" smtClean="0">
                <a:solidFill>
                  <a:srgbClr val="FF0000"/>
                </a:solidFill>
                <a:latin typeface="Times New Roman" pitchFamily="18" charset="0"/>
                <a:cs typeface="Times New Roman" pitchFamily="18" charset="0"/>
              </a:rPr>
              <a:t>  de a-</a:t>
            </a:r>
            <a:r>
              <a:rPr lang="en-US" b="1" dirty="0" err="1" smtClean="0">
                <a:solidFill>
                  <a:srgbClr val="FF0000"/>
                </a:solidFill>
                <a:latin typeface="Times New Roman" pitchFamily="18" charset="0"/>
                <a:cs typeface="Times New Roman" pitchFamily="18" charset="0"/>
              </a:rPr>
              <a:t>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convinge</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pe</a:t>
            </a:r>
            <a:r>
              <a:rPr lang="en-US" b="1" dirty="0" smtClean="0">
                <a:solidFill>
                  <a:srgbClr val="FF0000"/>
                </a:solidFill>
                <a:latin typeface="Times New Roman" pitchFamily="18" charset="0"/>
                <a:cs typeface="Times New Roman" pitchFamily="18" charset="0"/>
              </a:rPr>
              <a:t> </a:t>
            </a:r>
            <a:r>
              <a:rPr lang="ro-RO" b="1" dirty="0" smtClean="0">
                <a:solidFill>
                  <a:srgbClr val="FF0000"/>
                </a:solidFill>
                <a:latin typeface="Times New Roman" pitchFamily="18" charset="0"/>
                <a:cs typeface="Times New Roman" pitchFamily="18" charset="0"/>
              </a:rPr>
              <a:t>manageri, pe colegi, </a:t>
            </a:r>
            <a:r>
              <a:rPr lang="en-US" b="1" dirty="0" smtClean="0">
                <a:solidFill>
                  <a:srgbClr val="FF0000"/>
                </a:solidFill>
                <a:latin typeface="Times New Roman" pitchFamily="18" charset="0"/>
                <a:cs typeface="Times New Roman" pitchFamily="18" charset="0"/>
              </a:rPr>
              <a:t> </a:t>
            </a:r>
            <a:r>
              <a:rPr lang="ro-RO" b="1" dirty="0" smtClean="0">
                <a:solidFill>
                  <a:srgbClr val="FF0000"/>
                </a:solidFill>
                <a:latin typeface="Times New Roman" pitchFamily="18" charset="0"/>
                <a:cs typeface="Times New Roman" pitchFamily="18" charset="0"/>
              </a:rPr>
              <a:t>referitor la prestația sa profesională. </a:t>
            </a:r>
          </a:p>
          <a:p>
            <a:pPr algn="just"/>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Eficacitatea</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forței</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de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muncă</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are un impact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enorm</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asupra</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calității</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o-RO"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serviciilor ,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ceea</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ce</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adesea</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dictează</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reputația</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o-RO"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școlii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și</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satisfacția</a:t>
            </a:r>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o-RO"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beneficiarilor  serviciilor educaționale.</a:t>
            </a:r>
            <a:endParaRPr lang="ru-RU"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0"/>
            <a:ext cx="8246070" cy="458115"/>
          </a:xfrm>
        </p:spPr>
        <p:txBody>
          <a:bodyPr>
            <a:normAutofit fontScale="90000"/>
          </a:bodyPr>
          <a:lstStyle/>
          <a:p>
            <a:r>
              <a:rPr lang="ro-RO" b="1" dirty="0" smtClean="0">
                <a:solidFill>
                  <a:srgbClr val="FFFF00"/>
                </a:solidFill>
                <a:latin typeface="Times New Roman" pitchFamily="18" charset="0"/>
                <a:cs typeface="Times New Roman" pitchFamily="18" charset="0"/>
              </a:rPr>
              <a:t>Eficeință</a:t>
            </a:r>
            <a:endParaRPr lang="ru-RU" b="1"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433880"/>
            <a:ext cx="9144000" cy="4709621"/>
          </a:xfrm>
          <a:solidFill>
            <a:schemeClr val="bg1"/>
          </a:solidFill>
        </p:spPr>
        <p:txBody>
          <a:bodyPr>
            <a:normAutofit/>
          </a:bodyPr>
          <a:lstStyle/>
          <a:p>
            <a:pPr algn="ct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Eficiența</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la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locul</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de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muncă</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reprezintă</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timpul</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necesar</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pentru</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îndeplinirea</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unei</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activități</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o-RO"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b="1" dirty="0" err="1" smtClean="0">
                <a:latin typeface="Times New Roman" pitchFamily="18" charset="0"/>
                <a:cs typeface="Times New Roman" pitchFamily="18" charset="0"/>
              </a:rPr>
              <a:t>Angajații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și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managerii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eficienți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îndeplinesc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sarcinile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în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cel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scurt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timp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posibil</a:t>
            </a:r>
            <a:r>
              <a:rPr lang="en-US" b="1" dirty="0" smtClean="0">
                <a:latin typeface="Times New Roman" pitchFamily="18" charset="0"/>
                <a:cs typeface="Times New Roman" pitchFamily="18" charset="0"/>
              </a:rPr>
              <a:t>, cu </a:t>
            </a:r>
            <a:r>
              <a:rPr lang="en-US" b="1" dirty="0" err="1" smtClean="0">
                <a:latin typeface="Times New Roman" pitchFamily="18" charset="0"/>
                <a:cs typeface="Times New Roman" pitchFamily="18" charset="0"/>
              </a:rPr>
              <a:t>cele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mici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resurse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posibile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folosind</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anumite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strategii</a:t>
            </a:r>
            <a:r>
              <a:rPr lang="en-US" b="1" dirty="0" smtClean="0">
                <a:latin typeface="Times New Roman" pitchFamily="18" charset="0"/>
                <a:cs typeface="Times New Roman" pitchFamily="18" charset="0"/>
              </a:rPr>
              <a:t> de </a:t>
            </a:r>
            <a:r>
              <a:rPr lang="en-US" b="1" dirty="0" err="1" smtClean="0">
                <a:latin typeface="Times New Roman" pitchFamily="18" charset="0"/>
                <a:cs typeface="Times New Roman" pitchFamily="18" charset="0"/>
              </a:rPr>
              <a:t>reducere</a:t>
            </a:r>
            <a:r>
              <a:rPr lang="en-US" b="1" dirty="0" smtClean="0">
                <a:latin typeface="Times New Roman" pitchFamily="18" charset="0"/>
                <a:cs typeface="Times New Roman" pitchFamily="18" charset="0"/>
              </a:rPr>
              <a:t> a </a:t>
            </a:r>
            <a:r>
              <a:rPr lang="en-US" b="1" dirty="0" err="1" smtClean="0">
                <a:latin typeface="Times New Roman" pitchFamily="18" charset="0"/>
                <a:cs typeface="Times New Roman" pitchFamily="18" charset="0"/>
              </a:rPr>
              <a:t>timpului</a:t>
            </a:r>
            <a:r>
              <a:rPr lang="en-US" b="1" dirty="0" smtClean="0">
                <a:latin typeface="Times New Roman" pitchFamily="18" charset="0"/>
                <a:cs typeface="Times New Roman" pitchFamily="18" charset="0"/>
              </a:rPr>
              <a:t>. </a:t>
            </a:r>
            <a:endParaRPr lang="ro-RO" b="1" dirty="0" smtClean="0">
              <a:latin typeface="Times New Roman" pitchFamily="18" charset="0"/>
              <a:cs typeface="Times New Roman" pitchFamily="18" charset="0"/>
            </a:endParaRPr>
          </a:p>
          <a:p>
            <a:pPr algn="just"/>
            <a:r>
              <a:rPr lang="en-US" b="1" dirty="0" err="1" smtClean="0">
                <a:latin typeface="Times New Roman" pitchFamily="18" charset="0"/>
                <a:cs typeface="Times New Roman" pitchFamily="18" charset="0"/>
              </a:rPr>
              <a:t>Angajații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și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administratorii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ineficienți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aleg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drumul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mai</a:t>
            </a:r>
            <a:r>
              <a:rPr lang="en-US" b="1" dirty="0" smtClean="0">
                <a:latin typeface="Times New Roman" pitchFamily="18" charset="0"/>
                <a:cs typeface="Times New Roman" pitchFamily="18" charset="0"/>
              </a:rPr>
              <a:t> lung. </a:t>
            </a:r>
            <a:endParaRPr lang="ro-RO" b="1" dirty="0" smtClean="0">
              <a:latin typeface="Times New Roman" pitchFamily="18" charset="0"/>
              <a:cs typeface="Times New Roman" pitchFamily="18" charset="0"/>
            </a:endParaRPr>
          </a:p>
          <a:p>
            <a:pPr algn="ctr"/>
            <a:r>
              <a:rPr lang="en-US" sz="3000" b="1" dirty="0" err="1" smtClean="0">
                <a:solidFill>
                  <a:srgbClr val="C00000"/>
                </a:solidFill>
                <a:latin typeface="Times New Roman" pitchFamily="18" charset="0"/>
                <a:cs typeface="Times New Roman" pitchFamily="18" charset="0"/>
              </a:rPr>
              <a:t>Eficiența</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crește</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productivitatea</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și</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economisește</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timp</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și</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bani</a:t>
            </a:r>
            <a:r>
              <a:rPr lang="en-US" b="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p>
            <a:pPr algn="just"/>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solidFill>
                  <a:srgbClr val="FFFF00"/>
                </a:solidFill>
              </a:rPr>
              <a:t>Autoeficacitatea</a:t>
            </a:r>
            <a:endParaRPr lang="ru-RU" dirty="0">
              <a:solidFill>
                <a:srgbClr val="FFFF00"/>
              </a:solidFill>
            </a:endParaRPr>
          </a:p>
        </p:txBody>
      </p:sp>
      <p:sp>
        <p:nvSpPr>
          <p:cNvPr id="3" name="Содержимое 2"/>
          <p:cNvSpPr>
            <a:spLocks noGrp="1"/>
          </p:cNvSpPr>
          <p:nvPr>
            <p:ph idx="1"/>
          </p:nvPr>
        </p:nvSpPr>
        <p:spPr>
          <a:xfrm>
            <a:off x="0" y="1197406"/>
            <a:ext cx="9143999" cy="3817624"/>
          </a:xfrm>
        </p:spPr>
        <p:txBody>
          <a:bodyPr>
            <a:normAutofit lnSpcReduction="10000"/>
          </a:bodyPr>
          <a:lstStyle/>
          <a:p>
            <a:pPr algn="just"/>
            <a:r>
              <a:rPr lang="en-US" sz="3200" b="1" u="sng" dirty="0" err="1" smtClean="0">
                <a:solidFill>
                  <a:srgbClr val="C00000"/>
                </a:solidFill>
                <a:latin typeface="Times New Roman" pitchFamily="18" charset="0"/>
                <a:cs typeface="Times New Roman" pitchFamily="18" charset="0"/>
              </a:rPr>
              <a:t>Autoeficacitatea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reprezintă</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totalitatea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convingerilor</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despre</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propriile</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abilități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necesare</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profesiei</a:t>
            </a:r>
            <a:r>
              <a:rPr lang="en-US" sz="3200" b="1" dirty="0" smtClean="0">
                <a:solidFill>
                  <a:srgbClr val="C00000"/>
                </a:solidFill>
                <a:latin typeface="Times New Roman" pitchFamily="18" charset="0"/>
                <a:cs typeface="Times New Roman" pitchFamily="18" charset="0"/>
              </a:rPr>
              <a:t>.  </a:t>
            </a:r>
            <a:endParaRPr lang="ro-RO" sz="3200" b="1" dirty="0" smtClean="0">
              <a:solidFill>
                <a:srgbClr val="C00000"/>
              </a:solidFill>
              <a:latin typeface="Times New Roman" pitchFamily="18" charset="0"/>
              <a:cs typeface="Times New Roman" pitchFamily="18" charset="0"/>
            </a:endParaRPr>
          </a:p>
          <a:p>
            <a:pPr algn="just"/>
            <a:r>
              <a:rPr lang="ro-RO" sz="3200" b="1" dirty="0" smtClean="0">
                <a:solidFill>
                  <a:srgbClr val="C00000"/>
                </a:solidFill>
                <a:latin typeface="Times New Roman" pitchFamily="18" charset="0"/>
                <a:cs typeface="Times New Roman" pitchFamily="18" charset="0"/>
              </a:rPr>
              <a:t>-</a:t>
            </a:r>
            <a:r>
              <a:rPr lang="en-US" sz="3200" b="1" dirty="0" err="1" smtClean="0">
                <a:solidFill>
                  <a:srgbClr val="002060"/>
                </a:solidFill>
                <a:latin typeface="Times New Roman" pitchFamily="18" charset="0"/>
                <a:cs typeface="Times New Roman" pitchFamily="18" charset="0"/>
              </a:rPr>
              <a:t>Autoeficacitatea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afectează</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modul</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în</a:t>
            </a:r>
            <a:r>
              <a:rPr lang="en-US" sz="3200" b="1" dirty="0" smtClean="0">
                <a:solidFill>
                  <a:srgbClr val="002060"/>
                </a:solidFill>
                <a:latin typeface="Times New Roman" pitchFamily="18" charset="0"/>
                <a:cs typeface="Times New Roman" pitchFamily="18" charset="0"/>
              </a:rPr>
              <a:t> care </a:t>
            </a:r>
            <a:r>
              <a:rPr lang="en-US" sz="3200" b="1" dirty="0" err="1" smtClean="0">
                <a:solidFill>
                  <a:srgbClr val="002060"/>
                </a:solidFill>
                <a:latin typeface="Times New Roman" pitchFamily="18" charset="0"/>
                <a:cs typeface="Times New Roman" pitchFamily="18" charset="0"/>
              </a:rPr>
              <a:t>oamenii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gândesc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aleger</a:t>
            </a:r>
            <a:r>
              <a:rPr lang="ro-RO" sz="3200" b="1" dirty="0" smtClean="0">
                <a:solidFill>
                  <a:srgbClr val="002060"/>
                </a:solidFill>
                <a:latin typeface="Times New Roman" pitchFamily="18" charset="0"/>
                <a:cs typeface="Times New Roman" pitchFamily="18" charset="0"/>
              </a:rPr>
              <a:t>ea </a:t>
            </a:r>
            <a:r>
              <a:rPr lang="en-US" sz="3200" b="1" dirty="0" err="1" smtClean="0">
                <a:solidFill>
                  <a:srgbClr val="002060"/>
                </a:solidFill>
                <a:latin typeface="Times New Roman" pitchFamily="18" charset="0"/>
                <a:cs typeface="Times New Roman" pitchFamily="18" charset="0"/>
              </a:rPr>
              <a:t>pe</a:t>
            </a:r>
            <a:r>
              <a:rPr lang="en-US" sz="3200" b="1" dirty="0" smtClean="0">
                <a:solidFill>
                  <a:srgbClr val="002060"/>
                </a:solidFill>
                <a:latin typeface="Times New Roman" pitchFamily="18" charset="0"/>
                <a:cs typeface="Times New Roman" pitchFamily="18" charset="0"/>
              </a:rPr>
              <a:t> care le </a:t>
            </a:r>
            <a:r>
              <a:rPr lang="en-US" sz="3200" b="1" dirty="0" err="1" smtClean="0">
                <a:solidFill>
                  <a:srgbClr val="002060"/>
                </a:solidFill>
                <a:latin typeface="Times New Roman" pitchFamily="18" charset="0"/>
                <a:cs typeface="Times New Roman" pitchFamily="18" charset="0"/>
              </a:rPr>
              <a:t>fac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țelurile</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pe</a:t>
            </a:r>
            <a:r>
              <a:rPr lang="en-US" sz="3200" b="1" dirty="0" smtClean="0">
                <a:solidFill>
                  <a:srgbClr val="002060"/>
                </a:solidFill>
                <a:latin typeface="Times New Roman" pitchFamily="18" charset="0"/>
                <a:cs typeface="Times New Roman" pitchFamily="18" charset="0"/>
              </a:rPr>
              <a:t> care </a:t>
            </a:r>
            <a:r>
              <a:rPr lang="en-US" sz="3200" b="1" dirty="0" err="1" smtClean="0">
                <a:solidFill>
                  <a:srgbClr val="002060"/>
                </a:solidFill>
                <a:latin typeface="Times New Roman" pitchFamily="18" charset="0"/>
                <a:cs typeface="Times New Roman" pitchFamily="18" charset="0"/>
              </a:rPr>
              <a:t>și</a:t>
            </a:r>
            <a:r>
              <a:rPr lang="en-US" sz="3200" b="1" dirty="0" smtClean="0">
                <a:solidFill>
                  <a:srgbClr val="002060"/>
                </a:solidFill>
                <a:latin typeface="Times New Roman" pitchFamily="18" charset="0"/>
                <a:cs typeface="Times New Roman" pitchFamily="18" charset="0"/>
              </a:rPr>
              <a:t> le </a:t>
            </a:r>
            <a:r>
              <a:rPr lang="en-US" sz="3200" b="1" dirty="0" err="1" smtClean="0">
                <a:solidFill>
                  <a:srgbClr val="002060"/>
                </a:solidFill>
                <a:latin typeface="Times New Roman" pitchFamily="18" charset="0"/>
                <a:cs typeface="Times New Roman" pitchFamily="18" charset="0"/>
              </a:rPr>
              <a:t>propun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efortul</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depus</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modul</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în</a:t>
            </a:r>
            <a:r>
              <a:rPr lang="en-US" sz="3200" b="1" dirty="0" smtClean="0">
                <a:solidFill>
                  <a:srgbClr val="002060"/>
                </a:solidFill>
                <a:latin typeface="Times New Roman" pitchFamily="18" charset="0"/>
                <a:cs typeface="Times New Roman" pitchFamily="18" charset="0"/>
              </a:rPr>
              <a:t> care </a:t>
            </a:r>
            <a:r>
              <a:rPr lang="en-US" sz="3200" b="1" dirty="0" err="1" smtClean="0">
                <a:solidFill>
                  <a:srgbClr val="002060"/>
                </a:solidFill>
                <a:latin typeface="Times New Roman" pitchFamily="18" charset="0"/>
                <a:cs typeface="Times New Roman" pitchFamily="18" charset="0"/>
              </a:rPr>
              <a:t>anticipează</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rezultatele</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și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nivelul</a:t>
            </a:r>
            <a:r>
              <a:rPr lang="en-US" sz="3200" b="1" dirty="0" smtClean="0">
                <a:solidFill>
                  <a:srgbClr val="002060"/>
                </a:solidFill>
                <a:latin typeface="Times New Roman" pitchFamily="18" charset="0"/>
                <a:cs typeface="Times New Roman" pitchFamily="18" charset="0"/>
              </a:rPr>
              <a:t> de </a:t>
            </a:r>
            <a:r>
              <a:rPr lang="en-US" sz="3200" b="1" dirty="0" err="1" smtClean="0">
                <a:solidFill>
                  <a:srgbClr val="002060"/>
                </a:solidFill>
                <a:latin typeface="Times New Roman" pitchFamily="18" charset="0"/>
                <a:cs typeface="Times New Roman" pitchFamily="18" charset="0"/>
              </a:rPr>
              <a:t>rezistență</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în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fața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dificultăților</a:t>
            </a:r>
            <a:r>
              <a:rPr lang="ro-RO" sz="3200" b="1" dirty="0" smtClean="0">
                <a:solidFill>
                  <a:srgbClr val="002060"/>
                </a:solidFill>
                <a:latin typeface="Times New Roman" pitchFamily="18" charset="0"/>
                <a:cs typeface="Times New Roman" pitchFamily="18" charset="0"/>
              </a:rPr>
              <a:t>.</a:t>
            </a:r>
            <a:r>
              <a:rPr lang="en-US" sz="3200" b="1" dirty="0" smtClean="0">
                <a:solidFill>
                  <a:srgbClr val="002060"/>
                </a:solidFill>
                <a:latin typeface="Times New Roman" pitchFamily="18" charset="0"/>
                <a:cs typeface="Times New Roman" pitchFamily="18" charset="0"/>
              </a:rPr>
              <a:t> </a:t>
            </a:r>
            <a:endParaRPr lang="ru-RU" sz="3200" b="1" dirty="0">
              <a:solidFill>
                <a:srgbClr val="00206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1175"/>
            <a:ext cx="8695035" cy="739290"/>
          </a:xfrm>
        </p:spPr>
        <p:txBody>
          <a:bodyPr>
            <a:normAutofit fontScale="90000"/>
          </a:bodyPr>
          <a:lstStyle/>
          <a:p>
            <a:pPr algn="ctr"/>
            <a:r>
              <a:rPr lang="ro-RO" b="1" dirty="0" smtClean="0">
                <a:solidFill>
                  <a:srgbClr val="FFFF00"/>
                </a:solidFill>
                <a:latin typeface="Times New Roman" pitchFamily="18" charset="0"/>
                <a:cs typeface="Times New Roman" pitchFamily="18" charset="0"/>
              </a:rPr>
              <a:t>Testul Scala </a:t>
            </a:r>
            <a:r>
              <a:rPr lang="en-US" b="1" dirty="0" smtClean="0">
                <a:solidFill>
                  <a:srgbClr val="FFFF00"/>
                </a:solidFill>
                <a:latin typeface="Times New Roman" pitchFamily="18" charset="0"/>
                <a:cs typeface="Times New Roman" pitchFamily="18" charset="0"/>
              </a:rPr>
              <a:t>AUTOEFICACITĂȚII </a:t>
            </a:r>
            <a:r>
              <a:rPr lang="ru-RU" dirty="0" smtClean="0"/>
              <a:t/>
            </a:r>
            <a:br>
              <a:rPr lang="ru-RU" dirty="0" smtClean="0"/>
            </a:br>
            <a:endParaRPr lang="ru-RU" dirty="0"/>
          </a:p>
        </p:txBody>
      </p:sp>
      <p:sp>
        <p:nvSpPr>
          <p:cNvPr id="3" name="Содержимое 2"/>
          <p:cNvSpPr>
            <a:spLocks noGrp="1"/>
          </p:cNvSpPr>
          <p:nvPr>
            <p:ph idx="1"/>
          </p:nvPr>
        </p:nvSpPr>
        <p:spPr>
          <a:xfrm>
            <a:off x="0" y="1197406"/>
            <a:ext cx="9144000" cy="3664920"/>
          </a:xfrm>
        </p:spPr>
        <p:txBody>
          <a:bodyPr/>
          <a:lstStyle/>
          <a:p>
            <a:pPr algn="just">
              <a:buNone/>
            </a:pPr>
            <a:r>
              <a:rPr lang="ro-RO" b="1" dirty="0" smtClean="0">
                <a:latin typeface="Times New Roman" pitchFamily="18" charset="0"/>
                <a:cs typeface="Times New Roman" pitchFamily="18" charset="0"/>
              </a:rPr>
              <a:t>        </a:t>
            </a:r>
            <a:r>
              <a:rPr lang="ro-RO" sz="1800" b="1" dirty="0" smtClean="0">
                <a:latin typeface="Times New Roman" pitchFamily="18" charset="0"/>
                <a:cs typeface="Times New Roman" pitchFamily="18" charset="0"/>
              </a:rPr>
              <a:t>S</a:t>
            </a:r>
            <a:r>
              <a:rPr lang="en-US" sz="1800" b="1" dirty="0" err="1" smtClean="0">
                <a:latin typeface="Times New Roman" pitchFamily="18" charset="0"/>
                <a:cs typeface="Times New Roman" pitchFamily="18" charset="0"/>
              </a:rPr>
              <a:t>unt</a:t>
            </a:r>
            <a:r>
              <a:rPr lang="en-US" sz="1800" b="1" dirty="0" smtClean="0">
                <a:latin typeface="Times New Roman" pitchFamily="18" charset="0"/>
                <a:cs typeface="Times New Roman" pitchFamily="18" charset="0"/>
              </a:rPr>
              <a:t> enumerate </a:t>
            </a:r>
            <a:r>
              <a:rPr lang="en-US" sz="1800" b="1" dirty="0" err="1" smtClean="0">
                <a:latin typeface="Times New Roman" pitchFamily="18" charset="0"/>
                <a:cs typeface="Times New Roman" pitchFamily="18" charset="0"/>
              </a:rPr>
              <a:t>câteva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afirmații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referitoare</a:t>
            </a:r>
            <a:r>
              <a:rPr lang="en-US" sz="1800" b="1" dirty="0" smtClean="0">
                <a:latin typeface="Times New Roman" pitchFamily="18" charset="0"/>
                <a:cs typeface="Times New Roman" pitchFamily="18" charset="0"/>
              </a:rPr>
              <a:t> la </a:t>
            </a:r>
            <a:r>
              <a:rPr lang="en-US" sz="1800" b="1" dirty="0" err="1" smtClean="0">
                <a:latin typeface="Times New Roman" pitchFamily="18" charset="0"/>
                <a:cs typeface="Times New Roman" pitchFamily="18" charset="0"/>
              </a:rPr>
              <a:t>atitudinile</a:t>
            </a:r>
            <a:r>
              <a:rPr lang="ro-RO" sz="18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pe</a:t>
            </a:r>
            <a:r>
              <a:rPr lang="en-US" sz="1800" b="1" dirty="0" smtClean="0">
                <a:latin typeface="Times New Roman" pitchFamily="18" charset="0"/>
                <a:cs typeface="Times New Roman" pitchFamily="18" charset="0"/>
              </a:rPr>
              <a:t> care </a:t>
            </a:r>
            <a:r>
              <a:rPr lang="en-US" sz="1800" b="1" dirty="0" err="1" smtClean="0">
                <a:latin typeface="Times New Roman" pitchFamily="18" charset="0"/>
                <a:cs typeface="Times New Roman" pitchFamily="18" charset="0"/>
              </a:rPr>
              <a:t>este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posibil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să</a:t>
            </a:r>
            <a:r>
              <a:rPr lang="en-US" sz="1800" b="1" dirty="0" smtClean="0">
                <a:latin typeface="Times New Roman" pitchFamily="18" charset="0"/>
                <a:cs typeface="Times New Roman" pitchFamily="18" charset="0"/>
              </a:rPr>
              <a:t> le </a:t>
            </a:r>
            <a:r>
              <a:rPr lang="en-US" sz="1800" b="1" dirty="0" err="1" smtClean="0">
                <a:latin typeface="Times New Roman" pitchFamily="18" charset="0"/>
                <a:cs typeface="Times New Roman" pitchFamily="18" charset="0"/>
              </a:rPr>
              <a:t>adoptați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când</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vă</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confruntați</a:t>
            </a:r>
            <a:r>
              <a:rPr lang="en-US" sz="1800" b="1" dirty="0" smtClean="0">
                <a:latin typeface="Times New Roman" pitchFamily="18" charset="0"/>
                <a:cs typeface="Times New Roman" pitchFamily="18" charset="0"/>
              </a:rPr>
              <a:t> cu </a:t>
            </a:r>
            <a:r>
              <a:rPr lang="en-US" sz="1800" b="1" dirty="0" err="1" smtClean="0">
                <a:latin typeface="Times New Roman" pitchFamily="18" charset="0"/>
                <a:cs typeface="Times New Roman" pitchFamily="18" charset="0"/>
              </a:rPr>
              <a:t>situații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dificile</a:t>
            </a:r>
            <a:r>
              <a:rPr lang="en-US" sz="1800" b="1" dirty="0" smtClean="0">
                <a:latin typeface="Times New Roman" pitchFamily="18" charset="0"/>
                <a:cs typeface="Times New Roman" pitchFamily="18" charset="0"/>
              </a:rPr>
              <a:t>. </a:t>
            </a:r>
            <a:endParaRPr lang="ro-RO" sz="1800" b="1" dirty="0" smtClean="0">
              <a:latin typeface="Times New Roman" pitchFamily="18" charset="0"/>
              <a:cs typeface="Times New Roman" pitchFamily="18" charset="0"/>
            </a:endParaRPr>
          </a:p>
          <a:p>
            <a:pPr algn="just">
              <a:buNone/>
            </a:pPr>
            <a:r>
              <a:rPr lang="ro-RO"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Citiți</a:t>
            </a:r>
            <a:r>
              <a:rPr lang="en-US" sz="1800" b="1" dirty="0" smtClean="0">
                <a:latin typeface="Times New Roman" pitchFamily="18" charset="0"/>
                <a:cs typeface="Times New Roman" pitchFamily="18" charset="0"/>
              </a:rPr>
              <a:t> cu </a:t>
            </a:r>
            <a:r>
              <a:rPr lang="en-US" sz="1800" b="1" dirty="0" err="1" smtClean="0">
                <a:latin typeface="Times New Roman" pitchFamily="18" charset="0"/>
                <a:cs typeface="Times New Roman" pitchFamily="18" charset="0"/>
              </a:rPr>
              <a:t>atenție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fiecare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afirmație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și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evaluați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măsura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în</a:t>
            </a:r>
            <a:r>
              <a:rPr lang="en-US" sz="1800" b="1" dirty="0" smtClean="0">
                <a:latin typeface="Times New Roman" pitchFamily="18" charset="0"/>
                <a:cs typeface="Times New Roman" pitchFamily="18" charset="0"/>
              </a:rPr>
              <a:t> care </a:t>
            </a:r>
            <a:r>
              <a:rPr lang="en-US" sz="1800" b="1" dirty="0" err="1" smtClean="0">
                <a:latin typeface="Times New Roman" pitchFamily="18" charset="0"/>
                <a:cs typeface="Times New Roman" pitchFamily="18" charset="0"/>
              </a:rPr>
              <a:t>sunteți</a:t>
            </a:r>
            <a:r>
              <a:rPr lang="en-US" sz="1800" b="1" dirty="0" smtClean="0">
                <a:latin typeface="Times New Roman" pitchFamily="18" charset="0"/>
                <a:cs typeface="Times New Roman" pitchFamily="18" charset="0"/>
              </a:rPr>
              <a:t> de </a:t>
            </a:r>
            <a:r>
              <a:rPr lang="en-US" sz="1800" b="1" dirty="0" err="1" smtClean="0">
                <a:latin typeface="Times New Roman" pitchFamily="18" charset="0"/>
                <a:cs typeface="Times New Roman" pitchFamily="18" charset="0"/>
              </a:rPr>
              <a:t>acord</a:t>
            </a:r>
            <a:r>
              <a:rPr lang="en-US" sz="1800" b="1" dirty="0" smtClean="0">
                <a:latin typeface="Times New Roman" pitchFamily="18" charset="0"/>
                <a:cs typeface="Times New Roman" pitchFamily="18" charset="0"/>
              </a:rPr>
              <a:t> cu </a:t>
            </a:r>
            <a:r>
              <a:rPr lang="en-US" sz="1800" b="1" dirty="0" err="1" smtClean="0">
                <a:latin typeface="Times New Roman" pitchFamily="18" charset="0"/>
                <a:cs typeface="Times New Roman" pitchFamily="18" charset="0"/>
              </a:rPr>
              <a:t>aceasta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și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bifați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în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dreptul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cifrei</a:t>
            </a:r>
            <a:r>
              <a:rPr lang="en-US" sz="1800" b="1" dirty="0" smtClean="0">
                <a:latin typeface="Times New Roman" pitchFamily="18" charset="0"/>
                <a:cs typeface="Times New Roman" pitchFamily="18" charset="0"/>
              </a:rPr>
              <a:t> care </a:t>
            </a:r>
            <a:r>
              <a:rPr lang="en-US" sz="1800" b="1" dirty="0" err="1" smtClean="0">
                <a:latin typeface="Times New Roman" pitchFamily="18" charset="0"/>
                <a:cs typeface="Times New Roman" pitchFamily="18" charset="0"/>
              </a:rPr>
              <a:t>credeți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că</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indică</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cel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mai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bine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modul</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dumneavoastră</a:t>
            </a:r>
            <a:r>
              <a:rPr lang="en-US" sz="1800" b="1" dirty="0" smtClean="0">
                <a:latin typeface="Times New Roman" pitchFamily="18" charset="0"/>
                <a:cs typeface="Times New Roman" pitchFamily="18" charset="0"/>
              </a:rPr>
              <a:t> de a </a:t>
            </a:r>
            <a:r>
              <a:rPr lang="en-US" sz="1800" b="1" dirty="0" err="1" smtClean="0">
                <a:latin typeface="Times New Roman" pitchFamily="18" charset="0"/>
                <a:cs typeface="Times New Roman" pitchFamily="18" charset="0"/>
              </a:rPr>
              <a:t>acțion</a:t>
            </a:r>
            <a:r>
              <a:rPr lang="en-US" sz="1800" b="1" dirty="0" err="1" smtClean="0"/>
              <a:t>a</a:t>
            </a:r>
            <a:r>
              <a:rPr lang="en-US" sz="1800" b="1" dirty="0" smtClean="0"/>
              <a:t>.</a:t>
            </a:r>
            <a:endParaRPr lang="ro-RO" sz="1800" b="1" dirty="0" smtClean="0"/>
          </a:p>
          <a:p>
            <a:pPr algn="ctr">
              <a:buNone/>
            </a:pPr>
            <a:r>
              <a:rPr lang="ro-RO" sz="18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Se </a:t>
            </a:r>
            <a:r>
              <a:rPr lang="en-US" sz="1800" b="1" dirty="0" err="1" smtClean="0">
                <a:latin typeface="Times New Roman" pitchFamily="18" charset="0"/>
                <a:cs typeface="Times New Roman" pitchFamily="18" charset="0"/>
              </a:rPr>
              <a:t>vor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aduna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valorile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în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funcţie</a:t>
            </a:r>
            <a:r>
              <a:rPr lang="en-US" sz="1800" b="1" dirty="0" smtClean="0">
                <a:latin typeface="Times New Roman" pitchFamily="18" charset="0"/>
                <a:cs typeface="Times New Roman" pitchFamily="18" charset="0"/>
              </a:rPr>
              <a:t> de </a:t>
            </a:r>
            <a:r>
              <a:rPr lang="en-US" sz="1800" b="1" dirty="0" err="1" smtClean="0">
                <a:latin typeface="Times New Roman" pitchFamily="18" charset="0"/>
                <a:cs typeface="Times New Roman" pitchFamily="18" charset="0"/>
              </a:rPr>
              <a:t>numerele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corespunzătoare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răspunsurilor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oferite</a:t>
            </a:r>
            <a:r>
              <a:rPr lang="en-US" sz="1800" b="1"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pPr algn="ctr">
              <a:buNone/>
            </a:pPr>
            <a:r>
              <a:rPr lang="ro-RO" sz="18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10-29 </a:t>
            </a:r>
            <a:r>
              <a:rPr lang="en-US" sz="1800" b="1" dirty="0" err="1" smtClean="0">
                <a:latin typeface="Times New Roman" pitchFamily="18" charset="0"/>
                <a:cs typeface="Times New Roman" pitchFamily="18" charset="0"/>
              </a:rPr>
              <a:t>puncte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autoeficacitate</a:t>
            </a:r>
            <a:r>
              <a:rPr lang="en-US" sz="1800" b="1" dirty="0" smtClean="0">
                <a:latin typeface="Times New Roman" pitchFamily="18" charset="0"/>
                <a:cs typeface="Times New Roman" pitchFamily="18" charset="0"/>
              </a:rPr>
              <a:t> de sine </a:t>
            </a:r>
            <a:r>
              <a:rPr lang="en-US" sz="1800" b="1" dirty="0" err="1" smtClean="0">
                <a:latin typeface="Times New Roman" pitchFamily="18" charset="0"/>
                <a:cs typeface="Times New Roman" pitchFamily="18" charset="0"/>
              </a:rPr>
              <a:t>scăzută</a:t>
            </a:r>
            <a:r>
              <a:rPr lang="en-US" sz="1800" b="1" dirty="0" smtClean="0">
                <a:latin typeface="Times New Roman" pitchFamily="18" charset="0"/>
                <a:cs typeface="Times New Roman" pitchFamily="18" charset="0"/>
              </a:rPr>
              <a:t>;</a:t>
            </a:r>
            <a:endParaRPr lang="ro-RO" sz="1800"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30-33 </a:t>
            </a:r>
            <a:r>
              <a:rPr lang="en-US" sz="1800" b="1" dirty="0" err="1" smtClean="0">
                <a:latin typeface="Times New Roman" pitchFamily="18" charset="0"/>
                <a:cs typeface="Times New Roman" pitchFamily="18" charset="0"/>
              </a:rPr>
              <a:t>puncte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autoeficacitate</a:t>
            </a:r>
            <a:r>
              <a:rPr lang="en-US" sz="1800" b="1" dirty="0" smtClean="0">
                <a:latin typeface="Times New Roman" pitchFamily="18" charset="0"/>
                <a:cs typeface="Times New Roman" pitchFamily="18" charset="0"/>
              </a:rPr>
              <a:t> de sine </a:t>
            </a:r>
            <a:r>
              <a:rPr lang="en-US" sz="1800" b="1" dirty="0" err="1" smtClean="0">
                <a:latin typeface="Times New Roman" pitchFamily="18" charset="0"/>
                <a:cs typeface="Times New Roman" pitchFamily="18" charset="0"/>
              </a:rPr>
              <a:t>medie</a:t>
            </a:r>
            <a:r>
              <a:rPr lang="en-US" sz="1800" b="1"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pPr algn="ctr">
              <a:buNone/>
            </a:pPr>
            <a:r>
              <a:rPr lang="ro-RO" sz="1800" b="1" dirty="0" smtClean="0">
                <a:latin typeface="Times New Roman" pitchFamily="18" charset="0"/>
                <a:cs typeface="Times New Roman" pitchFamily="18" charset="0"/>
              </a:rPr>
              <a:t>     34-40 </a:t>
            </a:r>
            <a:r>
              <a:rPr lang="en-US" sz="1800" b="1" dirty="0" err="1" smtClean="0">
                <a:latin typeface="Times New Roman" pitchFamily="18" charset="0"/>
                <a:cs typeface="Times New Roman" pitchFamily="18" charset="0"/>
              </a:rPr>
              <a:t>puncte</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autoeficacitate</a:t>
            </a:r>
            <a:r>
              <a:rPr lang="en-US" sz="1800" b="1" dirty="0" smtClean="0">
                <a:latin typeface="Times New Roman" pitchFamily="18" charset="0"/>
                <a:cs typeface="Times New Roman" pitchFamily="18" charset="0"/>
              </a:rPr>
              <a:t> de sine </a:t>
            </a:r>
            <a:r>
              <a:rPr lang="en-US" sz="1800" b="1" dirty="0" err="1" smtClean="0">
                <a:latin typeface="Times New Roman" pitchFamily="18" charset="0"/>
                <a:cs typeface="Times New Roman" pitchFamily="18" charset="0"/>
              </a:rPr>
              <a:t>ridicată</a:t>
            </a:r>
            <a:r>
              <a:rPr lang="ro-RO" sz="1800" b="1" dirty="0" smtClean="0"/>
              <a:t>.</a:t>
            </a:r>
          </a:p>
          <a:p>
            <a:pPr algn="ctr">
              <a:buNone/>
            </a:pPr>
            <a:r>
              <a:rPr lang="ro-RO" sz="1800" b="1" dirty="0" smtClean="0"/>
              <a:t>Timp -10min</a:t>
            </a:r>
            <a:endParaRPr lang="ru-RU"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81175"/>
            <a:ext cx="3961180" cy="739290"/>
          </a:xfrm>
        </p:spPr>
        <p:txBody>
          <a:bodyPr>
            <a:normAutofit fontScale="90000"/>
          </a:bodyPr>
          <a:lstStyle/>
          <a:p>
            <a:r>
              <a:rPr lang="en-US" b="1" dirty="0" err="1" smtClean="0">
                <a:solidFill>
                  <a:srgbClr val="FFFF00"/>
                </a:solidFill>
              </a:rPr>
              <a:t>Ce</a:t>
            </a:r>
            <a:r>
              <a:rPr lang="en-US" b="1" dirty="0" smtClean="0">
                <a:solidFill>
                  <a:srgbClr val="FFFF00"/>
                </a:solidFill>
              </a:rPr>
              <a:t> </a:t>
            </a:r>
            <a:r>
              <a:rPr lang="en-US" b="1" dirty="0" err="1" smtClean="0">
                <a:solidFill>
                  <a:srgbClr val="FFFF00"/>
                </a:solidFill>
              </a:rPr>
              <a:t>este</a:t>
            </a:r>
            <a:r>
              <a:rPr lang="en-US" b="1" dirty="0" smtClean="0">
                <a:solidFill>
                  <a:srgbClr val="FFFF00"/>
                </a:solidFill>
              </a:rPr>
              <a:t> o </a:t>
            </a:r>
            <a:r>
              <a:rPr lang="en-US" b="1" dirty="0" err="1" smtClean="0">
                <a:solidFill>
                  <a:srgbClr val="FFFF00"/>
                </a:solidFill>
              </a:rPr>
              <a:t>atitudine</a:t>
            </a:r>
            <a:r>
              <a:rPr lang="en-US" b="1" dirty="0" smtClean="0">
                <a:solidFill>
                  <a:srgbClr val="FFFF00"/>
                </a:solidFill>
              </a:rPr>
              <a:t>? </a:t>
            </a:r>
            <a:endParaRPr lang="ru-RU" b="1" dirty="0">
              <a:solidFill>
                <a:srgbClr val="FFFF00"/>
              </a:solidFill>
            </a:endParaRPr>
          </a:p>
        </p:txBody>
      </p:sp>
      <p:sp>
        <p:nvSpPr>
          <p:cNvPr id="3" name="Содержимое 2"/>
          <p:cNvSpPr>
            <a:spLocks noGrp="1"/>
          </p:cNvSpPr>
          <p:nvPr>
            <p:ph idx="1"/>
          </p:nvPr>
        </p:nvSpPr>
        <p:spPr>
          <a:xfrm>
            <a:off x="0" y="891995"/>
            <a:ext cx="9143999" cy="4123035"/>
          </a:xfrm>
          <a:solidFill>
            <a:schemeClr val="accent6">
              <a:lumMod val="20000"/>
              <a:lumOff val="80000"/>
            </a:schemeClr>
          </a:solidFill>
        </p:spPr>
        <p:txBody>
          <a:bodyPr>
            <a:normAutofit fontScale="92500"/>
          </a:bodyPr>
          <a:lstStyle/>
          <a:p>
            <a:pPr>
              <a:buNone/>
            </a:pPr>
            <a:r>
              <a:rPr lang="ro-RO"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 </a:t>
            </a:r>
            <a:r>
              <a:rPr lang="en-US" dirty="0" err="1" smtClean="0">
                <a:latin typeface="Times New Roman" pitchFamily="18" charset="0"/>
                <a:cs typeface="Times New Roman" pitchFamily="18" charset="0"/>
              </a:rPr>
              <a:t>atitudine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este</a:t>
            </a:r>
            <a:r>
              <a:rPr lang="en-US" dirty="0" smtClean="0">
                <a:latin typeface="Times New Roman" pitchFamily="18" charset="0"/>
                <a:cs typeface="Times New Roman" pitchFamily="18" charset="0"/>
              </a:rPr>
              <a:t> un </a:t>
            </a:r>
            <a:r>
              <a:rPr lang="en-US" dirty="0" err="1" smtClean="0">
                <a:latin typeface="Times New Roman" pitchFamily="18" charset="0"/>
                <a:cs typeface="Times New Roman" pitchFamily="18" charset="0"/>
              </a:rPr>
              <a:t>proces</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gandire</a:t>
            </a:r>
            <a:r>
              <a:rPr lang="en-US" dirty="0" smtClean="0">
                <a:latin typeface="Times New Roman" pitchFamily="18" charset="0"/>
                <a:cs typeface="Times New Roman" pitchFamily="18" charset="0"/>
              </a:rPr>
              <a:t>. Este o </a:t>
            </a:r>
            <a:r>
              <a:rPr lang="en-US" dirty="0" err="1" smtClean="0">
                <a:latin typeface="Times New Roman" pitchFamily="18" charset="0"/>
                <a:cs typeface="Times New Roman" pitchFamily="18" charset="0"/>
              </a:rPr>
              <a:t>reflectare</a:t>
            </a:r>
            <a:r>
              <a:rPr lang="en-US" dirty="0" smtClean="0">
                <a:latin typeface="Times New Roman" pitchFamily="18" charset="0"/>
                <a:cs typeface="Times New Roman" pitchFamily="18" charset="0"/>
              </a:rPr>
              <a:t> a </a:t>
            </a:r>
            <a:r>
              <a:rPr lang="en-US" dirty="0" err="1" smtClean="0">
                <a:latin typeface="Times New Roman" pitchFamily="18" charset="0"/>
                <a:cs typeface="Times New Roman" pitchFamily="18" charset="0"/>
              </a:rPr>
              <a:t>reactiei</a:t>
            </a:r>
            <a:r>
              <a:rPr lang="en-US" dirty="0" smtClean="0">
                <a:latin typeface="Times New Roman" pitchFamily="18" charset="0"/>
                <a:cs typeface="Times New Roman" pitchFamily="18" charset="0"/>
              </a:rPr>
              <a:t> interne la </a:t>
            </a:r>
            <a:r>
              <a:rPr lang="en-US" dirty="0" err="1" smtClean="0">
                <a:latin typeface="Times New Roman" pitchFamily="18" charset="0"/>
                <a:cs typeface="Times New Roman" pitchFamily="18" charset="0"/>
              </a:rPr>
              <a:t>mediul</a:t>
            </a:r>
            <a:r>
              <a:rPr lang="en-US" dirty="0" smtClean="0">
                <a:latin typeface="Times New Roman" pitchFamily="18" charset="0"/>
                <a:cs typeface="Times New Roman" pitchFamily="18" charset="0"/>
              </a:rPr>
              <a:t> extern al </a:t>
            </a:r>
            <a:r>
              <a:rPr lang="en-US" dirty="0" err="1" smtClean="0">
                <a:latin typeface="Times New Roman" pitchFamily="18" charset="0"/>
                <a:cs typeface="Times New Roman" pitchFamily="18" charset="0"/>
              </a:rPr>
              <a:t>unei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persoane</a:t>
            </a:r>
            <a:r>
              <a:rPr lang="en-US" dirty="0" smtClean="0">
                <a:latin typeface="Times New Roman" pitchFamily="18" charset="0"/>
                <a:cs typeface="Times New Roman" pitchFamily="18" charset="0"/>
              </a:rPr>
              <a:t>. </a:t>
            </a:r>
            <a:endParaRPr lang="ro-RO" dirty="0" smtClean="0">
              <a:latin typeface="Times New Roman" pitchFamily="18" charset="0"/>
              <a:cs typeface="Times New Roman" pitchFamily="18" charset="0"/>
            </a:endParaRPr>
          </a:p>
          <a:p>
            <a:pPr algn="ctr">
              <a:buNone/>
            </a:pPr>
            <a:r>
              <a:rPr lang="en-US" b="1" dirty="0" err="1" smtClean="0">
                <a:solidFill>
                  <a:schemeClr val="tx2">
                    <a:lumMod val="50000"/>
                  </a:schemeClr>
                </a:solidFill>
                <a:latin typeface="Times New Roman" pitchFamily="18" charset="0"/>
                <a:cs typeface="Times New Roman" pitchFamily="18" charset="0"/>
              </a:rPr>
              <a:t>Atitudinile</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sunt</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influențate</a:t>
            </a:r>
            <a:r>
              <a:rPr lang="en-US" b="1" dirty="0" smtClean="0">
                <a:solidFill>
                  <a:schemeClr val="tx2">
                    <a:lumMod val="50000"/>
                  </a:schemeClr>
                </a:solidFill>
                <a:latin typeface="Times New Roman" pitchFamily="18" charset="0"/>
                <a:cs typeface="Times New Roman" pitchFamily="18" charset="0"/>
              </a:rPr>
              <a:t> de </a:t>
            </a:r>
            <a:r>
              <a:rPr lang="en-US" b="1" dirty="0" err="1" smtClean="0">
                <a:solidFill>
                  <a:schemeClr val="tx2">
                    <a:lumMod val="50000"/>
                  </a:schemeClr>
                </a:solidFill>
                <a:latin typeface="Times New Roman" pitchFamily="18" charset="0"/>
                <a:cs typeface="Times New Roman" pitchFamily="18" charset="0"/>
              </a:rPr>
              <a:t>emotii</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acțiuni</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reacții</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evenimente</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și</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oameni</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Ele</a:t>
            </a:r>
            <a:r>
              <a:rPr lang="en-US" b="1" dirty="0" smtClean="0">
                <a:solidFill>
                  <a:schemeClr val="tx2">
                    <a:lumMod val="50000"/>
                  </a:schemeClr>
                </a:solidFill>
                <a:latin typeface="Times New Roman" pitchFamily="18" charset="0"/>
                <a:cs typeface="Times New Roman" pitchFamily="18" charset="0"/>
              </a:rPr>
              <a:t> pot </a:t>
            </a:r>
            <a:r>
              <a:rPr lang="en-US" b="1" dirty="0" err="1" smtClean="0">
                <a:solidFill>
                  <a:schemeClr val="tx2">
                    <a:lumMod val="50000"/>
                  </a:schemeClr>
                </a:solidFill>
                <a:latin typeface="Times New Roman" pitchFamily="18" charset="0"/>
                <a:cs typeface="Times New Roman" pitchFamily="18" charset="0"/>
              </a:rPr>
              <a:t>fi</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extrem</a:t>
            </a:r>
            <a:r>
              <a:rPr lang="en-US" b="1" dirty="0" smtClean="0">
                <a:solidFill>
                  <a:schemeClr val="tx2">
                    <a:lumMod val="50000"/>
                  </a:schemeClr>
                </a:solidFill>
                <a:latin typeface="Times New Roman" pitchFamily="18" charset="0"/>
                <a:cs typeface="Times New Roman" pitchFamily="18" charset="0"/>
              </a:rPr>
              <a:t> de fragile </a:t>
            </a:r>
            <a:r>
              <a:rPr lang="en-US" b="1" dirty="0" err="1" smtClean="0">
                <a:solidFill>
                  <a:schemeClr val="tx2">
                    <a:lumMod val="50000"/>
                  </a:schemeClr>
                </a:solidFill>
                <a:latin typeface="Times New Roman" pitchFamily="18" charset="0"/>
                <a:cs typeface="Times New Roman" pitchFamily="18" charset="0"/>
              </a:rPr>
              <a:t>sau</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incredibil</a:t>
            </a:r>
            <a:r>
              <a:rPr lang="en-US" b="1" dirty="0" smtClean="0">
                <a:solidFill>
                  <a:schemeClr val="tx2">
                    <a:lumMod val="50000"/>
                  </a:schemeClr>
                </a:solidFill>
                <a:latin typeface="Times New Roman" pitchFamily="18" charset="0"/>
                <a:cs typeface="Times New Roman" pitchFamily="18" charset="0"/>
              </a:rPr>
              <a:t> de </a:t>
            </a:r>
            <a:r>
              <a:rPr lang="en-US" b="1" dirty="0" err="1" smtClean="0">
                <a:solidFill>
                  <a:schemeClr val="tx2">
                    <a:lumMod val="50000"/>
                  </a:schemeClr>
                </a:solidFill>
                <a:latin typeface="Times New Roman" pitchFamily="18" charset="0"/>
                <a:cs typeface="Times New Roman" pitchFamily="18" charset="0"/>
              </a:rPr>
              <a:t>puternice</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si</a:t>
            </a:r>
            <a:r>
              <a:rPr lang="en-US" b="1" dirty="0" smtClean="0">
                <a:solidFill>
                  <a:schemeClr val="tx2">
                    <a:lumMod val="50000"/>
                  </a:schemeClr>
                </a:solidFill>
                <a:latin typeface="Times New Roman" pitchFamily="18" charset="0"/>
                <a:cs typeface="Times New Roman" pitchFamily="18" charset="0"/>
              </a:rPr>
              <a:t> se </a:t>
            </a:r>
            <a:r>
              <a:rPr lang="en-US" b="1" dirty="0" err="1" smtClean="0">
                <a:solidFill>
                  <a:schemeClr val="tx2">
                    <a:lumMod val="50000"/>
                  </a:schemeClr>
                </a:solidFill>
                <a:latin typeface="Times New Roman" pitchFamily="18" charset="0"/>
                <a:cs typeface="Times New Roman" pitchFamily="18" charset="0"/>
              </a:rPr>
              <a:t>schimba</a:t>
            </a:r>
            <a:r>
              <a:rPr lang="en-US" b="1" dirty="0" smtClean="0">
                <a:solidFill>
                  <a:schemeClr val="tx2">
                    <a:lumMod val="50000"/>
                  </a:schemeClr>
                </a:solidFill>
                <a:latin typeface="Times New Roman" pitchFamily="18" charset="0"/>
                <a:cs typeface="Times New Roman" pitchFamily="18" charset="0"/>
              </a:rPr>
              <a:t> in mod constant la </a:t>
            </a:r>
            <a:r>
              <a:rPr lang="en-US" b="1" dirty="0" err="1" smtClean="0">
                <a:solidFill>
                  <a:schemeClr val="tx2">
                    <a:lumMod val="50000"/>
                  </a:schemeClr>
                </a:solidFill>
                <a:latin typeface="Times New Roman" pitchFamily="18" charset="0"/>
                <a:cs typeface="Times New Roman" pitchFamily="18" charset="0"/>
              </a:rPr>
              <a:t>unele</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persoane</a:t>
            </a:r>
            <a:r>
              <a:rPr lang="en-US" b="1" dirty="0" smtClean="0">
                <a:solidFill>
                  <a:schemeClr val="tx2">
                    <a:lumMod val="50000"/>
                  </a:schemeClr>
                </a:solidFill>
                <a:latin typeface="Times New Roman" pitchFamily="18" charset="0"/>
                <a:cs typeface="Times New Roman" pitchFamily="18" charset="0"/>
              </a:rPr>
              <a:t>. </a:t>
            </a:r>
            <a:endParaRPr lang="ro-RO" b="1" dirty="0" smtClean="0">
              <a:solidFill>
                <a:schemeClr val="tx2">
                  <a:lumMod val="50000"/>
                </a:schemeClr>
              </a:solidFill>
              <a:latin typeface="Times New Roman" pitchFamily="18" charset="0"/>
              <a:cs typeface="Times New Roman" pitchFamily="18" charset="0"/>
            </a:endParaRPr>
          </a:p>
          <a:p>
            <a:pPr algn="just">
              <a:buNone/>
            </a:pPr>
            <a:r>
              <a:rPr lang="ro-RO" sz="3000" dirty="0" smtClean="0">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Daca</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iti</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petreci</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timpul</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incercand</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schimbi</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atitudinea</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in loc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te</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concentrezi</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pe</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comportament</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vei</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avea</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parte de o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moarte</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lenta</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managementului</a:t>
            </a: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ru-RU" sz="3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Выноска-облако 4"/>
          <p:cNvSpPr/>
          <p:nvPr/>
        </p:nvSpPr>
        <p:spPr>
          <a:xfrm>
            <a:off x="4724705" y="281175"/>
            <a:ext cx="4275740" cy="458112"/>
          </a:xfrm>
          <a:prstGeom prst="cloudCallout">
            <a:avLst>
              <a:gd name="adj1" fmla="val -55546"/>
              <a:gd name="adj2" fmla="val 29774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b="1" dirty="0" smtClean="0">
                <a:solidFill>
                  <a:schemeClr val="tx1"/>
                </a:solidFill>
              </a:rPr>
              <a:t>Discutăm?</a:t>
            </a:r>
            <a:endParaRPr lang="ru-RU" sz="2800" b="1" dirty="0">
              <a:solidFill>
                <a:schemeClr val="tx1"/>
              </a:solidFill>
            </a:endParaRPr>
          </a:p>
        </p:txBody>
      </p:sp>
      <p:sp>
        <p:nvSpPr>
          <p:cNvPr id="6" name="Выгнутая вправо стрелка 5"/>
          <p:cNvSpPr/>
          <p:nvPr/>
        </p:nvSpPr>
        <p:spPr>
          <a:xfrm>
            <a:off x="8236920" y="586585"/>
            <a:ext cx="763525" cy="2901394"/>
          </a:xfrm>
          <a:prstGeom prst="curved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50000"/>
            </a:schemeClr>
          </a:solidFill>
        </p:spPr>
        <p:txBody>
          <a:bodyPr/>
          <a:lstStyle/>
          <a:p>
            <a:r>
              <a:rPr lang="ro-RO" b="1" dirty="0" smtClean="0">
                <a:solidFill>
                  <a:schemeClr val="bg1"/>
                </a:solidFill>
              </a:rPr>
              <a:t>Astăzi discutăm despre:</a:t>
            </a:r>
            <a:endParaRPr lang="ru-RU" b="1" dirty="0">
              <a:solidFill>
                <a:schemeClr val="bg1"/>
              </a:solidFill>
            </a:endParaRPr>
          </a:p>
        </p:txBody>
      </p:sp>
      <p:sp>
        <p:nvSpPr>
          <p:cNvPr id="3" name="Содержимое 2"/>
          <p:cNvSpPr>
            <a:spLocks noGrp="1"/>
          </p:cNvSpPr>
          <p:nvPr>
            <p:ph idx="1"/>
          </p:nvPr>
        </p:nvSpPr>
        <p:spPr>
          <a:xfrm>
            <a:off x="143555" y="1044700"/>
            <a:ext cx="8856890" cy="3970330"/>
          </a:xfrm>
        </p:spPr>
        <p:txBody>
          <a:bodyPr>
            <a:normAutofit lnSpcReduction="10000"/>
          </a:bodyPr>
          <a:lstStyle/>
          <a:p>
            <a:r>
              <a:rPr lang="ro-RO" sz="1600" dirty="0" smtClean="0">
                <a:latin typeface="Times New Roman" pitchFamily="18" charset="0"/>
                <a:cs typeface="Times New Roman" pitchFamily="18" charset="0"/>
              </a:rPr>
              <a:t>1.</a:t>
            </a:r>
            <a:r>
              <a:rPr lang="ro-RO" sz="1600" b="1" dirty="0" smtClean="0">
                <a:solidFill>
                  <a:srgbClr val="FFC000"/>
                </a:solidFill>
                <a:latin typeface="Times New Roman" pitchFamily="18" charset="0"/>
                <a:cs typeface="Times New Roman" pitchFamily="18" charset="0"/>
              </a:rPr>
              <a:t> </a:t>
            </a:r>
            <a:r>
              <a:rPr lang="ro-RO" sz="1400" b="1" dirty="0" smtClean="0">
                <a:latin typeface="Times New Roman" pitchFamily="18" charset="0"/>
                <a:cs typeface="Times New Roman" pitchFamily="18" charset="0"/>
              </a:rPr>
              <a:t>Eficiența în conducere : </a:t>
            </a:r>
          </a:p>
          <a:p>
            <a:pPr>
              <a:buNone/>
            </a:pPr>
            <a:r>
              <a:rPr lang="ro-RO" sz="1400" b="1" dirty="0" smtClean="0">
                <a:latin typeface="Times New Roman" pitchFamily="18" charset="0"/>
                <a:cs typeface="Times New Roman" pitchFamily="18" charset="0"/>
              </a:rPr>
              <a:t>-</a:t>
            </a:r>
            <a:r>
              <a:rPr lang="ro-RO" sz="1200" dirty="0" smtClean="0">
                <a:latin typeface="Times New Roman" pitchFamily="18" charset="0"/>
                <a:cs typeface="Times New Roman" pitchFamily="18" charset="0"/>
              </a:rPr>
              <a:t>elemente fundamentale ;</a:t>
            </a:r>
          </a:p>
          <a:p>
            <a:pPr>
              <a:buNone/>
            </a:pPr>
            <a:r>
              <a:rPr lang="ro-RO" sz="1200" dirty="0" smtClean="0">
                <a:latin typeface="Times New Roman" pitchFamily="18" charset="0"/>
                <a:cs typeface="Times New Roman" pitchFamily="18" charset="0"/>
              </a:rPr>
              <a:t>-competențele cadrelor de conducere  în contextul Standardelor profesionale;</a:t>
            </a:r>
          </a:p>
          <a:p>
            <a:pPr>
              <a:buNone/>
            </a:pPr>
            <a:r>
              <a:rPr lang="ro-RO" sz="1200" dirty="0" smtClean="0">
                <a:latin typeface="Times New Roman" pitchFamily="18" charset="0"/>
                <a:cs typeface="Times New Roman" pitchFamily="18" charset="0"/>
              </a:rPr>
              <a:t>- 4 intrebări fundamentale în  management;</a:t>
            </a:r>
          </a:p>
          <a:p>
            <a:pPr>
              <a:buNone/>
            </a:pPr>
            <a:r>
              <a:rPr lang="ro-RO" sz="1200" dirty="0" smtClean="0">
                <a:latin typeface="Times New Roman" pitchFamily="18" charset="0"/>
                <a:cs typeface="Times New Roman" pitchFamily="18" charset="0"/>
              </a:rPr>
              <a:t>- ce presupune noțiunea de management eficient?</a:t>
            </a:r>
          </a:p>
          <a:p>
            <a:pPr>
              <a:buNone/>
            </a:pPr>
            <a:r>
              <a:rPr lang="ro-RO" sz="1200" dirty="0" smtClean="0">
                <a:latin typeface="Times New Roman" pitchFamily="18" charset="0"/>
                <a:cs typeface="Times New Roman" pitchFamily="18" charset="0"/>
              </a:rPr>
              <a:t>-eficacitate si eficienta;</a:t>
            </a:r>
          </a:p>
          <a:p>
            <a:pPr>
              <a:buNone/>
            </a:pPr>
            <a:r>
              <a:rPr lang="ro-RO" sz="1200" dirty="0" smtClean="0">
                <a:latin typeface="Times New Roman" pitchFamily="18" charset="0"/>
                <a:cs typeface="Times New Roman" pitchFamily="18" charset="0"/>
              </a:rPr>
              <a:t>-test de autoeficacitate;</a:t>
            </a:r>
          </a:p>
          <a:p>
            <a:pPr>
              <a:buNone/>
            </a:pPr>
            <a:r>
              <a:rPr lang="ro-RO" sz="1200" dirty="0" smtClean="0">
                <a:latin typeface="Times New Roman" pitchFamily="18" charset="0"/>
                <a:cs typeface="Times New Roman" pitchFamily="18" charset="0"/>
              </a:rPr>
              <a:t>-resursa umană-viața instituției școlare;</a:t>
            </a:r>
          </a:p>
          <a:p>
            <a:pPr>
              <a:buNone/>
            </a:pPr>
            <a:r>
              <a:rPr lang="ro-RO" sz="1200" dirty="0" smtClean="0">
                <a:latin typeface="Times New Roman" pitchFamily="18" charset="0"/>
                <a:cs typeface="Times New Roman" pitchFamily="18" charset="0"/>
              </a:rPr>
              <a:t>-tipuri de angajați/tipuri de manageri;</a:t>
            </a:r>
          </a:p>
          <a:p>
            <a:pPr>
              <a:buNone/>
            </a:pPr>
            <a:r>
              <a:rPr lang="ro-RO" sz="1200" dirty="0" smtClean="0">
                <a:latin typeface="Times New Roman" pitchFamily="18" charset="0"/>
                <a:cs typeface="Times New Roman" pitchFamily="18" charset="0"/>
              </a:rPr>
              <a:t>-stiluri de conducere;</a:t>
            </a:r>
          </a:p>
          <a:p>
            <a:pPr>
              <a:buNone/>
            </a:pPr>
            <a:r>
              <a:rPr lang="ro-RO" sz="1200" dirty="0" smtClean="0">
                <a:latin typeface="Times New Roman" pitchFamily="18" charset="0"/>
                <a:cs typeface="Times New Roman" pitchFamily="18" charset="0"/>
              </a:rPr>
              <a:t>-Cuantificarea bidimensionala  a tipologiei manageriale</a:t>
            </a:r>
            <a:r>
              <a:rPr lang="en-US" sz="1200" dirty="0" smtClean="0">
                <a:latin typeface="Times New Roman" pitchFamily="18" charset="0"/>
                <a:cs typeface="Times New Roman" pitchFamily="18" charset="0"/>
              </a:rPr>
              <a:t>:</a:t>
            </a:r>
            <a:r>
              <a:rPr lang="vi-VN" sz="1200" dirty="0" smtClean="0">
                <a:latin typeface="Times New Roman" pitchFamily="18" charset="0"/>
                <a:cs typeface="Times New Roman" pitchFamily="18" charset="0"/>
              </a:rPr>
              <a:t>grila managerială a lui Blake şi Mouton</a:t>
            </a:r>
            <a:r>
              <a:rPr lang="ro-RO" sz="1200" dirty="0" smtClean="0">
                <a:latin typeface="Times New Roman" pitchFamily="18" charset="0"/>
                <a:cs typeface="Times New Roman" pitchFamily="18" charset="0"/>
              </a:rPr>
              <a:t>;</a:t>
            </a:r>
          </a:p>
          <a:p>
            <a:pPr>
              <a:buNone/>
            </a:pPr>
            <a:r>
              <a:rPr lang="ro-RO" sz="1200" b="1" dirty="0" smtClean="0">
                <a:latin typeface="Times New Roman" pitchFamily="18" charset="0"/>
                <a:cs typeface="Times New Roman" pitchFamily="18" charset="0"/>
              </a:rPr>
              <a:t>2. Dimensiunile managementului participativ:</a:t>
            </a:r>
          </a:p>
          <a:p>
            <a:pPr>
              <a:buNone/>
            </a:pPr>
            <a:r>
              <a:rPr lang="ro-RO" sz="1200" b="1" dirty="0" smtClean="0">
                <a:latin typeface="Times New Roman" pitchFamily="18" charset="0"/>
                <a:cs typeface="Times New Roman" pitchFamily="18" charset="0"/>
              </a:rPr>
              <a:t>-</a:t>
            </a:r>
            <a:r>
              <a:rPr lang="ro-RO" sz="1200" dirty="0" smtClean="0">
                <a:latin typeface="Times New Roman" pitchFamily="18" charset="0"/>
                <a:cs typeface="Times New Roman" pitchFamily="18" charset="0"/>
              </a:rPr>
              <a:t>niveluri și forme de participare;</a:t>
            </a:r>
          </a:p>
          <a:p>
            <a:pPr>
              <a:buNone/>
            </a:pPr>
            <a:r>
              <a:rPr lang="ro-RO" sz="1200" dirty="0" smtClean="0">
                <a:latin typeface="Times New Roman" pitchFamily="18" charset="0"/>
                <a:cs typeface="Times New Roman" pitchFamily="18" charset="0"/>
              </a:rPr>
              <a:t>-comunitatea profesională;</a:t>
            </a:r>
          </a:p>
          <a:p>
            <a:pPr>
              <a:buNone/>
            </a:pPr>
            <a:r>
              <a:rPr lang="ro-RO" sz="1200" dirty="0" smtClean="0">
                <a:latin typeface="Times New Roman" pitchFamily="18" charset="0"/>
                <a:cs typeface="Times New Roman" pitchFamily="18" charset="0"/>
              </a:rPr>
              <a:t>-experiența altor țări în implicarea părinților și altor parteneri educaționali;</a:t>
            </a:r>
          </a:p>
          <a:p>
            <a:pPr>
              <a:buNone/>
            </a:pPr>
            <a:r>
              <a:rPr lang="ro-RO" sz="1200" dirty="0" smtClean="0">
                <a:latin typeface="Times New Roman" pitchFamily="18" charset="0"/>
                <a:cs typeface="Times New Roman" pitchFamily="18" charset="0"/>
              </a:rPr>
              <a:t>-Capacitatea dinomică  a  cadrelor manageriale  și didactice în asigurarea calității;</a:t>
            </a:r>
          </a:p>
          <a:p>
            <a:pPr>
              <a:buNone/>
            </a:pPr>
            <a:r>
              <a:rPr lang="ro-RO" sz="1200" dirty="0" smtClean="0">
                <a:latin typeface="Times New Roman" pitchFamily="18" charset="0"/>
                <a:cs typeface="Times New Roman" pitchFamily="18" charset="0"/>
              </a:rPr>
              <a:t>-Exercițiu  Aplicând  metoda pălăriilor gânditoare  a lui </a:t>
            </a:r>
            <a:r>
              <a:rPr lang="vi-VN" sz="1200" dirty="0" smtClean="0">
                <a:latin typeface="Times New Roman" pitchFamily="18" charset="0"/>
                <a:cs typeface="Times New Roman" pitchFamily="18" charset="0"/>
              </a:rPr>
              <a:t>Edward de Bono,</a:t>
            </a:r>
            <a:r>
              <a:rPr lang="ro-RO" sz="1200" dirty="0" smtClean="0">
                <a:latin typeface="Times New Roman" pitchFamily="18" charset="0"/>
                <a:cs typeface="Times New Roman" pitchFamily="18" charset="0"/>
              </a:rPr>
              <a:t> analizați  aplicabilitatea  managementului participativ  în instituția școlară.</a:t>
            </a:r>
          </a:p>
          <a:p>
            <a:pPr>
              <a:buNone/>
            </a:pPr>
            <a:r>
              <a:rPr lang="ro-RO" sz="1200" dirty="0" smtClean="0">
                <a:latin typeface="Times New Roman" pitchFamily="18" charset="0"/>
                <a:cs typeface="Times New Roman" pitchFamily="18" charset="0"/>
              </a:rPr>
              <a:t>-Concluzii.</a:t>
            </a:r>
          </a:p>
          <a:p>
            <a:pPr>
              <a:buNone/>
            </a:pPr>
            <a:endParaRPr lang="ro-RO" sz="1200" dirty="0" smtClean="0">
              <a:latin typeface="Times New Roman" pitchFamily="18" charset="0"/>
              <a:cs typeface="Times New Roman" pitchFamily="18" charset="0"/>
            </a:endParaRPr>
          </a:p>
          <a:p>
            <a:pPr>
              <a:buNone/>
            </a:pPr>
            <a:endParaRPr lang="ro-RO" sz="1200" dirty="0" smtClean="0">
              <a:latin typeface="Times New Roman" pitchFamily="18" charset="0"/>
              <a:cs typeface="Times New Roman" pitchFamily="18" charset="0"/>
            </a:endParaRPr>
          </a:p>
          <a:p>
            <a:pPr>
              <a:buNone/>
            </a:pPr>
            <a:endParaRPr lang="ro-RO" sz="1200" b="1" dirty="0" smtClean="0">
              <a:latin typeface="Times New Roman" pitchFamily="18" charset="0"/>
              <a:cs typeface="Times New Roman" pitchFamily="18" charset="0"/>
            </a:endParaRPr>
          </a:p>
          <a:p>
            <a:pPr>
              <a:buNone/>
            </a:pPr>
            <a:endParaRPr lang="ro-RO" sz="1200" dirty="0" smtClean="0">
              <a:latin typeface="Times New Roman" pitchFamily="18" charset="0"/>
              <a:cs typeface="Times New Roman" pitchFamily="18" charset="0"/>
            </a:endParaRPr>
          </a:p>
          <a:p>
            <a:pPr>
              <a:buNone/>
            </a:pPr>
            <a:endParaRPr lang="ro-RO" sz="1200" dirty="0" smtClean="0">
              <a:latin typeface="Times New Roman" pitchFamily="18" charset="0"/>
              <a:cs typeface="Times New Roman" pitchFamily="18" charset="0"/>
            </a:endParaRPr>
          </a:p>
          <a:p>
            <a:pPr>
              <a:buNone/>
            </a:pPr>
            <a:endParaRPr lang="ro-RO" sz="1200" dirty="0" smtClean="0">
              <a:latin typeface="Times New Roman" pitchFamily="18" charset="0"/>
              <a:cs typeface="Times New Roman" pitchFamily="18" charset="0"/>
            </a:endParaRPr>
          </a:p>
          <a:p>
            <a:pPr>
              <a:buNone/>
            </a:pPr>
            <a:endParaRPr lang="ro-RO" sz="1200" dirty="0" smtClean="0">
              <a:latin typeface="Times New Roman" pitchFamily="18" charset="0"/>
              <a:cs typeface="Times New Roman" pitchFamily="18" charset="0"/>
            </a:endParaRPr>
          </a:p>
          <a:p>
            <a:pPr>
              <a:buNone/>
            </a:pPr>
            <a:endParaRPr lang="ro-RO" sz="2000" dirty="0" smtClean="0">
              <a:latin typeface="Times New Roman" pitchFamily="18" charset="0"/>
              <a:cs typeface="Times New Roman" pitchFamily="18" charset="0"/>
            </a:endParaRPr>
          </a:p>
          <a:p>
            <a:pPr>
              <a:buNone/>
            </a:pPr>
            <a:endParaRPr lang="ro-RO" sz="2000" dirty="0" smtClean="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55" y="128470"/>
            <a:ext cx="4123035" cy="891995"/>
          </a:xfrm>
        </p:spPr>
        <p:txBody>
          <a:bodyPr>
            <a:normAutofit fontScale="90000"/>
          </a:bodyPr>
          <a:lstStyle/>
          <a:p>
            <a:r>
              <a:rPr lang="ro-RO" b="1" dirty="0" smtClean="0">
                <a:solidFill>
                  <a:srgbClr val="FFC000"/>
                </a:solidFill>
              </a:rPr>
              <a:t>Exercițiul ”Labirintul”</a:t>
            </a:r>
            <a:endParaRPr lang="ru-RU" b="1" dirty="0">
              <a:solidFill>
                <a:srgbClr val="FFC000"/>
              </a:solidFill>
            </a:endParaRPr>
          </a:p>
        </p:txBody>
      </p:sp>
      <p:sp>
        <p:nvSpPr>
          <p:cNvPr id="3" name="Содержимое 2"/>
          <p:cNvSpPr>
            <a:spLocks noGrp="1"/>
          </p:cNvSpPr>
          <p:nvPr>
            <p:ph idx="1"/>
          </p:nvPr>
        </p:nvSpPr>
        <p:spPr>
          <a:xfrm>
            <a:off x="143555" y="1197406"/>
            <a:ext cx="9000445" cy="3817624"/>
          </a:xfrm>
        </p:spPr>
        <p:txBody>
          <a:bodyPr/>
          <a:lstStyle/>
          <a:p>
            <a:pPr algn="just"/>
            <a:r>
              <a:rPr lang="ro-RO" sz="2000" b="1" dirty="0" smtClean="0"/>
              <a:t>Precizări : Repartizare în 2 grupuri( numărare 1-2). Sunt implicați căte doi  observatori externi, care  vor nota toate răspunsurile. </a:t>
            </a:r>
          </a:p>
          <a:p>
            <a:pPr algn="just"/>
            <a:r>
              <a:rPr lang="ro-RO" sz="2000" b="1" dirty="0" smtClean="0"/>
              <a:t>Cele 2 echpe deleagă un membru care va trece prin labirint, realizând sarcinile:</a:t>
            </a:r>
          </a:p>
          <a:p>
            <a:pPr algn="just"/>
            <a:r>
              <a:rPr lang="ro-RO" b="1" dirty="0" smtClean="0"/>
              <a:t>-</a:t>
            </a:r>
            <a:r>
              <a:rPr lang="ro-RO" sz="2000" b="1" dirty="0" smtClean="0"/>
              <a:t>cu ce își incepe activitatea un manager?</a:t>
            </a:r>
          </a:p>
          <a:p>
            <a:pPr algn="just"/>
            <a:r>
              <a:rPr lang="ro-RO" sz="2000" b="1" dirty="0" smtClean="0"/>
              <a:t>-care sunt dificultățile în realizarea funcțiilor?</a:t>
            </a:r>
          </a:p>
          <a:p>
            <a:pPr algn="just"/>
            <a:r>
              <a:rPr lang="ro-RO" sz="2000" b="1" dirty="0" smtClean="0"/>
              <a:t>-ce strategii de lucru se solicită a aplica ?</a:t>
            </a:r>
          </a:p>
          <a:p>
            <a:pPr algn="just"/>
            <a:r>
              <a:rPr lang="ro-RO" sz="2000" b="1" dirty="0" smtClean="0"/>
              <a:t>-care sunt resursele utilizate în soluționare.</a:t>
            </a:r>
          </a:p>
          <a:p>
            <a:pPr algn="just"/>
            <a:r>
              <a:rPr lang="ro-RO" sz="2000" b="1" dirty="0" smtClean="0"/>
              <a:t>SE CRONOMETREAZĂ  TIMPUL.</a:t>
            </a:r>
          </a:p>
          <a:p>
            <a:pPr algn="just"/>
            <a:r>
              <a:rPr lang="ro-RO" sz="2000" b="1" dirty="0" smtClean="0"/>
              <a:t>GENERALIZĂM : sunt expuse spre analiză răspunsurile și comentariile </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54" y="128470"/>
            <a:ext cx="4123036" cy="739290"/>
          </a:xfrm>
        </p:spPr>
        <p:txBody>
          <a:bodyPr>
            <a:noAutofit/>
          </a:bodyPr>
          <a:lstStyle/>
          <a:p>
            <a:pPr algn="ctr"/>
            <a:r>
              <a:rPr lang="ro-RO" sz="2800" b="1" dirty="0" smtClean="0">
                <a:solidFill>
                  <a:srgbClr val="FFFF00"/>
                </a:solidFill>
                <a:latin typeface="Times New Roman" pitchFamily="18" charset="0"/>
                <a:cs typeface="Times New Roman" pitchFamily="18" charset="0"/>
              </a:rPr>
              <a:t>Resursa umană-viața unei instituții școlare </a:t>
            </a:r>
            <a:endParaRPr lang="ru-RU" sz="2800" b="1"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044700"/>
            <a:ext cx="9144000" cy="3970330"/>
          </a:xfrm>
        </p:spPr>
        <p:txBody>
          <a:bodyPr>
            <a:normAutofit/>
          </a:bodyPr>
          <a:lstStyle/>
          <a:p>
            <a:pPr algn="just" fontAlgn="base"/>
            <a:r>
              <a:rPr lang="ro-RO" b="1" dirty="0" smtClean="0"/>
              <a:t>A</a:t>
            </a:r>
            <a:r>
              <a:rPr lang="it-IT" b="1" dirty="0" smtClean="0">
                <a:latin typeface="Times New Roman" pitchFamily="18" charset="0"/>
                <a:cs typeface="Times New Roman" pitchFamily="18" charset="0"/>
              </a:rPr>
              <a:t>ngajati</a:t>
            </a:r>
            <a:r>
              <a:rPr lang="ro-RO" b="1" dirty="0" smtClean="0">
                <a:latin typeface="Times New Roman" pitchFamily="18" charset="0"/>
                <a:cs typeface="Times New Roman" pitchFamily="18" charset="0"/>
              </a:rPr>
              <a:t>i</a:t>
            </a:r>
            <a:r>
              <a:rPr lang="it-IT" b="1" dirty="0" smtClean="0">
                <a:latin typeface="Times New Roman" pitchFamily="18" charset="0"/>
                <a:cs typeface="Times New Roman" pitchFamily="18" charset="0"/>
              </a:rPr>
              <a:t> provocatori </a:t>
            </a:r>
            <a:r>
              <a:rPr lang="ro-RO" b="1" dirty="0" smtClean="0">
                <a:latin typeface="Times New Roman" pitchFamily="18" charset="0"/>
                <a:cs typeface="Times New Roman" pitchFamily="18" charset="0"/>
              </a:rPr>
              <a:t>. Care sunt dificultățile?</a:t>
            </a:r>
          </a:p>
          <a:p>
            <a:pPr algn="just" fontAlgn="base"/>
            <a:r>
              <a:rPr lang="ro-RO"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it-IT"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Oricare ar fi situatia, trebuie sa gasim o modalitate de a-i transforma din neperformanti in participanti consistenti ai echipei noastre.</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o-RO"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fontAlgn="base"/>
            <a:r>
              <a:rPr lang="en-US" b="1" u="sng" dirty="0" smtClean="0">
                <a:latin typeface="Times New Roman" pitchFamily="18" charset="0"/>
                <a:cs typeface="Times New Roman" pitchFamily="18" charset="0"/>
              </a:rPr>
              <a:t>Nu se </a:t>
            </a:r>
            <a:r>
              <a:rPr lang="en-US" b="1" u="sng" dirty="0" err="1" smtClean="0">
                <a:latin typeface="Times New Roman" pitchFamily="18" charset="0"/>
                <a:cs typeface="Times New Roman" pitchFamily="18" charset="0"/>
              </a:rPr>
              <a:t>poate</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repara</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atitudinea</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lor</a:t>
            </a:r>
            <a:r>
              <a:rPr lang="en-US" b="1" u="sng" dirty="0" smtClean="0">
                <a:latin typeface="Times New Roman" pitchFamily="18" charset="0"/>
                <a:cs typeface="Times New Roman" pitchFamily="18" charset="0"/>
              </a:rPr>
              <a:t>.</a:t>
            </a:r>
            <a:r>
              <a:rPr lang="ro-RO"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Ei</a:t>
            </a:r>
            <a:r>
              <a:rPr lang="en-US" b="1" u="sng" dirty="0" smtClean="0">
                <a:latin typeface="Times New Roman" pitchFamily="18" charset="0"/>
                <a:cs typeface="Times New Roman" pitchFamily="18" charset="0"/>
              </a:rPr>
              <a:t> o au.</a:t>
            </a:r>
            <a:endParaRPr lang="ro-RO" b="1" u="sng" dirty="0" smtClean="0">
              <a:latin typeface="Times New Roman" pitchFamily="18" charset="0"/>
              <a:cs typeface="Times New Roman" pitchFamily="18" charset="0"/>
            </a:endParaRPr>
          </a:p>
          <a:p>
            <a:pPr algn="just" fontAlgn="base"/>
            <a:r>
              <a:rPr lang="en-US" b="1" u="sng" dirty="0" smtClean="0">
                <a:latin typeface="Times New Roman" pitchFamily="18" charset="0"/>
                <a:cs typeface="Times New Roman" pitchFamily="18" charset="0"/>
              </a:rPr>
              <a:t> Ea le </a:t>
            </a:r>
            <a:r>
              <a:rPr lang="en-US" b="1" u="sng" dirty="0" err="1" smtClean="0">
                <a:latin typeface="Times New Roman" pitchFamily="18" charset="0"/>
                <a:cs typeface="Times New Roman" pitchFamily="18" charset="0"/>
              </a:rPr>
              <a:t>aparține</a:t>
            </a:r>
            <a:r>
              <a:rPr lang="en-US" b="1" u="sng" dirty="0" smtClean="0">
                <a:latin typeface="Times New Roman" pitchFamily="18" charset="0"/>
                <a:cs typeface="Times New Roman" pitchFamily="18" charset="0"/>
              </a:rPr>
              <a:t>. </a:t>
            </a:r>
            <a:endParaRPr lang="ro-RO" b="1" u="sng" dirty="0" smtClean="0">
              <a:latin typeface="Times New Roman" pitchFamily="18" charset="0"/>
              <a:cs typeface="Times New Roman" pitchFamily="18" charset="0"/>
            </a:endParaRPr>
          </a:p>
          <a:p>
            <a:pPr algn="just" fontAlgn="base"/>
            <a:r>
              <a:rPr lang="en-US" b="1" u="sng" dirty="0" err="1" smtClean="0">
                <a:latin typeface="Times New Roman" pitchFamily="18" charset="0"/>
                <a:cs typeface="Times New Roman" pitchFamily="18" charset="0"/>
              </a:rPr>
              <a:t>Singurul</a:t>
            </a:r>
            <a:r>
              <a:rPr lang="en-US" b="1" u="sng" dirty="0" smtClean="0">
                <a:latin typeface="Times New Roman" pitchFamily="18" charset="0"/>
                <a:cs typeface="Times New Roman" pitchFamily="18" charset="0"/>
              </a:rPr>
              <a:t> mod </a:t>
            </a:r>
            <a:r>
              <a:rPr lang="en-US" b="1" u="sng" dirty="0" err="1" smtClean="0">
                <a:latin typeface="Times New Roman" pitchFamily="18" charset="0"/>
                <a:cs typeface="Times New Roman" pitchFamily="18" charset="0"/>
              </a:rPr>
              <a:t>prin</a:t>
            </a:r>
            <a:r>
              <a:rPr lang="en-US" b="1" u="sng" dirty="0" smtClean="0">
                <a:latin typeface="Times New Roman" pitchFamily="18" charset="0"/>
                <a:cs typeface="Times New Roman" pitchFamily="18" charset="0"/>
              </a:rPr>
              <a:t> care </a:t>
            </a:r>
            <a:r>
              <a:rPr lang="en-US" b="1" u="sng" dirty="0" err="1" smtClean="0">
                <a:latin typeface="Times New Roman" pitchFamily="18" charset="0"/>
                <a:cs typeface="Times New Roman" pitchFamily="18" charset="0"/>
              </a:rPr>
              <a:t>aceasta</a:t>
            </a:r>
            <a:r>
              <a:rPr lang="en-US" b="1" u="sng" dirty="0" smtClean="0">
                <a:latin typeface="Times New Roman" pitchFamily="18" charset="0"/>
                <a:cs typeface="Times New Roman" pitchFamily="18" charset="0"/>
              </a:rPr>
              <a:t> se </a:t>
            </a:r>
            <a:r>
              <a:rPr lang="en-US" b="1" u="sng" dirty="0" err="1" smtClean="0">
                <a:latin typeface="Times New Roman" pitchFamily="18" charset="0"/>
                <a:cs typeface="Times New Roman" pitchFamily="18" charset="0"/>
              </a:rPr>
              <a:t>schimba</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este</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prin</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gandirea</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lor</a:t>
            </a:r>
            <a:r>
              <a:rPr lang="en-US" b="1" u="sng" dirty="0" smtClean="0">
                <a:latin typeface="Times New Roman" pitchFamily="18" charset="0"/>
                <a:cs typeface="Times New Roman" pitchFamily="18" charset="0"/>
              </a:rPr>
              <a:t>.</a:t>
            </a:r>
            <a:endParaRPr lang="ro-RO" b="1" u="sng" dirty="0" smtClean="0">
              <a:latin typeface="Times New Roman" pitchFamily="18" charset="0"/>
              <a:cs typeface="Times New Roman" pitchFamily="18" charset="0"/>
            </a:endParaRPr>
          </a:p>
        </p:txBody>
      </p:sp>
      <p:sp>
        <p:nvSpPr>
          <p:cNvPr id="4" name="TextBox 3"/>
          <p:cNvSpPr txBox="1"/>
          <p:nvPr/>
        </p:nvSpPr>
        <p:spPr>
          <a:xfrm>
            <a:off x="4266591" y="0"/>
            <a:ext cx="4877410" cy="1015663"/>
          </a:xfrm>
          <a:prstGeom prst="rect">
            <a:avLst/>
          </a:prstGeom>
          <a:solidFill>
            <a:srgbClr val="FFFF00"/>
          </a:solidFill>
        </p:spPr>
        <p:txBody>
          <a:bodyPr wrap="square" rtlCol="0">
            <a:spAutoFit/>
          </a:bodyPr>
          <a:lstStyle/>
          <a:p>
            <a:pPr algn="ctr"/>
            <a:r>
              <a:rPr lang="ro-RO" sz="2400" b="1" dirty="0" smtClean="0"/>
              <a:t>Angajații -</a:t>
            </a:r>
          </a:p>
          <a:p>
            <a:pPr algn="ctr"/>
            <a:r>
              <a:rPr lang="en-US" b="1" dirty="0" err="1" smtClean="0">
                <a:effectLst>
                  <a:outerShdw blurRad="38100" dist="38100" dir="2700000" algn="tl">
                    <a:srgbClr val="000000">
                      <a:alpha val="43137"/>
                    </a:srgbClr>
                  </a:outerShdw>
                </a:effectLst>
              </a:rPr>
              <a:t>Oameni</a:t>
            </a:r>
            <a:r>
              <a:rPr lang="ro-RO" b="1" dirty="0" smtClean="0">
                <a:effectLst>
                  <a:outerShdw blurRad="38100" dist="38100" dir="2700000" algn="tl">
                    <a:srgbClr val="000000">
                      <a:alpha val="43137"/>
                    </a:srgbClr>
                  </a:outerShdw>
                </a:effectLst>
              </a:rPr>
              <a:t> care </a:t>
            </a:r>
            <a:r>
              <a:rPr lang="en-US" b="1" dirty="0" smtClean="0">
                <a:effectLst>
                  <a:outerShdw blurRad="38100" dist="38100" dir="2700000" algn="tl">
                    <a:srgbClr val="000000">
                      <a:alpha val="43137"/>
                    </a:srgbClr>
                  </a:outerShdw>
                </a:effectLst>
              </a:rPr>
              <a:t> ne </a:t>
            </a:r>
            <a:r>
              <a:rPr lang="en-US" b="1" dirty="0" err="1" smtClean="0">
                <a:effectLst>
                  <a:outerShdw blurRad="38100" dist="38100" dir="2700000" algn="tl">
                    <a:srgbClr val="000000">
                      <a:alpha val="43137"/>
                    </a:srgbClr>
                  </a:outerShdw>
                </a:effectLst>
              </a:rPr>
              <a:t>fac</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sa</a:t>
            </a:r>
            <a:r>
              <a:rPr lang="en-US" b="1" dirty="0" smtClean="0">
                <a:effectLst>
                  <a:outerShdw blurRad="38100" dist="38100" dir="2700000" algn="tl">
                    <a:srgbClr val="000000">
                      <a:alpha val="43137"/>
                    </a:srgbClr>
                  </a:outerShdw>
                </a:effectLst>
              </a:rPr>
              <a:t> ne </a:t>
            </a:r>
            <a:r>
              <a:rPr lang="en-US" b="1" dirty="0" err="1" smtClean="0">
                <a:effectLst>
                  <a:outerShdw blurRad="38100" dist="38100" dir="2700000" algn="tl">
                    <a:srgbClr val="000000">
                      <a:alpha val="43137"/>
                    </a:srgbClr>
                  </a:outerShdw>
                </a:effectLst>
              </a:rPr>
              <a:t>intrebam</a:t>
            </a:r>
            <a:r>
              <a:rPr lang="en-US" b="1" dirty="0" smtClean="0">
                <a:effectLst>
                  <a:outerShdw blurRad="38100" dist="38100" dir="2700000" algn="tl">
                    <a:srgbClr val="000000">
                      <a:alpha val="43137"/>
                    </a:srgbClr>
                  </a:outerShdw>
                </a:effectLst>
              </a:rPr>
              <a:t> de </a:t>
            </a:r>
            <a:r>
              <a:rPr lang="en-US" b="1" dirty="0" err="1" smtClean="0">
                <a:effectLst>
                  <a:outerShdw blurRad="38100" dist="38100" dir="2700000" algn="tl">
                    <a:srgbClr val="000000">
                      <a:alpha val="43137"/>
                    </a:srgbClr>
                  </a:outerShdw>
                </a:effectLst>
              </a:rPr>
              <a:t>ce</a:t>
            </a:r>
            <a:r>
              <a:rPr lang="en-US" b="1" dirty="0" smtClean="0">
                <a:effectLst>
                  <a:outerShdw blurRad="38100" dist="38100" dir="2700000" algn="tl">
                    <a:srgbClr val="000000">
                      <a:alpha val="43137"/>
                    </a:srgbClr>
                  </a:outerShdw>
                </a:effectLst>
              </a:rPr>
              <a:t> am </a:t>
            </a:r>
            <a:r>
              <a:rPr lang="en-US" b="1" dirty="0" err="1" smtClean="0">
                <a:effectLst>
                  <a:outerShdw blurRad="38100" dist="38100" dir="2700000" algn="tl">
                    <a:srgbClr val="000000">
                      <a:alpha val="43137"/>
                    </a:srgbClr>
                  </a:outerShdw>
                </a:effectLst>
              </a:rPr>
              <a:t>devenit</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manageri</a:t>
            </a:r>
            <a:r>
              <a:rPr lang="en-US" b="1" dirty="0" smtClean="0">
                <a:effectLst>
                  <a:outerShdw blurRad="38100" dist="38100" dir="2700000" algn="tl">
                    <a:srgbClr val="000000">
                      <a:alpha val="43137"/>
                    </a:srgbClr>
                  </a:outerShdw>
                </a:effectLst>
              </a:rPr>
              <a:t>.</a:t>
            </a:r>
            <a:endParaRPr lang="ru-RU" b="1"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50000"/>
            </a:schemeClr>
          </a:solidFill>
        </p:spPr>
        <p:txBody>
          <a:bodyPr>
            <a:normAutofit/>
          </a:bodyPr>
          <a:lstStyle/>
          <a:p>
            <a:r>
              <a:rPr lang="ro-RO" sz="4000" b="1" dirty="0" smtClean="0">
                <a:solidFill>
                  <a:schemeClr val="bg1"/>
                </a:solidFill>
              </a:rPr>
              <a:t>Sunteti managerul ?:</a:t>
            </a:r>
            <a:endParaRPr lang="ru-RU" sz="4000" b="1" dirty="0">
              <a:solidFill>
                <a:schemeClr val="bg1"/>
              </a:solidFill>
            </a:endParaRPr>
          </a:p>
        </p:txBody>
      </p:sp>
      <p:pic>
        <p:nvPicPr>
          <p:cNvPr id="6" name="dir si subalterni slid 24.mp4">
            <a:hlinkClick r:id="" action="ppaction://media"/>
          </p:cNvPr>
          <p:cNvPicPr>
            <a:picLocks noGrp="1" noRot="1" noChangeAspect="1"/>
          </p:cNvPicPr>
          <p:nvPr>
            <p:ph idx="1"/>
            <a:videoFile r:link="rId1"/>
          </p:nvPr>
        </p:nvPicPr>
        <p:blipFill>
          <a:blip r:embed="rId3" cstate="print"/>
          <a:stretch>
            <a:fillRect/>
          </a:stretch>
        </p:blipFill>
        <p:spPr>
          <a:xfrm>
            <a:off x="601670" y="1197405"/>
            <a:ext cx="8246070" cy="3052333"/>
          </a:xfrm>
          <a:prstGeom prst="rect">
            <a:avLst/>
          </a:prstGeom>
        </p:spPr>
      </p:pic>
      <p:sp>
        <p:nvSpPr>
          <p:cNvPr id="7" name="TextBox 6"/>
          <p:cNvSpPr txBox="1"/>
          <p:nvPr/>
        </p:nvSpPr>
        <p:spPr>
          <a:xfrm>
            <a:off x="7931510" y="4709620"/>
            <a:ext cx="916230" cy="276999"/>
          </a:xfrm>
          <a:prstGeom prst="rect">
            <a:avLst/>
          </a:prstGeom>
          <a:noFill/>
        </p:spPr>
        <p:txBody>
          <a:bodyPr wrap="square" rtlCol="0">
            <a:spAutoFit/>
          </a:bodyPr>
          <a:lstStyle/>
          <a:p>
            <a:pPr algn="r"/>
            <a:r>
              <a:rPr lang="ro-RO" sz="1200" dirty="0" smtClean="0"/>
              <a:t>pinguinul</a:t>
            </a:r>
            <a:endParaRPr lang="ru-RU" sz="12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48966" y="281176"/>
            <a:ext cx="8246070" cy="4581150"/>
          </a:xfrm>
          <a:solidFill>
            <a:schemeClr val="accent6">
              <a:lumMod val="75000"/>
            </a:schemeClr>
          </a:solidFill>
        </p:spPr>
        <p:txBody>
          <a:bodyPr>
            <a:normAutofit/>
          </a:bodyPr>
          <a:lstStyle/>
          <a:p>
            <a:pPr algn="ctr"/>
            <a:r>
              <a:rPr lang="ro-RO" sz="6600" b="1" dirty="0" smtClean="0"/>
              <a:t>Cum relaționați</a:t>
            </a:r>
          </a:p>
          <a:p>
            <a:pPr algn="ctr">
              <a:buNone/>
            </a:pPr>
            <a:r>
              <a:rPr lang="ro-RO" sz="6600" b="1" dirty="0" smtClean="0"/>
              <a:t> cu angajatorii provocatori?</a:t>
            </a:r>
            <a:endParaRPr lang="ru-RU" sz="66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50000"/>
            </a:schemeClr>
          </a:solidFill>
        </p:spPr>
        <p:txBody>
          <a:bodyPr/>
          <a:lstStyle/>
          <a:p>
            <a:r>
              <a:rPr lang="ro-RO" b="1" dirty="0" smtClean="0">
                <a:solidFill>
                  <a:schemeClr val="bg1"/>
                </a:solidFill>
              </a:rPr>
              <a:t>Există asemenea subalterni?</a:t>
            </a:r>
            <a:endParaRPr lang="ru-RU" b="1" dirty="0">
              <a:solidFill>
                <a:schemeClr val="bg1"/>
              </a:solidFill>
            </a:endParaRPr>
          </a:p>
        </p:txBody>
      </p:sp>
      <p:pic>
        <p:nvPicPr>
          <p:cNvPr id="4" name="final.mp4">
            <a:hlinkClick r:id="" action="ppaction://media"/>
          </p:cNvPr>
          <p:cNvPicPr>
            <a:picLocks noGrp="1" noRot="1" noChangeAspect="1"/>
          </p:cNvPicPr>
          <p:nvPr>
            <p:ph idx="1"/>
            <a:videoFile r:link="rId1"/>
          </p:nvPr>
        </p:nvPicPr>
        <p:blipFill>
          <a:blip r:embed="rId3" cstate="print"/>
          <a:stretch>
            <a:fillRect/>
          </a:stretch>
        </p:blipFill>
        <p:spPr>
          <a:xfrm>
            <a:off x="1212489" y="1197405"/>
            <a:ext cx="7177135" cy="3052333"/>
          </a:xfrm>
          <a:prstGeom prst="rect">
            <a:avLst/>
          </a:prstGeom>
        </p:spPr>
      </p:pic>
      <p:sp>
        <p:nvSpPr>
          <p:cNvPr id="5" name="TextBox 4"/>
          <p:cNvSpPr txBox="1"/>
          <p:nvPr/>
        </p:nvSpPr>
        <p:spPr>
          <a:xfrm>
            <a:off x="5488230" y="4556915"/>
            <a:ext cx="2137870" cy="369332"/>
          </a:xfrm>
          <a:prstGeom prst="rect">
            <a:avLst/>
          </a:prstGeom>
          <a:noFill/>
        </p:spPr>
        <p:txBody>
          <a:bodyPr wrap="square" rtlCol="0">
            <a:spAutoFit/>
          </a:bodyPr>
          <a:lstStyle/>
          <a:p>
            <a:r>
              <a:rPr lang="ro-RO" dirty="0" smtClean="0"/>
              <a:t>Mingile de tenis</a:t>
            </a:r>
            <a:endParaRPr lang="ru-RU"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55" y="128470"/>
            <a:ext cx="4123035" cy="891995"/>
          </a:xfrm>
        </p:spPr>
        <p:txBody>
          <a:bodyPr>
            <a:normAutofit fontScale="90000"/>
          </a:bodyPr>
          <a:lstStyle/>
          <a:p>
            <a:pPr algn="ctr"/>
            <a:r>
              <a:rPr lang="ro-RO" b="1" dirty="0" smtClean="0">
                <a:solidFill>
                  <a:srgbClr val="FFFF00"/>
                </a:solidFill>
              </a:rPr>
              <a:t>Tipuri de angajați provocatori</a:t>
            </a:r>
            <a:endParaRPr lang="ru-RU" b="1" dirty="0">
              <a:solidFill>
                <a:srgbClr val="FFFF00"/>
              </a:solidFill>
            </a:endParaRPr>
          </a:p>
        </p:txBody>
      </p:sp>
      <p:sp>
        <p:nvSpPr>
          <p:cNvPr id="3" name="Содержимое 2"/>
          <p:cNvSpPr>
            <a:spLocks noGrp="1"/>
          </p:cNvSpPr>
          <p:nvPr>
            <p:ph idx="1"/>
          </p:nvPr>
        </p:nvSpPr>
        <p:spPr>
          <a:xfrm>
            <a:off x="0" y="1044700"/>
            <a:ext cx="9000445" cy="3970330"/>
          </a:xfrm>
        </p:spPr>
        <p:txBody>
          <a:bodyPr>
            <a:normAutofit fontScale="92500" lnSpcReduction="10000"/>
          </a:bodyPr>
          <a:lstStyle/>
          <a:p>
            <a:pPr marL="457200" indent="-457200">
              <a:buAutoNum type="arabicPeriod"/>
            </a:pPr>
            <a:r>
              <a:rPr lang="en-US" sz="3000" b="1" dirty="0" smtClean="0"/>
              <a:t>Piatra de </a:t>
            </a:r>
            <a:r>
              <a:rPr lang="en-US" sz="3000" b="1" dirty="0" err="1" smtClean="0"/>
              <a:t>polizor</a:t>
            </a:r>
            <a:r>
              <a:rPr lang="en-US" sz="3000" dirty="0" smtClean="0"/>
              <a:t>.</a:t>
            </a:r>
            <a:endParaRPr lang="ro-RO" sz="3000" dirty="0" smtClean="0"/>
          </a:p>
          <a:p>
            <a:pPr marL="457200" indent="-457200" algn="just">
              <a:buNone/>
            </a:pPr>
            <a:r>
              <a:rPr lang="ro-RO" sz="2400" dirty="0" smtClean="0"/>
              <a:t>     </a:t>
            </a:r>
            <a:r>
              <a:rPr lang="en-US" sz="2400" dirty="0" smtClean="0"/>
              <a:t> </a:t>
            </a:r>
            <a:r>
              <a:rPr lang="ro-RO" sz="2400" dirty="0" smtClean="0"/>
              <a:t>     </a:t>
            </a:r>
            <a:r>
              <a:rPr lang="en-US" sz="2400" dirty="0" err="1" smtClean="0">
                <a:latin typeface="Times New Roman" pitchFamily="18" charset="0"/>
                <a:cs typeface="Times New Roman" pitchFamily="18" charset="0"/>
              </a:rPr>
              <a:t>Aceasta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persoana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exista</a:t>
            </a:r>
            <a:r>
              <a:rPr lang="en-US" sz="2400" dirty="0" smtClean="0">
                <a:latin typeface="Times New Roman" pitchFamily="18" charset="0"/>
                <a:cs typeface="Times New Roman" pitchFamily="18" charset="0"/>
              </a:rPr>
              <a:t> in </a:t>
            </a:r>
            <a:r>
              <a:rPr lang="en-US" sz="2400" dirty="0" err="1" smtClean="0">
                <a:latin typeface="Times New Roman" pitchFamily="18" charset="0"/>
                <a:cs typeface="Times New Roman" pitchFamily="18" charset="0"/>
              </a:rPr>
              <a:t>fiecare</a:t>
            </a:r>
            <a:r>
              <a:rPr lang="en-US" sz="2400"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colectiv de muncă. </a:t>
            </a:r>
            <a:r>
              <a:rPr lang="en-US" sz="2400" dirty="0" err="1" smtClean="0">
                <a:latin typeface="Times New Roman" pitchFamily="18" charset="0"/>
                <a:cs typeface="Times New Roman" pitchFamily="18" charset="0"/>
              </a:rPr>
              <a:t>Ei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sunt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singurii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oameni</a:t>
            </a:r>
            <a:r>
              <a:rPr lang="ro-RO"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care </a:t>
            </a:r>
            <a:r>
              <a:rPr lang="en-US" sz="2400" dirty="0" err="1" smtClean="0">
                <a:latin typeface="Times New Roman" pitchFamily="18" charset="0"/>
                <a:cs typeface="Times New Roman" pitchFamily="18" charset="0"/>
              </a:rPr>
              <a:t>cred</a:t>
            </a:r>
            <a:r>
              <a:rPr lang="en-US" sz="2400" dirty="0" smtClean="0">
                <a:latin typeface="Times New Roman" pitchFamily="18" charset="0"/>
                <a:cs typeface="Times New Roman" pitchFamily="18" charset="0"/>
              </a:rPr>
              <a:t> ca s-a </a:t>
            </a:r>
            <a:r>
              <a:rPr lang="en-US" sz="2400" dirty="0" err="1" smtClean="0">
                <a:latin typeface="Times New Roman" pitchFamily="18" charset="0"/>
                <a:cs typeface="Times New Roman" pitchFamily="18" charset="0"/>
              </a:rPr>
              <a:t>intamplat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ceva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cand</a:t>
            </a:r>
            <a:r>
              <a:rPr lang="en-US" sz="2400" dirty="0" smtClean="0">
                <a:latin typeface="Times New Roman" pitchFamily="18" charset="0"/>
                <a:cs typeface="Times New Roman" pitchFamily="18" charset="0"/>
              </a:rPr>
              <a:t> au </a:t>
            </a:r>
            <a:r>
              <a:rPr lang="en-US" sz="2400" dirty="0" err="1" smtClean="0">
                <a:latin typeface="Times New Roman" pitchFamily="18" charset="0"/>
                <a:cs typeface="Times New Roman" pitchFamily="18" charset="0"/>
              </a:rPr>
              <a:t>fost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angajati</a:t>
            </a:r>
            <a:r>
              <a:rPr lang="ro-RO"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managerul</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avut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sigur</a:t>
            </a:r>
            <a:r>
              <a:rPr lang="en-US" sz="2400" dirty="0" smtClean="0">
                <a:latin typeface="Times New Roman" pitchFamily="18" charset="0"/>
                <a:cs typeface="Times New Roman" pitchFamily="18" charset="0"/>
              </a:rPr>
              <a:t> o </a:t>
            </a:r>
            <a:r>
              <a:rPr lang="en-US" sz="2400" dirty="0" err="1" smtClean="0">
                <a:latin typeface="Times New Roman" pitchFamily="18" charset="0"/>
                <a:cs typeface="Times New Roman" pitchFamily="18" charset="0"/>
              </a:rPr>
              <a:t>contributie</a:t>
            </a:r>
            <a:r>
              <a:rPr lang="en-US" sz="2400" dirty="0" smtClean="0">
                <a:latin typeface="Times New Roman" pitchFamily="18" charset="0"/>
                <a:cs typeface="Times New Roman" pitchFamily="18" charset="0"/>
              </a:rPr>
              <a:t>. </a:t>
            </a:r>
            <a:endParaRPr lang="ro-RO" sz="2400" dirty="0" smtClean="0">
              <a:latin typeface="Times New Roman" pitchFamily="18" charset="0"/>
              <a:cs typeface="Times New Roman" pitchFamily="18" charset="0"/>
            </a:endParaRPr>
          </a:p>
          <a:p>
            <a:pPr marL="457200" indent="-457200" algn="just">
              <a:buNone/>
            </a:pPr>
            <a:r>
              <a:rPr lang="ro-RO"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ei</a:t>
            </a:r>
            <a:r>
              <a:rPr lang="en-US" sz="2400" dirty="0" smtClean="0">
                <a:latin typeface="Times New Roman" pitchFamily="18" charset="0"/>
                <a:cs typeface="Times New Roman" pitchFamily="18" charset="0"/>
              </a:rPr>
              <a:t> tot </a:t>
            </a:r>
            <a:r>
              <a:rPr lang="en-US" sz="2400" dirty="0" err="1" smtClean="0">
                <a:latin typeface="Times New Roman" pitchFamily="18" charset="0"/>
                <a:cs typeface="Times New Roman" pitchFamily="18" charset="0"/>
              </a:rPr>
              <a:t>ce</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intampla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este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rezultatul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managementului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defectuos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daca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ar</a:t>
            </a:r>
            <a:r>
              <a:rPr lang="en-US" sz="2400" dirty="0" smtClean="0">
                <a:latin typeface="Times New Roman" pitchFamily="18" charset="0"/>
                <a:cs typeface="Times New Roman" pitchFamily="18" charset="0"/>
              </a:rPr>
              <a:t> conduce, </a:t>
            </a:r>
            <a:r>
              <a:rPr lang="en-US" sz="2400" dirty="0" err="1" smtClean="0">
                <a:latin typeface="Times New Roman" pitchFamily="18" charset="0"/>
                <a:cs typeface="Times New Roman" pitchFamily="18" charset="0"/>
              </a:rPr>
              <a:t>totul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fi</a:t>
            </a:r>
            <a:r>
              <a:rPr lang="en-US" sz="2400" dirty="0" smtClean="0">
                <a:latin typeface="Times New Roman" pitchFamily="18" charset="0"/>
                <a:cs typeface="Times New Roman" pitchFamily="18" charset="0"/>
              </a:rPr>
              <a:t> perfect. </a:t>
            </a:r>
            <a:endParaRPr lang="ro-RO" sz="2400" dirty="0" smtClean="0">
              <a:latin typeface="Times New Roman" pitchFamily="18" charset="0"/>
              <a:cs typeface="Times New Roman" pitchFamily="18" charset="0"/>
            </a:endParaRPr>
          </a:p>
          <a:p>
            <a:pPr marL="457200" indent="-457200" algn="just">
              <a:buNone/>
            </a:pPr>
            <a:r>
              <a:rPr lang="ro-RO"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In loc </a:t>
            </a:r>
            <a:r>
              <a:rPr lang="en-US" sz="2400" dirty="0" err="1" smtClean="0">
                <a:latin typeface="Times New Roman" pitchFamily="18" charset="0"/>
                <a:cs typeface="Times New Roman" pitchFamily="18" charset="0"/>
              </a:rPr>
              <a:t>sa</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concentreze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a:t>
            </a:r>
            <a:r>
              <a:rPr lang="en-US" sz="2400" dirty="0" smtClean="0">
                <a:latin typeface="Times New Roman" pitchFamily="18" charset="0"/>
                <a:cs typeface="Times New Roman" pitchFamily="18" charset="0"/>
              </a:rPr>
              <a:t> o </a:t>
            </a:r>
            <a:r>
              <a:rPr lang="en-US" sz="2400" dirty="0" err="1" smtClean="0">
                <a:latin typeface="Times New Roman" pitchFamily="18" charset="0"/>
                <a:cs typeface="Times New Roman" pitchFamily="18" charset="0"/>
              </a:rPr>
              <a:t>soluție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ei</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concentreaza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asupra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activitatii</a:t>
            </a:r>
            <a:r>
              <a:rPr lang="en-US" sz="2400" dirty="0" smtClean="0">
                <a:latin typeface="Times New Roman" pitchFamily="18" charset="0"/>
                <a:cs typeface="Times New Roman" pitchFamily="18" charset="0"/>
              </a:rPr>
              <a:t> de a  </a:t>
            </a:r>
            <a:r>
              <a:rPr lang="en-US" sz="2400" dirty="0" err="1" smtClean="0">
                <a:latin typeface="Times New Roman" pitchFamily="18" charset="0"/>
                <a:cs typeface="Times New Roman" pitchFamily="18" charset="0"/>
              </a:rPr>
              <a:t>spune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tuturor</a:t>
            </a:r>
            <a:r>
              <a:rPr lang="en-US" sz="2400" dirty="0" smtClean="0">
                <a:latin typeface="Times New Roman" pitchFamily="18" charset="0"/>
                <a:cs typeface="Times New Roman" pitchFamily="18" charset="0"/>
              </a:rPr>
              <a:t> cat de „</a:t>
            </a:r>
            <a:r>
              <a:rPr lang="en-US" sz="2400" dirty="0" err="1" smtClean="0">
                <a:latin typeface="Times New Roman" pitchFamily="18" charset="0"/>
                <a:cs typeface="Times New Roman" pitchFamily="18" charset="0"/>
              </a:rPr>
              <a:t>dat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peste</a:t>
            </a:r>
            <a:r>
              <a:rPr lang="en-US" sz="2400" dirty="0" smtClean="0">
                <a:latin typeface="Times New Roman" pitchFamily="18" charset="0"/>
                <a:cs typeface="Times New Roman" pitchFamily="18" charset="0"/>
              </a:rPr>
              <a:t> cap” </a:t>
            </a:r>
            <a:r>
              <a:rPr lang="en-US" sz="2400" dirty="0" err="1" smtClean="0">
                <a:latin typeface="Times New Roman" pitchFamily="18" charset="0"/>
                <a:cs typeface="Times New Roman" pitchFamily="18" charset="0"/>
              </a:rPr>
              <a:t>este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managerul</a:t>
            </a:r>
            <a:r>
              <a:rPr lang="en-US" sz="2400" dirty="0" smtClean="0">
                <a:latin typeface="Times New Roman" pitchFamily="18" charset="0"/>
                <a:cs typeface="Times New Roman" pitchFamily="18" charset="0"/>
              </a:rPr>
              <a:t>. </a:t>
            </a:r>
            <a:endParaRPr lang="ro-RO" sz="2400" dirty="0" smtClean="0">
              <a:latin typeface="Times New Roman" pitchFamily="18" charset="0"/>
              <a:cs typeface="Times New Roman" pitchFamily="18" charset="0"/>
            </a:endParaRPr>
          </a:p>
          <a:p>
            <a:pPr marL="457200" indent="-457200" algn="just">
              <a:buNone/>
            </a:pPr>
            <a:r>
              <a:rPr lang="ro-RO"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Prefera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spuna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tuturor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colegilor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trista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poveste</a:t>
            </a:r>
            <a:r>
              <a:rPr lang="en-US" sz="2400" dirty="0" smtClean="0">
                <a:latin typeface="Times New Roman" pitchFamily="18" charset="0"/>
                <a:cs typeface="Times New Roman" pitchFamily="18" charset="0"/>
              </a:rPr>
              <a:t> cu </a:t>
            </a:r>
            <a:r>
              <a:rPr lang="en-US" sz="2400" dirty="0" err="1" smtClean="0">
                <a:latin typeface="Times New Roman" pitchFamily="18" charset="0"/>
                <a:cs typeface="Times New Roman" pitchFamily="18" charset="0"/>
              </a:rPr>
              <a:t>propria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filozofie</a:t>
            </a:r>
            <a:r>
              <a:rPr lang="en-US" sz="2400" dirty="0" smtClean="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munca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a:t>
            </a:r>
            <a:r>
              <a:rPr lang="en-US" sz="2400" dirty="0" smtClean="0">
                <a:latin typeface="Times New Roman" pitchFamily="18" charset="0"/>
                <a:cs typeface="Times New Roman" pitchFamily="18" charset="0"/>
              </a:rPr>
              <a:t> cu “</a:t>
            </a:r>
            <a:r>
              <a:rPr lang="en-US" sz="2400" dirty="0" err="1" smtClean="0">
                <a:latin typeface="Times New Roman" pitchFamily="18" charset="0"/>
                <a:cs typeface="Times New Roman" pitchFamily="18" charset="0"/>
              </a:rPr>
              <a:t>tipul</a:t>
            </a:r>
            <a:r>
              <a:rPr lang="en-US" sz="2400" dirty="0" smtClean="0">
                <a:latin typeface="Times New Roman" pitchFamily="18" charset="0"/>
                <a:cs typeface="Times New Roman" pitchFamily="18" charset="0"/>
              </a:rPr>
              <a:t> de management </a:t>
            </a:r>
            <a:r>
              <a:rPr lang="en-US" sz="2400" dirty="0" err="1" smtClean="0">
                <a:latin typeface="Times New Roman" pitchFamily="18" charset="0"/>
                <a:cs typeface="Times New Roman" pitchFamily="18" charset="0"/>
              </a:rPr>
              <a:t>adecvat</a:t>
            </a:r>
            <a:r>
              <a:rPr lang="en-US" sz="2400" dirty="0" smtClean="0">
                <a:latin typeface="Times New Roman" pitchFamily="18" charset="0"/>
                <a:cs typeface="Times New Roman" pitchFamily="18" charset="0"/>
              </a:rPr>
              <a:t>”. </a:t>
            </a:r>
            <a:endParaRPr lang="ro-RO" sz="2400" dirty="0" smtClean="0">
              <a:latin typeface="Times New Roman" pitchFamily="18" charset="0"/>
              <a:cs typeface="Times New Roman" pitchFamily="18" charset="0"/>
            </a:endParaRPr>
          </a:p>
          <a:p>
            <a:pPr marL="457200" indent="-457200" algn="just">
              <a:buNone/>
            </a:pPr>
            <a:r>
              <a:rPr lang="ro-RO" sz="2400" dirty="0" smtClean="0">
                <a:latin typeface="Times New Roman" pitchFamily="18" charset="0"/>
                <a:cs typeface="Times New Roman" pitchFamily="18" charset="0"/>
              </a:rPr>
              <a:t>            Sunt </a:t>
            </a:r>
            <a:r>
              <a:rPr lang="en-US" sz="2400" dirty="0" err="1" smtClean="0">
                <a:latin typeface="Times New Roman" pitchFamily="18" charset="0"/>
                <a:cs typeface="Times New Roman" pitchFamily="18" charset="0"/>
              </a:rPr>
              <a:t>niste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angajati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mereu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suparati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colegii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lor</a:t>
            </a:r>
            <a:r>
              <a:rPr lang="ro-RO"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128470"/>
            <a:ext cx="4123035" cy="891995"/>
          </a:xfrm>
        </p:spPr>
        <p:txBody>
          <a:bodyPr>
            <a:noAutofit/>
          </a:bodyPr>
          <a:lstStyle/>
          <a:p>
            <a:pPr algn="ctr"/>
            <a:r>
              <a:rPr lang="en-US" sz="2800" b="1" i="1" dirty="0" err="1" smtClean="0">
                <a:solidFill>
                  <a:srgbClr val="FFFF00"/>
                </a:solidFill>
              </a:rPr>
              <a:t>Tratament</a:t>
            </a:r>
            <a:r>
              <a:rPr lang="en-US" sz="2800" b="1" dirty="0" smtClean="0">
                <a:solidFill>
                  <a:srgbClr val="FFFF00"/>
                </a:solidFill>
              </a:rPr>
              <a:t>:</a:t>
            </a:r>
            <a:r>
              <a:rPr lang="ro-RO" sz="2800" b="1" dirty="0" smtClean="0">
                <a:solidFill>
                  <a:srgbClr val="FFFF00"/>
                </a:solidFill>
              </a:rPr>
              <a:t/>
            </a:r>
            <a:br>
              <a:rPr lang="ro-RO" sz="2800" b="1" dirty="0" smtClean="0">
                <a:solidFill>
                  <a:srgbClr val="FFFF00"/>
                </a:solidFill>
              </a:rPr>
            </a:br>
            <a:r>
              <a:rPr lang="en-US" sz="2800" b="1" dirty="0" smtClean="0">
                <a:solidFill>
                  <a:srgbClr val="FFFF00"/>
                </a:solidFill>
              </a:rPr>
              <a:t> </a:t>
            </a:r>
            <a:r>
              <a:rPr lang="en-US" sz="2800" b="1" dirty="0" err="1" smtClean="0">
                <a:solidFill>
                  <a:srgbClr val="FFFF00"/>
                </a:solidFill>
              </a:rPr>
              <a:t>proces</a:t>
            </a:r>
            <a:r>
              <a:rPr lang="en-US" sz="2800" b="1" dirty="0" smtClean="0">
                <a:solidFill>
                  <a:srgbClr val="FFFF00"/>
                </a:solidFill>
              </a:rPr>
              <a:t> in 3 </a:t>
            </a:r>
            <a:r>
              <a:rPr lang="en-US" sz="2800" b="1" dirty="0" err="1" smtClean="0">
                <a:solidFill>
                  <a:srgbClr val="FFFF00"/>
                </a:solidFill>
              </a:rPr>
              <a:t>etape</a:t>
            </a:r>
            <a:r>
              <a:rPr lang="en-US" sz="2800" b="1" dirty="0" smtClean="0">
                <a:solidFill>
                  <a:srgbClr val="FFFF00"/>
                </a:solidFill>
              </a:rPr>
              <a:t>.</a:t>
            </a:r>
            <a:endParaRPr lang="ru-RU" sz="2800" b="1" dirty="0">
              <a:solidFill>
                <a:srgbClr val="FFFF00"/>
              </a:solidFill>
            </a:endParaRPr>
          </a:p>
        </p:txBody>
      </p:sp>
      <p:sp>
        <p:nvSpPr>
          <p:cNvPr id="3" name="Содержимое 2"/>
          <p:cNvSpPr>
            <a:spLocks noGrp="1"/>
          </p:cNvSpPr>
          <p:nvPr>
            <p:ph idx="1"/>
          </p:nvPr>
        </p:nvSpPr>
        <p:spPr>
          <a:xfrm>
            <a:off x="-1" y="1197406"/>
            <a:ext cx="9000445" cy="3664920"/>
          </a:xfrm>
        </p:spPr>
        <p:txBody>
          <a:bodyPr>
            <a:normAutofit/>
          </a:bodyPr>
          <a:lstStyle/>
          <a:p>
            <a:r>
              <a:rPr lang="en-US" sz="1800" dirty="0" smtClean="0"/>
              <a:t>.</a:t>
            </a:r>
            <a:r>
              <a:rPr lang="en-US" sz="1800" b="1" dirty="0" smtClean="0"/>
              <a:t> </a:t>
            </a:r>
            <a:r>
              <a:rPr lang="en-US" sz="1800" b="1" dirty="0" err="1" smtClean="0"/>
              <a:t>Etapa</a:t>
            </a:r>
            <a:r>
              <a:rPr lang="en-US" sz="1800" b="1" dirty="0" smtClean="0"/>
              <a:t> 1: </a:t>
            </a:r>
            <a:r>
              <a:rPr lang="en-US" sz="1800" b="1" dirty="0" err="1" smtClean="0"/>
              <a:t>Identifica</a:t>
            </a:r>
            <a:r>
              <a:rPr lang="en-US" sz="1800" b="1" dirty="0" smtClean="0"/>
              <a:t> </a:t>
            </a:r>
            <a:r>
              <a:rPr lang="en-US" sz="1800" b="1" dirty="0" err="1" smtClean="0"/>
              <a:t>principala</a:t>
            </a:r>
            <a:r>
              <a:rPr lang="en-US" sz="1800" b="1" dirty="0" smtClean="0"/>
              <a:t> </a:t>
            </a:r>
            <a:r>
              <a:rPr lang="en-US" sz="1800" b="1" dirty="0" err="1" smtClean="0"/>
              <a:t>problema</a:t>
            </a:r>
            <a:r>
              <a:rPr lang="en-US" sz="1800" b="1" dirty="0" smtClean="0"/>
              <a:t> a </a:t>
            </a:r>
            <a:r>
              <a:rPr lang="en-US" sz="1800" b="1" dirty="0" err="1" smtClean="0"/>
              <a:t>pietrei</a:t>
            </a:r>
            <a:r>
              <a:rPr lang="en-US" sz="1800" b="1" dirty="0" smtClean="0"/>
              <a:t> de </a:t>
            </a:r>
            <a:r>
              <a:rPr lang="en-US" sz="1800" b="1" dirty="0" err="1" smtClean="0"/>
              <a:t>polizor</a:t>
            </a:r>
            <a:r>
              <a:rPr lang="en-US" sz="1800" b="1" dirty="0" smtClean="0"/>
              <a:t>. </a:t>
            </a:r>
            <a:r>
              <a:rPr lang="en-US" sz="1800" b="1" dirty="0" err="1" smtClean="0"/>
              <a:t>Acest</a:t>
            </a:r>
            <a:r>
              <a:rPr lang="en-US" sz="1800" b="1" dirty="0" smtClean="0"/>
              <a:t> </a:t>
            </a:r>
            <a:r>
              <a:rPr lang="en-US" sz="1800" b="1" dirty="0" err="1" smtClean="0"/>
              <a:t>lucru</a:t>
            </a:r>
            <a:r>
              <a:rPr lang="en-US" sz="1800" b="1" dirty="0" smtClean="0"/>
              <a:t> </a:t>
            </a:r>
            <a:r>
              <a:rPr lang="en-US" sz="1800" b="1" dirty="0" err="1" smtClean="0"/>
              <a:t>poate</a:t>
            </a:r>
            <a:r>
              <a:rPr lang="en-US" sz="1800" b="1" dirty="0" smtClean="0"/>
              <a:t> </a:t>
            </a:r>
            <a:r>
              <a:rPr lang="en-US" sz="1800" b="1" dirty="0" err="1" smtClean="0"/>
              <a:t>fi</a:t>
            </a:r>
            <a:r>
              <a:rPr lang="en-US" sz="1800" b="1" dirty="0" smtClean="0"/>
              <a:t> </a:t>
            </a:r>
            <a:r>
              <a:rPr lang="en-US" sz="1800" b="1" dirty="0" err="1" smtClean="0"/>
              <a:t>extrem</a:t>
            </a:r>
            <a:r>
              <a:rPr lang="en-US" sz="1800" b="1" dirty="0" smtClean="0"/>
              <a:t> de </a:t>
            </a:r>
            <a:r>
              <a:rPr lang="en-US" sz="1800" b="1" dirty="0" err="1" smtClean="0"/>
              <a:t>dificil</a:t>
            </a:r>
            <a:r>
              <a:rPr lang="en-US" sz="1800" b="1" dirty="0" smtClean="0"/>
              <a:t>, </a:t>
            </a:r>
            <a:r>
              <a:rPr lang="en-US" sz="1800" b="1" dirty="0" err="1" smtClean="0"/>
              <a:t>deoarece</a:t>
            </a:r>
            <a:r>
              <a:rPr lang="en-US" sz="1800" b="1" dirty="0" smtClean="0"/>
              <a:t> </a:t>
            </a:r>
            <a:r>
              <a:rPr lang="en-US" sz="1800" b="1" dirty="0" err="1" smtClean="0"/>
              <a:t>ei</a:t>
            </a:r>
            <a:r>
              <a:rPr lang="en-US" sz="1800" b="1" dirty="0" smtClean="0"/>
              <a:t> au, de </a:t>
            </a:r>
            <a:r>
              <a:rPr lang="en-US" sz="1800" b="1" dirty="0" err="1" smtClean="0"/>
              <a:t>obicei</a:t>
            </a:r>
            <a:r>
              <a:rPr lang="en-US" sz="1800" b="1" dirty="0" smtClean="0"/>
              <a:t>, o </a:t>
            </a:r>
            <a:r>
              <a:rPr lang="en-US" sz="1800" b="1" dirty="0" err="1" smtClean="0"/>
              <a:t>lista</a:t>
            </a:r>
            <a:r>
              <a:rPr lang="en-US" sz="1800" b="1" dirty="0" smtClean="0"/>
              <a:t>  </a:t>
            </a:r>
            <a:r>
              <a:rPr lang="en-US" sz="1800" b="1" dirty="0" err="1" smtClean="0"/>
              <a:t>intreaga</a:t>
            </a:r>
            <a:r>
              <a:rPr lang="en-US" sz="1800" b="1" dirty="0" smtClean="0"/>
              <a:t> de </a:t>
            </a:r>
            <a:r>
              <a:rPr lang="en-US" sz="1800" b="1" dirty="0" err="1" smtClean="0"/>
              <a:t>lucruri</a:t>
            </a:r>
            <a:r>
              <a:rPr lang="en-US" sz="1800" b="1" dirty="0" smtClean="0"/>
              <a:t> care </a:t>
            </a:r>
            <a:r>
              <a:rPr lang="en-US" sz="1800" b="1" dirty="0" err="1" smtClean="0"/>
              <a:t>sunt</a:t>
            </a:r>
            <a:r>
              <a:rPr lang="en-US" sz="1800" b="1" dirty="0" smtClean="0"/>
              <a:t> </a:t>
            </a:r>
            <a:r>
              <a:rPr lang="en-US" sz="1800" b="1" dirty="0" err="1" smtClean="0"/>
              <a:t>gresite</a:t>
            </a:r>
            <a:r>
              <a:rPr lang="en-US" sz="1800" b="1" dirty="0" smtClean="0"/>
              <a:t>. Ai </a:t>
            </a:r>
            <a:r>
              <a:rPr lang="en-US" sz="1800" b="1" dirty="0" err="1" smtClean="0"/>
              <a:t>nevoie</a:t>
            </a:r>
            <a:r>
              <a:rPr lang="en-US" sz="1800" b="1" dirty="0" smtClean="0"/>
              <a:t> </a:t>
            </a:r>
            <a:r>
              <a:rPr lang="en-US" sz="1800" b="1" dirty="0" err="1" smtClean="0"/>
              <a:t>sa</a:t>
            </a:r>
            <a:r>
              <a:rPr lang="en-US" sz="1800" b="1" dirty="0" smtClean="0"/>
              <a:t> </a:t>
            </a:r>
            <a:r>
              <a:rPr lang="en-US" sz="1800" b="1" dirty="0" err="1" smtClean="0"/>
              <a:t>te</a:t>
            </a:r>
            <a:r>
              <a:rPr lang="en-US" sz="1800" b="1" dirty="0" smtClean="0"/>
              <a:t> </a:t>
            </a:r>
            <a:r>
              <a:rPr lang="en-US" sz="1800" b="1" dirty="0" err="1" smtClean="0"/>
              <a:t>concentrezi</a:t>
            </a:r>
            <a:r>
              <a:rPr lang="en-US" sz="1800" b="1" dirty="0" smtClean="0"/>
              <a:t> </a:t>
            </a:r>
            <a:r>
              <a:rPr lang="en-US" sz="1800" b="1" dirty="0" err="1" smtClean="0"/>
              <a:t>pe</a:t>
            </a:r>
            <a:r>
              <a:rPr lang="en-US" sz="1800" b="1" dirty="0" smtClean="0"/>
              <a:t> </a:t>
            </a:r>
            <a:r>
              <a:rPr lang="en-US" sz="1800" b="1" dirty="0" err="1" smtClean="0"/>
              <a:t>punctele</a:t>
            </a:r>
            <a:r>
              <a:rPr lang="en-US" sz="1800" b="1" dirty="0" smtClean="0"/>
              <a:t> de </a:t>
            </a:r>
            <a:r>
              <a:rPr lang="en-US" sz="1800" b="1" dirty="0" err="1" smtClean="0"/>
              <a:t>pe</a:t>
            </a:r>
            <a:r>
              <a:rPr lang="en-US" sz="1800" b="1" dirty="0" smtClean="0"/>
              <a:t> </a:t>
            </a:r>
            <a:r>
              <a:rPr lang="en-US" sz="1800" b="1" dirty="0" err="1" smtClean="0"/>
              <a:t>lista</a:t>
            </a:r>
            <a:r>
              <a:rPr lang="en-US" sz="1800" b="1" dirty="0" smtClean="0"/>
              <a:t> </a:t>
            </a:r>
            <a:r>
              <a:rPr lang="en-US" sz="1800" b="1" dirty="0" err="1" smtClean="0"/>
              <a:t>lor</a:t>
            </a:r>
            <a:r>
              <a:rPr lang="en-US" sz="1800" b="1" dirty="0" smtClean="0"/>
              <a:t> care </a:t>
            </a:r>
            <a:r>
              <a:rPr lang="en-US" sz="1800" b="1" dirty="0" err="1" smtClean="0"/>
              <a:t>sunt</a:t>
            </a:r>
            <a:r>
              <a:rPr lang="en-US" sz="1800" b="1" dirty="0" smtClean="0"/>
              <a:t> </a:t>
            </a:r>
            <a:r>
              <a:rPr lang="en-US" sz="1800" b="1" dirty="0" err="1" smtClean="0"/>
              <a:t>reparabile</a:t>
            </a:r>
            <a:r>
              <a:rPr lang="en-US" sz="1800" b="1" dirty="0" smtClean="0"/>
              <a:t> </a:t>
            </a:r>
            <a:r>
              <a:rPr lang="en-US" sz="1800" b="1" dirty="0" err="1" smtClean="0"/>
              <a:t>si</a:t>
            </a:r>
            <a:r>
              <a:rPr lang="en-US" sz="1800" b="1" dirty="0" smtClean="0"/>
              <a:t> pot </a:t>
            </a:r>
            <a:r>
              <a:rPr lang="en-US" sz="1800" b="1" dirty="0" err="1" smtClean="0"/>
              <a:t>fi</a:t>
            </a:r>
            <a:r>
              <a:rPr lang="en-US" sz="1800" b="1" dirty="0" smtClean="0"/>
              <a:t> </a:t>
            </a:r>
            <a:r>
              <a:rPr lang="en-US" sz="1800" b="1" dirty="0" err="1" smtClean="0"/>
              <a:t>abordate</a:t>
            </a:r>
            <a:r>
              <a:rPr lang="en-US" sz="1800" b="1" dirty="0" smtClean="0"/>
              <a:t>. </a:t>
            </a:r>
            <a:r>
              <a:rPr lang="en-US" sz="1800" b="1" dirty="0" err="1" smtClean="0"/>
              <a:t>Adu</a:t>
            </a:r>
            <a:r>
              <a:rPr lang="en-US" sz="1800" b="1" dirty="0" smtClean="0"/>
              <a:t>-le la </a:t>
            </a:r>
            <a:r>
              <a:rPr lang="en-US" sz="1800" b="1" dirty="0" err="1" smtClean="0"/>
              <a:t>cunostinta</a:t>
            </a:r>
            <a:r>
              <a:rPr lang="en-US" sz="1800" b="1" dirty="0" smtClean="0"/>
              <a:t> </a:t>
            </a:r>
            <a:r>
              <a:rPr lang="en-US" sz="1800" b="1" dirty="0" err="1" smtClean="0"/>
              <a:t>faptul</a:t>
            </a:r>
            <a:r>
              <a:rPr lang="en-US" sz="1800" b="1" dirty="0" smtClean="0"/>
              <a:t> ca </a:t>
            </a:r>
            <a:r>
              <a:rPr lang="en-US" sz="1800" b="1" dirty="0" err="1" smtClean="0"/>
              <a:t>exista</a:t>
            </a:r>
            <a:r>
              <a:rPr lang="en-US" sz="1800" b="1" dirty="0" smtClean="0"/>
              <a:t> </a:t>
            </a:r>
            <a:r>
              <a:rPr lang="en-US" sz="1800" b="1" dirty="0" err="1" smtClean="0"/>
              <a:t>lucruri</a:t>
            </a:r>
            <a:r>
              <a:rPr lang="en-US" sz="1800" b="1" dirty="0" smtClean="0"/>
              <a:t> care nu </a:t>
            </a:r>
            <a:r>
              <a:rPr lang="en-US" sz="1800" b="1" dirty="0" err="1" smtClean="0"/>
              <a:t>vor</a:t>
            </a:r>
            <a:r>
              <a:rPr lang="en-US" sz="1800" b="1" dirty="0" smtClean="0"/>
              <a:t> </a:t>
            </a:r>
            <a:r>
              <a:rPr lang="en-US" sz="1800" b="1" dirty="0" err="1" smtClean="0"/>
              <a:t>fi</a:t>
            </a:r>
            <a:r>
              <a:rPr lang="en-US" sz="1800" b="1" dirty="0" smtClean="0"/>
              <a:t> </a:t>
            </a:r>
            <a:r>
              <a:rPr lang="en-US" sz="1800" b="1" dirty="0" err="1" smtClean="0"/>
              <a:t>schimbate</a:t>
            </a:r>
            <a:r>
              <a:rPr lang="en-US" sz="1800" b="1" dirty="0" smtClean="0"/>
              <a:t> </a:t>
            </a:r>
            <a:r>
              <a:rPr lang="en-US" sz="1800" b="1" dirty="0" err="1" smtClean="0"/>
              <a:t>si</a:t>
            </a:r>
            <a:r>
              <a:rPr lang="en-US" sz="1800" b="1" dirty="0" smtClean="0"/>
              <a:t> care </a:t>
            </a:r>
            <a:r>
              <a:rPr lang="en-US" sz="1800" b="1" dirty="0" err="1" smtClean="0"/>
              <a:t>trebuie</a:t>
            </a:r>
            <a:r>
              <a:rPr lang="en-US" sz="1800" b="1" dirty="0" smtClean="0"/>
              <a:t> </a:t>
            </a:r>
            <a:r>
              <a:rPr lang="en-US" sz="1800" b="1" dirty="0" err="1" smtClean="0"/>
              <a:t>lasate</a:t>
            </a:r>
            <a:r>
              <a:rPr lang="en-US" sz="1800" b="1" dirty="0" smtClean="0"/>
              <a:t> in pace </a:t>
            </a:r>
            <a:r>
              <a:rPr lang="en-US" sz="1800" b="1" dirty="0" err="1" smtClean="0"/>
              <a:t>pentru</a:t>
            </a:r>
            <a:r>
              <a:rPr lang="en-US" sz="1800" b="1" dirty="0" smtClean="0"/>
              <a:t> </a:t>
            </a:r>
            <a:r>
              <a:rPr lang="en-US" sz="1800" b="1" dirty="0" err="1" smtClean="0"/>
              <a:t>totdeauna</a:t>
            </a:r>
            <a:r>
              <a:rPr lang="en-US" sz="1800" dirty="0" smtClean="0"/>
              <a:t>.</a:t>
            </a:r>
            <a:endParaRPr lang="ro-RO" sz="1800" dirty="0" smtClean="0"/>
          </a:p>
          <a:p>
            <a:r>
              <a:rPr lang="en-US" sz="1800" b="1" dirty="0" err="1" smtClean="0">
                <a:solidFill>
                  <a:schemeClr val="accent4">
                    <a:lumMod val="75000"/>
                  </a:schemeClr>
                </a:solidFill>
              </a:rPr>
              <a:t>Etapa</a:t>
            </a:r>
            <a:r>
              <a:rPr lang="en-US" sz="1800" b="1" dirty="0" smtClean="0">
                <a:solidFill>
                  <a:schemeClr val="accent4">
                    <a:lumMod val="75000"/>
                  </a:schemeClr>
                </a:solidFill>
              </a:rPr>
              <a:t> 2. </a:t>
            </a:r>
            <a:r>
              <a:rPr lang="en-US" sz="1800" b="1" dirty="0" err="1" smtClean="0">
                <a:solidFill>
                  <a:schemeClr val="accent4">
                    <a:lumMod val="75000"/>
                  </a:schemeClr>
                </a:solidFill>
              </a:rPr>
              <a:t>Cere</a:t>
            </a:r>
            <a:r>
              <a:rPr lang="en-US" sz="1800" b="1" dirty="0" smtClean="0">
                <a:solidFill>
                  <a:schemeClr val="accent4">
                    <a:lumMod val="75000"/>
                  </a:schemeClr>
                </a:solidFill>
              </a:rPr>
              <a:t>-le </a:t>
            </a:r>
            <a:r>
              <a:rPr lang="en-US" sz="1800" b="1" dirty="0" err="1" smtClean="0">
                <a:solidFill>
                  <a:schemeClr val="accent4">
                    <a:lumMod val="75000"/>
                  </a:schemeClr>
                </a:solidFill>
              </a:rPr>
              <a:t>ajutorul</a:t>
            </a:r>
            <a:r>
              <a:rPr lang="en-US" sz="1800" b="1" dirty="0" smtClean="0">
                <a:solidFill>
                  <a:schemeClr val="accent4">
                    <a:lumMod val="75000"/>
                  </a:schemeClr>
                </a:solidFill>
              </a:rPr>
              <a:t> in </a:t>
            </a:r>
            <a:r>
              <a:rPr lang="en-US" sz="1800" b="1" dirty="0" err="1" smtClean="0">
                <a:solidFill>
                  <a:schemeClr val="accent4">
                    <a:lumMod val="75000"/>
                  </a:schemeClr>
                </a:solidFill>
              </a:rPr>
              <a:t>rezolvarea</a:t>
            </a:r>
            <a:r>
              <a:rPr lang="en-US" sz="1800" b="1" dirty="0" smtClean="0">
                <a:solidFill>
                  <a:schemeClr val="accent4">
                    <a:lumMod val="75000"/>
                  </a:schemeClr>
                </a:solidFill>
              </a:rPr>
              <a:t> </a:t>
            </a:r>
            <a:r>
              <a:rPr lang="en-US" sz="1800" b="1" dirty="0" err="1" smtClean="0">
                <a:solidFill>
                  <a:schemeClr val="accent4">
                    <a:lumMod val="75000"/>
                  </a:schemeClr>
                </a:solidFill>
              </a:rPr>
              <a:t>problemei</a:t>
            </a:r>
            <a:r>
              <a:rPr lang="en-US" sz="1800" b="1" dirty="0" smtClean="0">
                <a:solidFill>
                  <a:schemeClr val="accent4">
                    <a:lumMod val="75000"/>
                  </a:schemeClr>
                </a:solidFill>
              </a:rPr>
              <a:t>. </a:t>
            </a:r>
            <a:r>
              <a:rPr lang="en-US" sz="1800" b="1" dirty="0" err="1" smtClean="0">
                <a:solidFill>
                  <a:schemeClr val="accent4">
                    <a:lumMod val="75000"/>
                  </a:schemeClr>
                </a:solidFill>
              </a:rPr>
              <a:t>Acest</a:t>
            </a:r>
            <a:r>
              <a:rPr lang="en-US" sz="1800" b="1" dirty="0" smtClean="0">
                <a:solidFill>
                  <a:schemeClr val="accent4">
                    <a:lumMod val="75000"/>
                  </a:schemeClr>
                </a:solidFill>
              </a:rPr>
              <a:t> </a:t>
            </a:r>
            <a:r>
              <a:rPr lang="en-US" sz="1800" b="1" dirty="0" err="1" smtClean="0">
                <a:solidFill>
                  <a:schemeClr val="accent4">
                    <a:lumMod val="75000"/>
                  </a:schemeClr>
                </a:solidFill>
              </a:rPr>
              <a:t>lucru</a:t>
            </a:r>
            <a:r>
              <a:rPr lang="en-US" sz="1800" b="1" dirty="0" smtClean="0">
                <a:solidFill>
                  <a:schemeClr val="accent4">
                    <a:lumMod val="75000"/>
                  </a:schemeClr>
                </a:solidFill>
              </a:rPr>
              <a:t> </a:t>
            </a:r>
            <a:r>
              <a:rPr lang="en-US" sz="1800" b="1" dirty="0" err="1" smtClean="0">
                <a:solidFill>
                  <a:schemeClr val="accent4">
                    <a:lumMod val="75000"/>
                  </a:schemeClr>
                </a:solidFill>
              </a:rPr>
              <a:t>este</a:t>
            </a:r>
            <a:r>
              <a:rPr lang="en-US" sz="1800" b="1" dirty="0" smtClean="0">
                <a:solidFill>
                  <a:schemeClr val="accent4">
                    <a:lumMod val="75000"/>
                  </a:schemeClr>
                </a:solidFill>
              </a:rPr>
              <a:t> important. Nu se </a:t>
            </a:r>
            <a:r>
              <a:rPr lang="en-US" sz="1800" b="1" dirty="0" err="1" smtClean="0">
                <a:solidFill>
                  <a:schemeClr val="accent4">
                    <a:lumMod val="75000"/>
                  </a:schemeClr>
                </a:solidFill>
              </a:rPr>
              <a:t>poate</a:t>
            </a:r>
            <a:r>
              <a:rPr lang="en-US" sz="1800" b="1" dirty="0" smtClean="0">
                <a:solidFill>
                  <a:schemeClr val="accent4">
                    <a:lumMod val="75000"/>
                  </a:schemeClr>
                </a:solidFill>
              </a:rPr>
              <a:t> </a:t>
            </a:r>
            <a:r>
              <a:rPr lang="en-US" sz="1800" b="1" dirty="0" err="1" smtClean="0">
                <a:solidFill>
                  <a:schemeClr val="accent4">
                    <a:lumMod val="75000"/>
                  </a:schemeClr>
                </a:solidFill>
              </a:rPr>
              <a:t>trece</a:t>
            </a:r>
            <a:r>
              <a:rPr lang="en-US" sz="1800" b="1" dirty="0" smtClean="0">
                <a:solidFill>
                  <a:schemeClr val="accent4">
                    <a:lumMod val="75000"/>
                  </a:schemeClr>
                </a:solidFill>
              </a:rPr>
              <a:t> la </a:t>
            </a:r>
            <a:r>
              <a:rPr lang="en-US" sz="1800" b="1" dirty="0" err="1" smtClean="0">
                <a:solidFill>
                  <a:schemeClr val="accent4">
                    <a:lumMod val="75000"/>
                  </a:schemeClr>
                </a:solidFill>
              </a:rPr>
              <a:t>pasul</a:t>
            </a:r>
            <a:r>
              <a:rPr lang="en-US" sz="1800" b="1" dirty="0" smtClean="0">
                <a:solidFill>
                  <a:schemeClr val="accent4">
                    <a:lumMod val="75000"/>
                  </a:schemeClr>
                </a:solidFill>
              </a:rPr>
              <a:t> 3, </a:t>
            </a:r>
            <a:r>
              <a:rPr lang="en-US" sz="1800" b="1" dirty="0" err="1" smtClean="0">
                <a:solidFill>
                  <a:schemeClr val="accent4">
                    <a:lumMod val="75000"/>
                  </a:schemeClr>
                </a:solidFill>
              </a:rPr>
              <a:t>fara</a:t>
            </a:r>
            <a:r>
              <a:rPr lang="en-US" sz="1800" b="1" dirty="0" smtClean="0">
                <a:solidFill>
                  <a:schemeClr val="accent4">
                    <a:lumMod val="75000"/>
                  </a:schemeClr>
                </a:solidFill>
              </a:rPr>
              <a:t> ca “Piatra de </a:t>
            </a:r>
            <a:r>
              <a:rPr lang="en-US" sz="1800" b="1" dirty="0" err="1" smtClean="0">
                <a:solidFill>
                  <a:schemeClr val="accent4">
                    <a:lumMod val="75000"/>
                  </a:schemeClr>
                </a:solidFill>
              </a:rPr>
              <a:t>polizor</a:t>
            </a:r>
            <a:r>
              <a:rPr lang="en-US" sz="1800" b="1" dirty="0" smtClean="0">
                <a:solidFill>
                  <a:schemeClr val="accent4">
                    <a:lumMod val="75000"/>
                  </a:schemeClr>
                </a:solidFill>
              </a:rPr>
              <a:t>” </a:t>
            </a:r>
            <a:r>
              <a:rPr lang="en-US" sz="1800" b="1" dirty="0" err="1" smtClean="0">
                <a:solidFill>
                  <a:schemeClr val="accent4">
                    <a:lumMod val="75000"/>
                  </a:schemeClr>
                </a:solidFill>
              </a:rPr>
              <a:t>sa</a:t>
            </a:r>
            <a:r>
              <a:rPr lang="en-US" sz="1800" b="1" dirty="0" smtClean="0">
                <a:solidFill>
                  <a:schemeClr val="accent4">
                    <a:lumMod val="75000"/>
                  </a:schemeClr>
                </a:solidFill>
              </a:rPr>
              <a:t> </a:t>
            </a:r>
            <a:r>
              <a:rPr lang="en-US" sz="1800" b="1" dirty="0" err="1" smtClean="0">
                <a:solidFill>
                  <a:schemeClr val="accent4">
                    <a:lumMod val="75000"/>
                  </a:schemeClr>
                </a:solidFill>
              </a:rPr>
              <a:t>spuna</a:t>
            </a:r>
            <a:r>
              <a:rPr lang="en-US" sz="1800" b="1" dirty="0" smtClean="0">
                <a:solidFill>
                  <a:schemeClr val="accent4">
                    <a:lumMod val="75000"/>
                  </a:schemeClr>
                </a:solidFill>
              </a:rPr>
              <a:t> ca </a:t>
            </a:r>
            <a:r>
              <a:rPr lang="en-US" sz="1800" b="1" dirty="0" err="1" smtClean="0">
                <a:solidFill>
                  <a:schemeClr val="accent4">
                    <a:lumMod val="75000"/>
                  </a:schemeClr>
                </a:solidFill>
              </a:rPr>
              <a:t>solutia</a:t>
            </a:r>
            <a:r>
              <a:rPr lang="en-US" sz="1800" b="1" dirty="0" smtClean="0">
                <a:solidFill>
                  <a:schemeClr val="accent4">
                    <a:lumMod val="75000"/>
                  </a:schemeClr>
                </a:solidFill>
              </a:rPr>
              <a:t> </a:t>
            </a:r>
            <a:r>
              <a:rPr lang="en-US" sz="1800" b="1" dirty="0" err="1" smtClean="0">
                <a:solidFill>
                  <a:schemeClr val="accent4">
                    <a:lumMod val="75000"/>
                  </a:schemeClr>
                </a:solidFill>
              </a:rPr>
              <a:t>asupra</a:t>
            </a:r>
            <a:r>
              <a:rPr lang="en-US" sz="1800" b="1" dirty="0" smtClean="0">
                <a:solidFill>
                  <a:schemeClr val="accent4">
                    <a:lumMod val="75000"/>
                  </a:schemeClr>
                </a:solidFill>
              </a:rPr>
              <a:t> </a:t>
            </a:r>
            <a:r>
              <a:rPr lang="en-US" sz="1800" b="1" dirty="0" err="1" smtClean="0">
                <a:solidFill>
                  <a:schemeClr val="accent4">
                    <a:lumMod val="75000"/>
                  </a:schemeClr>
                </a:solidFill>
              </a:rPr>
              <a:t>careia</a:t>
            </a:r>
            <a:r>
              <a:rPr lang="en-US" sz="1800" b="1" dirty="0" smtClean="0">
                <a:solidFill>
                  <a:schemeClr val="accent4">
                    <a:lumMod val="75000"/>
                  </a:schemeClr>
                </a:solidFill>
              </a:rPr>
              <a:t> </a:t>
            </a:r>
            <a:r>
              <a:rPr lang="en-US" sz="1800" b="1" dirty="0" err="1" smtClean="0">
                <a:solidFill>
                  <a:schemeClr val="accent4">
                    <a:lumMod val="75000"/>
                  </a:schemeClr>
                </a:solidFill>
              </a:rPr>
              <a:t>ati</a:t>
            </a:r>
            <a:r>
              <a:rPr lang="en-US" sz="1800" b="1" dirty="0" smtClean="0">
                <a:solidFill>
                  <a:schemeClr val="accent4">
                    <a:lumMod val="75000"/>
                  </a:schemeClr>
                </a:solidFill>
              </a:rPr>
              <a:t> </a:t>
            </a:r>
            <a:r>
              <a:rPr lang="en-US" sz="1800" b="1" dirty="0" err="1" smtClean="0">
                <a:solidFill>
                  <a:schemeClr val="accent4">
                    <a:lumMod val="75000"/>
                  </a:schemeClr>
                </a:solidFill>
              </a:rPr>
              <a:t>cazut</a:t>
            </a:r>
            <a:r>
              <a:rPr lang="en-US" sz="1800" b="1" dirty="0" smtClean="0">
                <a:solidFill>
                  <a:schemeClr val="accent4">
                    <a:lumMod val="75000"/>
                  </a:schemeClr>
                </a:solidFill>
              </a:rPr>
              <a:t> </a:t>
            </a:r>
            <a:r>
              <a:rPr lang="en-US" sz="1800" b="1" dirty="0" err="1" smtClean="0">
                <a:solidFill>
                  <a:schemeClr val="accent4">
                    <a:lumMod val="75000"/>
                  </a:schemeClr>
                </a:solidFill>
              </a:rPr>
              <a:t>amandoi</a:t>
            </a:r>
            <a:r>
              <a:rPr lang="en-US" sz="1800" b="1" dirty="0" smtClean="0">
                <a:solidFill>
                  <a:schemeClr val="accent4">
                    <a:lumMod val="75000"/>
                  </a:schemeClr>
                </a:solidFill>
              </a:rPr>
              <a:t> de </a:t>
            </a:r>
            <a:r>
              <a:rPr lang="en-US" sz="1800" b="1" dirty="0" err="1" smtClean="0">
                <a:solidFill>
                  <a:schemeClr val="accent4">
                    <a:lumMod val="75000"/>
                  </a:schemeClr>
                </a:solidFill>
              </a:rPr>
              <a:t>acord</a:t>
            </a:r>
            <a:r>
              <a:rPr lang="en-US" sz="1800" b="1" dirty="0" smtClean="0">
                <a:solidFill>
                  <a:schemeClr val="accent4">
                    <a:lumMod val="75000"/>
                  </a:schemeClr>
                </a:solidFill>
              </a:rPr>
              <a:t> </a:t>
            </a:r>
            <a:r>
              <a:rPr lang="en-US" sz="1800" b="1" dirty="0" err="1" smtClean="0">
                <a:solidFill>
                  <a:schemeClr val="accent4">
                    <a:lumMod val="75000"/>
                  </a:schemeClr>
                </a:solidFill>
              </a:rPr>
              <a:t>este</a:t>
            </a:r>
            <a:r>
              <a:rPr lang="en-US" sz="1800" b="1" dirty="0" smtClean="0">
                <a:solidFill>
                  <a:schemeClr val="accent4">
                    <a:lumMod val="75000"/>
                  </a:schemeClr>
                </a:solidFill>
              </a:rPr>
              <a:t> </a:t>
            </a:r>
            <a:r>
              <a:rPr lang="en-US" sz="1800" b="1" dirty="0" err="1" smtClean="0">
                <a:solidFill>
                  <a:schemeClr val="accent4">
                    <a:lumMod val="75000"/>
                  </a:schemeClr>
                </a:solidFill>
              </a:rPr>
              <a:t>cea</a:t>
            </a:r>
            <a:r>
              <a:rPr lang="en-US" sz="1800" b="1" dirty="0" smtClean="0">
                <a:solidFill>
                  <a:schemeClr val="accent4">
                    <a:lumMod val="75000"/>
                  </a:schemeClr>
                </a:solidFill>
              </a:rPr>
              <a:t> </a:t>
            </a:r>
            <a:r>
              <a:rPr lang="en-US" sz="1800" b="1" dirty="0" err="1" smtClean="0">
                <a:solidFill>
                  <a:schemeClr val="accent4">
                    <a:lumMod val="75000"/>
                  </a:schemeClr>
                </a:solidFill>
              </a:rPr>
              <a:t>mai</a:t>
            </a:r>
            <a:r>
              <a:rPr lang="en-US" sz="1800" b="1" dirty="0" smtClean="0">
                <a:solidFill>
                  <a:schemeClr val="accent4">
                    <a:lumMod val="75000"/>
                  </a:schemeClr>
                </a:solidFill>
              </a:rPr>
              <a:t> </a:t>
            </a:r>
            <a:r>
              <a:rPr lang="en-US" sz="1800" b="1" dirty="0" err="1" smtClean="0">
                <a:solidFill>
                  <a:schemeClr val="accent4">
                    <a:lumMod val="75000"/>
                  </a:schemeClr>
                </a:solidFill>
              </a:rPr>
              <a:t>buna</a:t>
            </a:r>
            <a:r>
              <a:rPr lang="en-US" sz="1800" b="1" dirty="0" smtClean="0">
                <a:solidFill>
                  <a:schemeClr val="accent4">
                    <a:lumMod val="75000"/>
                  </a:schemeClr>
                </a:solidFill>
              </a:rPr>
              <a:t> </a:t>
            </a:r>
            <a:r>
              <a:rPr lang="en-US" sz="1800" b="1" dirty="0" err="1" smtClean="0">
                <a:solidFill>
                  <a:schemeClr val="accent4">
                    <a:lumMod val="75000"/>
                  </a:schemeClr>
                </a:solidFill>
              </a:rPr>
              <a:t>si</a:t>
            </a:r>
            <a:r>
              <a:rPr lang="en-US" sz="1800" b="1" dirty="0" smtClean="0">
                <a:solidFill>
                  <a:schemeClr val="accent4">
                    <a:lumMod val="75000"/>
                  </a:schemeClr>
                </a:solidFill>
              </a:rPr>
              <a:t> ca </a:t>
            </a:r>
            <a:r>
              <a:rPr lang="en-US" sz="1800" b="1" dirty="0" err="1" smtClean="0">
                <a:solidFill>
                  <a:schemeClr val="accent4">
                    <a:lumMod val="75000"/>
                  </a:schemeClr>
                </a:solidFill>
              </a:rPr>
              <a:t>va</a:t>
            </a:r>
            <a:r>
              <a:rPr lang="en-US" sz="1800" b="1" dirty="0" smtClean="0">
                <a:solidFill>
                  <a:schemeClr val="accent4">
                    <a:lumMod val="75000"/>
                  </a:schemeClr>
                </a:solidFill>
              </a:rPr>
              <a:t> </a:t>
            </a:r>
            <a:r>
              <a:rPr lang="en-US" sz="1800" b="1" dirty="0" err="1" smtClean="0">
                <a:solidFill>
                  <a:schemeClr val="accent4">
                    <a:lumMod val="75000"/>
                  </a:schemeClr>
                </a:solidFill>
              </a:rPr>
              <a:t>avea</a:t>
            </a:r>
            <a:r>
              <a:rPr lang="en-US" sz="1800" b="1" dirty="0" smtClean="0">
                <a:solidFill>
                  <a:schemeClr val="accent4">
                    <a:lumMod val="75000"/>
                  </a:schemeClr>
                </a:solidFill>
              </a:rPr>
              <a:t> </a:t>
            </a:r>
            <a:r>
              <a:rPr lang="en-US" sz="1800" b="1" dirty="0" err="1" smtClean="0">
                <a:solidFill>
                  <a:schemeClr val="accent4">
                    <a:lumMod val="75000"/>
                  </a:schemeClr>
                </a:solidFill>
              </a:rPr>
              <a:t>grija</a:t>
            </a:r>
            <a:r>
              <a:rPr lang="en-US" sz="1800" b="1" dirty="0" smtClean="0">
                <a:solidFill>
                  <a:schemeClr val="accent4">
                    <a:lumMod val="75000"/>
                  </a:schemeClr>
                </a:solidFill>
              </a:rPr>
              <a:t> </a:t>
            </a:r>
            <a:r>
              <a:rPr lang="en-US" sz="1800" b="1" dirty="0" err="1" smtClean="0">
                <a:solidFill>
                  <a:schemeClr val="accent4">
                    <a:lumMod val="75000"/>
                  </a:schemeClr>
                </a:solidFill>
              </a:rPr>
              <a:t>sa</a:t>
            </a:r>
            <a:r>
              <a:rPr lang="en-US" sz="1800" b="1" dirty="0" smtClean="0">
                <a:solidFill>
                  <a:schemeClr val="accent4">
                    <a:lumMod val="75000"/>
                  </a:schemeClr>
                </a:solidFill>
              </a:rPr>
              <a:t> se </a:t>
            </a:r>
            <a:r>
              <a:rPr lang="en-US" sz="1800" b="1" dirty="0" err="1" smtClean="0">
                <a:solidFill>
                  <a:schemeClr val="accent4">
                    <a:lumMod val="75000"/>
                  </a:schemeClr>
                </a:solidFill>
              </a:rPr>
              <a:t>intample</a:t>
            </a:r>
            <a:r>
              <a:rPr lang="en-US" sz="1800" b="1" dirty="0" smtClean="0">
                <a:solidFill>
                  <a:schemeClr val="accent4">
                    <a:lumMod val="75000"/>
                  </a:schemeClr>
                </a:solidFill>
              </a:rPr>
              <a:t>.</a:t>
            </a:r>
            <a:endParaRPr lang="ro-RO" sz="1800" b="1" dirty="0" smtClean="0">
              <a:solidFill>
                <a:schemeClr val="accent4">
                  <a:lumMod val="75000"/>
                </a:schemeClr>
              </a:solidFill>
            </a:endParaRPr>
          </a:p>
          <a:p>
            <a:r>
              <a:rPr lang="en-US" sz="1800" b="1" dirty="0" err="1" smtClean="0">
                <a:solidFill>
                  <a:srgbClr val="C00000"/>
                </a:solidFill>
                <a:latin typeface="Times New Roman" pitchFamily="18" charset="0"/>
                <a:cs typeface="Times New Roman" pitchFamily="18" charset="0"/>
              </a:rPr>
              <a:t>Etapa</a:t>
            </a:r>
            <a:r>
              <a:rPr lang="en-US" sz="1800" b="1" dirty="0" smtClean="0">
                <a:solidFill>
                  <a:srgbClr val="C00000"/>
                </a:solidFill>
                <a:latin typeface="Times New Roman" pitchFamily="18" charset="0"/>
                <a:cs typeface="Times New Roman" pitchFamily="18" charset="0"/>
              </a:rPr>
              <a:t> 3: </a:t>
            </a:r>
            <a:r>
              <a:rPr lang="en-US" sz="1800" b="1" dirty="0" err="1" smtClean="0">
                <a:solidFill>
                  <a:srgbClr val="C00000"/>
                </a:solidFill>
                <a:latin typeface="Times New Roman" pitchFamily="18" charset="0"/>
                <a:cs typeface="Times New Roman" pitchFamily="18" charset="0"/>
              </a:rPr>
              <a:t>Descrie</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actiunile</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pe</a:t>
            </a:r>
            <a:r>
              <a:rPr lang="en-US" sz="1800" b="1" dirty="0" smtClean="0">
                <a:solidFill>
                  <a:srgbClr val="C00000"/>
                </a:solidFill>
                <a:latin typeface="Times New Roman" pitchFamily="18" charset="0"/>
                <a:cs typeface="Times New Roman" pitchFamily="18" charset="0"/>
              </a:rPr>
              <a:t> care le </a:t>
            </a:r>
            <a:r>
              <a:rPr lang="en-US" sz="1800" b="1" dirty="0" err="1" smtClean="0">
                <a:solidFill>
                  <a:srgbClr val="C00000"/>
                </a:solidFill>
                <a:latin typeface="Times New Roman" pitchFamily="18" charset="0"/>
                <a:cs typeface="Times New Roman" pitchFamily="18" charset="0"/>
              </a:rPr>
              <a:t>vei</a:t>
            </a:r>
            <a:r>
              <a:rPr lang="en-US" sz="1800" b="1" dirty="0" smtClean="0">
                <a:solidFill>
                  <a:srgbClr val="C00000"/>
                </a:solidFill>
                <a:latin typeface="Times New Roman" pitchFamily="18" charset="0"/>
                <a:cs typeface="Times New Roman" pitchFamily="18" charset="0"/>
              </a:rPr>
              <a:t> face </a:t>
            </a:r>
            <a:r>
              <a:rPr lang="en-US" sz="1800" b="1" dirty="0" err="1" smtClean="0">
                <a:solidFill>
                  <a:srgbClr val="C00000"/>
                </a:solidFill>
                <a:latin typeface="Times New Roman" pitchFamily="18" charset="0"/>
                <a:cs typeface="Times New Roman" pitchFamily="18" charset="0"/>
              </a:rPr>
              <a:t>și</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descrie-i</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comportamentul</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pe</a:t>
            </a:r>
            <a:r>
              <a:rPr lang="en-US" sz="1800" b="1" dirty="0" smtClean="0">
                <a:solidFill>
                  <a:srgbClr val="C00000"/>
                </a:solidFill>
                <a:latin typeface="Times New Roman" pitchFamily="18" charset="0"/>
                <a:cs typeface="Times New Roman" pitchFamily="18" charset="0"/>
              </a:rPr>
              <a:t> care </a:t>
            </a:r>
            <a:r>
              <a:rPr lang="en-US" sz="1800" b="1" dirty="0" err="1" smtClean="0">
                <a:solidFill>
                  <a:srgbClr val="C00000"/>
                </a:solidFill>
                <a:latin typeface="Times New Roman" pitchFamily="18" charset="0"/>
                <a:cs typeface="Times New Roman" pitchFamily="18" charset="0"/>
              </a:rPr>
              <a:t>il</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astepti</a:t>
            </a:r>
            <a:r>
              <a:rPr lang="en-US" sz="1800" b="1" dirty="0" smtClean="0">
                <a:solidFill>
                  <a:srgbClr val="C00000"/>
                </a:solidFill>
                <a:latin typeface="Times New Roman" pitchFamily="18" charset="0"/>
                <a:cs typeface="Times New Roman" pitchFamily="18" charset="0"/>
              </a:rPr>
              <a:t> de la el de </a:t>
            </a:r>
            <a:r>
              <a:rPr lang="en-US" sz="1800" b="1" dirty="0" err="1" smtClean="0">
                <a:solidFill>
                  <a:srgbClr val="C00000"/>
                </a:solidFill>
                <a:latin typeface="Times New Roman" pitchFamily="18" charset="0"/>
                <a:cs typeface="Times New Roman" pitchFamily="18" charset="0"/>
              </a:rPr>
              <a:t>acum</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inainte</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Observa</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faptul</a:t>
            </a:r>
            <a:r>
              <a:rPr lang="en-US" sz="1800" b="1" dirty="0" smtClean="0">
                <a:solidFill>
                  <a:srgbClr val="C00000"/>
                </a:solidFill>
                <a:latin typeface="Times New Roman" pitchFamily="18" charset="0"/>
                <a:cs typeface="Times New Roman" pitchFamily="18" charset="0"/>
              </a:rPr>
              <a:t> ca nu am </a:t>
            </a:r>
            <a:r>
              <a:rPr lang="en-US" sz="1800" b="1" dirty="0" err="1" smtClean="0">
                <a:solidFill>
                  <a:srgbClr val="C00000"/>
                </a:solidFill>
                <a:latin typeface="Times New Roman" pitchFamily="18" charset="0"/>
                <a:cs typeface="Times New Roman" pitchFamily="18" charset="0"/>
              </a:rPr>
              <a:t>spus</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nimic</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despre</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schimbarea</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atitudinii</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lor</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Daca</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vrei</a:t>
            </a:r>
            <a:r>
              <a:rPr lang="en-US" sz="1800" b="1" dirty="0" smtClean="0">
                <a:solidFill>
                  <a:srgbClr val="C00000"/>
                </a:solidFill>
                <a:latin typeface="Times New Roman" pitchFamily="18" charset="0"/>
                <a:cs typeface="Times New Roman" pitchFamily="18" charset="0"/>
              </a:rPr>
              <a:t> ca </a:t>
            </a:r>
            <a:r>
              <a:rPr lang="en-US" sz="1800" b="1" dirty="0" err="1" smtClean="0">
                <a:solidFill>
                  <a:srgbClr val="C00000"/>
                </a:solidFill>
                <a:latin typeface="Times New Roman" pitchFamily="18" charset="0"/>
                <a:cs typeface="Times New Roman" pitchFamily="18" charset="0"/>
              </a:rPr>
              <a:t>ei</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sa</a:t>
            </a:r>
            <a:r>
              <a:rPr lang="en-US" sz="1800" b="1" dirty="0" smtClean="0">
                <a:solidFill>
                  <a:srgbClr val="C00000"/>
                </a:solidFill>
                <a:latin typeface="Times New Roman" pitchFamily="18" charset="0"/>
                <a:cs typeface="Times New Roman" pitchFamily="18" charset="0"/>
              </a:rPr>
              <a:t> nu </a:t>
            </a:r>
            <a:r>
              <a:rPr lang="en-US" sz="1800" b="1" dirty="0" err="1" smtClean="0">
                <a:solidFill>
                  <a:srgbClr val="C00000"/>
                </a:solidFill>
                <a:latin typeface="Times New Roman" pitchFamily="18" charset="0"/>
                <a:cs typeface="Times New Roman" pitchFamily="18" charset="0"/>
              </a:rPr>
              <a:t>mai</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vorbeasca</a:t>
            </a:r>
            <a:r>
              <a:rPr lang="en-US" sz="1800" b="1" dirty="0" smtClean="0">
                <a:solidFill>
                  <a:srgbClr val="C00000"/>
                </a:solidFill>
                <a:latin typeface="Times New Roman" pitchFamily="18" charset="0"/>
                <a:cs typeface="Times New Roman" pitchFamily="18" charset="0"/>
              </a:rPr>
              <a:t> cu </a:t>
            </a:r>
            <a:r>
              <a:rPr lang="en-US" sz="1800" b="1" dirty="0" err="1" smtClean="0">
                <a:solidFill>
                  <a:srgbClr val="C00000"/>
                </a:solidFill>
                <a:latin typeface="Times New Roman" pitchFamily="18" charset="0"/>
                <a:cs typeface="Times New Roman" pitchFamily="18" charset="0"/>
              </a:rPr>
              <a:t>toata</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lumea</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despre</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orice</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atunci</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spune</a:t>
            </a:r>
            <a:r>
              <a:rPr lang="en-US" sz="1800" b="1" dirty="0" smtClean="0">
                <a:solidFill>
                  <a:srgbClr val="C00000"/>
                </a:solidFill>
                <a:latin typeface="Times New Roman" pitchFamily="18" charset="0"/>
                <a:cs typeface="Times New Roman" pitchFamily="18" charset="0"/>
              </a:rPr>
              <a:t>-le ca </a:t>
            </a:r>
            <a:r>
              <a:rPr lang="en-US" sz="1800" b="1" dirty="0" err="1" smtClean="0">
                <a:solidFill>
                  <a:srgbClr val="C00000"/>
                </a:solidFill>
                <a:latin typeface="Times New Roman" pitchFamily="18" charset="0"/>
                <a:cs typeface="Times New Roman" pitchFamily="18" charset="0"/>
              </a:rPr>
              <a:t>aceasta</a:t>
            </a:r>
            <a:r>
              <a:rPr lang="en-US" sz="1800" b="1" dirty="0" smtClean="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este</a:t>
            </a:r>
            <a:r>
              <a:rPr lang="en-US" sz="1800" b="1" dirty="0" smtClean="0">
                <a:solidFill>
                  <a:srgbClr val="C00000"/>
                </a:solidFill>
                <a:latin typeface="Times New Roman" pitchFamily="18" charset="0"/>
                <a:cs typeface="Times New Roman" pitchFamily="18" charset="0"/>
              </a:rPr>
              <a:t> parte a </a:t>
            </a:r>
            <a:r>
              <a:rPr lang="en-US" sz="1800" b="1" dirty="0" err="1" smtClean="0">
                <a:solidFill>
                  <a:srgbClr val="C00000"/>
                </a:solidFill>
                <a:latin typeface="Times New Roman" pitchFamily="18" charset="0"/>
                <a:cs typeface="Times New Roman" pitchFamily="18" charset="0"/>
              </a:rPr>
              <a:t>acordului</a:t>
            </a:r>
            <a:r>
              <a:rPr lang="en-US" sz="1800" b="1" dirty="0" smtClean="0">
                <a:solidFill>
                  <a:srgbClr val="C00000"/>
                </a:solidFill>
                <a:latin typeface="Times New Roman" pitchFamily="18" charset="0"/>
                <a:cs typeface="Times New Roman" pitchFamily="18" charset="0"/>
              </a:rPr>
              <a:t>.</a:t>
            </a:r>
            <a:endParaRPr lang="ru-RU" sz="1800" b="1" dirty="0">
              <a:solidFill>
                <a:srgbClr val="C0000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2.</a:t>
            </a:r>
            <a:r>
              <a:rPr lang="en-US" sz="2800" b="1" dirty="0" smtClean="0">
                <a:solidFill>
                  <a:srgbClr val="FFFF00"/>
                </a:solidFill>
              </a:rPr>
              <a:t> </a:t>
            </a:r>
            <a:r>
              <a:rPr lang="en-US" sz="2800" b="1" dirty="0" err="1" smtClean="0">
                <a:solidFill>
                  <a:srgbClr val="FFFF00"/>
                </a:solidFill>
              </a:rPr>
              <a:t>Creatorul</a:t>
            </a:r>
            <a:r>
              <a:rPr lang="en-US" sz="2800" b="1" dirty="0" smtClean="0">
                <a:solidFill>
                  <a:srgbClr val="FFFF00"/>
                </a:solidFill>
              </a:rPr>
              <a:t> de Agenda</a:t>
            </a:r>
            <a:r>
              <a:rPr lang="en-US" sz="2800" dirty="0" smtClean="0">
                <a:solidFill>
                  <a:srgbClr val="FFFF00"/>
                </a:solidFill>
              </a:rPr>
              <a:t>. </a:t>
            </a:r>
            <a:endParaRPr lang="ru-RU" dirty="0">
              <a:solidFill>
                <a:srgbClr val="FFFF00"/>
              </a:solidFill>
            </a:endParaRPr>
          </a:p>
        </p:txBody>
      </p:sp>
      <p:sp>
        <p:nvSpPr>
          <p:cNvPr id="3" name="Содержимое 2"/>
          <p:cNvSpPr>
            <a:spLocks noGrp="1"/>
          </p:cNvSpPr>
          <p:nvPr>
            <p:ph idx="1"/>
          </p:nvPr>
        </p:nvSpPr>
        <p:spPr>
          <a:xfrm>
            <a:off x="143555" y="1044700"/>
            <a:ext cx="8856890" cy="3817626"/>
          </a:xfrm>
        </p:spPr>
        <p:txBody>
          <a:bodyPr>
            <a:normAutofit fontScale="92500" lnSpcReduction="10000"/>
          </a:bodyPr>
          <a:lstStyle/>
          <a:p>
            <a:pPr fontAlgn="base">
              <a:buNone/>
            </a:pPr>
            <a:r>
              <a:rPr lang="ro-RO" sz="20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Acesti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oameni</a:t>
            </a:r>
            <a:r>
              <a:rPr lang="en-US" sz="2200" dirty="0" smtClean="0">
                <a:latin typeface="Times New Roman" pitchFamily="18" charset="0"/>
                <a:cs typeface="Times New Roman" pitchFamily="18" charset="0"/>
              </a:rPr>
              <a:t> au </a:t>
            </a:r>
            <a:r>
              <a:rPr lang="en-US" sz="2200" dirty="0" err="1" smtClean="0">
                <a:latin typeface="Times New Roman" pitchFamily="18" charset="0"/>
                <a:cs typeface="Times New Roman" pitchFamily="18" charset="0"/>
              </a:rPr>
              <a:t>ceva</a:t>
            </a:r>
            <a:r>
              <a:rPr lang="en-US" sz="2200" dirty="0" smtClean="0">
                <a:latin typeface="Times New Roman" pitchFamily="18" charset="0"/>
                <a:cs typeface="Times New Roman" pitchFamily="18" charset="0"/>
              </a:rPr>
              <a:t> de </a:t>
            </a:r>
            <a:r>
              <a:rPr lang="en-US" sz="2200" dirty="0" err="1" smtClean="0">
                <a:latin typeface="Times New Roman" pitchFamily="18" charset="0"/>
                <a:cs typeface="Times New Roman" pitchFamily="18" charset="0"/>
              </a:rPr>
              <a:t>dovedit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Ei</a:t>
            </a:r>
            <a:r>
              <a:rPr lang="en-US" sz="2200" dirty="0" smtClean="0">
                <a:latin typeface="Times New Roman" pitchFamily="18" charset="0"/>
                <a:cs typeface="Times New Roman" pitchFamily="18" charset="0"/>
              </a:rPr>
              <a:t> se </a:t>
            </a:r>
            <a:r>
              <a:rPr lang="en-US" sz="2200" dirty="0" err="1" smtClean="0">
                <a:latin typeface="Times New Roman" pitchFamily="18" charset="0"/>
                <a:cs typeface="Times New Roman" pitchFamily="18" charset="0"/>
              </a:rPr>
              <a:t>concentreaza</a:t>
            </a:r>
            <a:r>
              <a:rPr lang="en-US" sz="2200" dirty="0" smtClean="0">
                <a:latin typeface="Times New Roman" pitchFamily="18" charset="0"/>
                <a:cs typeface="Times New Roman" pitchFamily="18" charset="0"/>
              </a:rPr>
              <a:t> in </a:t>
            </a:r>
            <a:r>
              <a:rPr lang="en-US" sz="2200" dirty="0" err="1" smtClean="0">
                <a:latin typeface="Times New Roman" pitchFamily="18" charset="0"/>
                <a:cs typeface="Times New Roman" pitchFamily="18" charset="0"/>
              </a:rPr>
              <a:t>totalitate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obtinerea</a:t>
            </a:r>
            <a:r>
              <a:rPr lang="en-US" sz="2200" dirty="0" smtClean="0">
                <a:latin typeface="Times New Roman" pitchFamily="18" charset="0"/>
                <a:cs typeface="Times New Roman" pitchFamily="18" charset="0"/>
              </a:rPr>
              <a:t> a </a:t>
            </a:r>
            <a:r>
              <a:rPr lang="en-US" sz="2200" dirty="0" err="1" smtClean="0">
                <a:latin typeface="Times New Roman" pitchFamily="18" charset="0"/>
                <a:cs typeface="Times New Roman" pitchFamily="18" charset="0"/>
              </a:rPr>
              <a:t>ceva</a:t>
            </a:r>
            <a:r>
              <a:rPr lang="en-US" sz="2200" dirty="0" smtClean="0">
                <a:latin typeface="Times New Roman" pitchFamily="18" charset="0"/>
                <a:cs typeface="Times New Roman" pitchFamily="18" charset="0"/>
              </a:rPr>
              <a:t> de </a:t>
            </a:r>
            <a:r>
              <a:rPr lang="en-US" sz="2200" dirty="0" err="1" smtClean="0">
                <a:latin typeface="Times New Roman" pitchFamily="18" charset="0"/>
                <a:cs typeface="Times New Roman" pitchFamily="18" charset="0"/>
              </a:rPr>
              <a:t>facut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pentru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insisi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destul</a:t>
            </a:r>
            <a:r>
              <a:rPr lang="en-US" sz="2200" dirty="0" smtClean="0">
                <a:latin typeface="Times New Roman" pitchFamily="18" charset="0"/>
                <a:cs typeface="Times New Roman" pitchFamily="18" charset="0"/>
              </a:rPr>
              <a:t> de des, </a:t>
            </a:r>
            <a:r>
              <a:rPr lang="en-US" sz="2200" dirty="0" err="1" smtClean="0">
                <a:latin typeface="Times New Roman" pitchFamily="18" charset="0"/>
                <a:cs typeface="Times New Roman" pitchFamily="18" charset="0"/>
              </a:rPr>
              <a:t>pe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cheltuiala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altor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perso</a:t>
            </a:r>
            <a:r>
              <a:rPr lang="ro-RO" sz="2200" dirty="0" smtClean="0">
                <a:latin typeface="Times New Roman" pitchFamily="18" charset="0"/>
                <a:cs typeface="Times New Roman" pitchFamily="18" charset="0"/>
              </a:rPr>
              <a:t>a</a:t>
            </a:r>
            <a:r>
              <a:rPr lang="en-US" sz="2200" dirty="0" smtClean="0">
                <a:latin typeface="Times New Roman" pitchFamily="18" charset="0"/>
                <a:cs typeface="Times New Roman" pitchFamily="18" charset="0"/>
              </a:rPr>
              <a:t>ne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chiar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cheltuiala</a:t>
            </a:r>
            <a:r>
              <a:rPr lang="en-US" sz="2200" dirty="0" smtClean="0">
                <a:latin typeface="Times New Roman" pitchFamily="18" charset="0"/>
                <a:cs typeface="Times New Roman" pitchFamily="18" charset="0"/>
              </a:rPr>
              <a:t> </a:t>
            </a:r>
            <a:r>
              <a:rPr lang="ro-RO" sz="2200" dirty="0" smtClean="0">
                <a:latin typeface="Times New Roman" pitchFamily="18" charset="0"/>
                <a:cs typeface="Times New Roman" pitchFamily="18" charset="0"/>
              </a:rPr>
              <a:t>instituției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Ei</a:t>
            </a:r>
            <a:r>
              <a:rPr lang="en-US" sz="2200" dirty="0" smtClean="0">
                <a:latin typeface="Times New Roman" pitchFamily="18" charset="0"/>
                <a:cs typeface="Times New Roman" pitchFamily="18" charset="0"/>
              </a:rPr>
              <a:t> nu </a:t>
            </a:r>
            <a:r>
              <a:rPr lang="en-US" sz="2200" dirty="0" err="1" smtClean="0">
                <a:latin typeface="Times New Roman" pitchFamily="18" charset="0"/>
                <a:cs typeface="Times New Roman" pitchFamily="18" charset="0"/>
              </a:rPr>
              <a:t>sunt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jucatori</a:t>
            </a:r>
            <a:r>
              <a:rPr lang="en-US" sz="2200" dirty="0" smtClean="0">
                <a:latin typeface="Times New Roman" pitchFamily="18" charset="0"/>
                <a:cs typeface="Times New Roman" pitchFamily="18" charset="0"/>
              </a:rPr>
              <a:t> in </a:t>
            </a:r>
            <a:r>
              <a:rPr lang="en-US" sz="2200" dirty="0" err="1" smtClean="0">
                <a:latin typeface="Times New Roman" pitchFamily="18" charset="0"/>
                <a:cs typeface="Times New Roman" pitchFamily="18" charset="0"/>
              </a:rPr>
              <a:t>echipa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si</a:t>
            </a:r>
            <a:r>
              <a:rPr lang="en-US" sz="2200" dirty="0" smtClean="0">
                <a:latin typeface="Times New Roman" pitchFamily="18" charset="0"/>
                <a:cs typeface="Times New Roman" pitchFamily="18" charset="0"/>
              </a:rPr>
              <a:t> nu </a:t>
            </a:r>
            <a:r>
              <a:rPr lang="en-US" sz="2200" dirty="0" err="1" smtClean="0">
                <a:latin typeface="Times New Roman" pitchFamily="18" charset="0"/>
                <a:cs typeface="Times New Roman" pitchFamily="18" charset="0"/>
              </a:rPr>
              <a:t>urmaresc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interesele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cuiva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doar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pe</a:t>
            </a:r>
            <a:r>
              <a:rPr lang="en-US" sz="2200" dirty="0" smtClean="0">
                <a:latin typeface="Times New Roman" pitchFamily="18" charset="0"/>
                <a:cs typeface="Times New Roman" pitchFamily="18" charset="0"/>
              </a:rPr>
              <a:t> ale </a:t>
            </a:r>
            <a:r>
              <a:rPr lang="en-US" sz="2200" dirty="0" err="1" smtClean="0">
                <a:latin typeface="Times New Roman" pitchFamily="18" charset="0"/>
                <a:cs typeface="Times New Roman" pitchFamily="18" charset="0"/>
              </a:rPr>
              <a:t>lor</a:t>
            </a:r>
            <a:r>
              <a:rPr lang="en-US" sz="2200" dirty="0" smtClean="0">
                <a:latin typeface="Times New Roman" pitchFamily="18" charset="0"/>
                <a:cs typeface="Times New Roman" pitchFamily="18" charset="0"/>
              </a:rPr>
              <a:t>. In </a:t>
            </a:r>
            <a:r>
              <a:rPr lang="en-US" sz="2200" dirty="0" err="1" smtClean="0">
                <a:latin typeface="Times New Roman" pitchFamily="18" charset="0"/>
                <a:cs typeface="Times New Roman" pitchFamily="18" charset="0"/>
              </a:rPr>
              <a:t>scopul</a:t>
            </a:r>
            <a:r>
              <a:rPr lang="en-US" sz="2200" dirty="0" smtClean="0">
                <a:latin typeface="Times New Roman" pitchFamily="18" charset="0"/>
                <a:cs typeface="Times New Roman" pitchFamily="18" charset="0"/>
              </a:rPr>
              <a:t> de a </a:t>
            </a:r>
            <a:r>
              <a:rPr lang="en-US" sz="2200" dirty="0" err="1" smtClean="0">
                <a:latin typeface="Times New Roman" pitchFamily="18" charset="0"/>
                <a:cs typeface="Times New Roman" pitchFamily="18" charset="0"/>
              </a:rPr>
              <a:t>obține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ceea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doresc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sunt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cunoscuti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pentru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subminarea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altor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colegi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chiar</a:t>
            </a:r>
            <a:r>
              <a:rPr lang="en-US" sz="2200" dirty="0" smtClean="0">
                <a:latin typeface="Times New Roman" pitchFamily="18" charset="0"/>
                <a:cs typeface="Times New Roman" pitchFamily="18" charset="0"/>
              </a:rPr>
              <a:t> a </a:t>
            </a:r>
            <a:r>
              <a:rPr lang="en-US" sz="2200" dirty="0" err="1" smtClean="0">
                <a:latin typeface="Times New Roman" pitchFamily="18" charset="0"/>
                <a:cs typeface="Times New Roman" pitchFamily="18" charset="0"/>
              </a:rPr>
              <a:t>ta</a:t>
            </a:r>
            <a:r>
              <a:rPr lang="en-US" sz="2200" dirty="0" smtClean="0">
                <a:latin typeface="Times New Roman" pitchFamily="18" charset="0"/>
                <a:cs typeface="Times New Roman" pitchFamily="18" charset="0"/>
              </a:rPr>
              <a:t>.</a:t>
            </a:r>
            <a:endParaRPr lang="ro-RO" sz="2200" dirty="0" smtClean="0">
              <a:latin typeface="Times New Roman" pitchFamily="18" charset="0"/>
              <a:cs typeface="Times New Roman" pitchFamily="18" charset="0"/>
            </a:endParaRPr>
          </a:p>
          <a:p>
            <a:pPr fontAlgn="base">
              <a:buNone/>
            </a:pPr>
            <a:r>
              <a:rPr lang="en-US" sz="2200" i="1" dirty="0" err="1" smtClean="0">
                <a:latin typeface="Times New Roman" pitchFamily="18" charset="0"/>
                <a:cs typeface="Times New Roman" pitchFamily="18" charset="0"/>
              </a:rPr>
              <a:t>Tratament</a:t>
            </a:r>
            <a:r>
              <a:rPr lang="en-US" sz="2200" dirty="0" smtClean="0">
                <a:latin typeface="Times New Roman" pitchFamily="18" charset="0"/>
                <a:cs typeface="Times New Roman" pitchFamily="18" charset="0"/>
              </a:rPr>
              <a:t>:</a:t>
            </a:r>
            <a:r>
              <a:rPr lang="ro-RO"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Aceasta</a:t>
            </a:r>
            <a:r>
              <a:rPr lang="en-US" sz="2200" dirty="0" smtClean="0">
                <a:latin typeface="Times New Roman" pitchFamily="18" charset="0"/>
                <a:cs typeface="Times New Roman" pitchFamily="18" charset="0"/>
              </a:rPr>
              <a:t> include </a:t>
            </a:r>
            <a:r>
              <a:rPr lang="en-US" sz="2200" dirty="0" err="1" smtClean="0">
                <a:latin typeface="Times New Roman" pitchFamily="18" charset="0"/>
                <a:cs typeface="Times New Roman" pitchFamily="18" charset="0"/>
              </a:rPr>
              <a:t>identificarea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comportamentului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și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stabilirea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unor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limite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pentru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acest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individ</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Aducandu-i</a:t>
            </a:r>
            <a:r>
              <a:rPr lang="en-US" sz="2200" dirty="0" smtClean="0">
                <a:latin typeface="Times New Roman" pitchFamily="18" charset="0"/>
                <a:cs typeface="Times New Roman" pitchFamily="18" charset="0"/>
              </a:rPr>
              <a:t> la </a:t>
            </a:r>
            <a:r>
              <a:rPr lang="en-US" sz="2200" dirty="0" err="1" smtClean="0">
                <a:latin typeface="Times New Roman" pitchFamily="18" charset="0"/>
                <a:cs typeface="Times New Roman" pitchFamily="18" charset="0"/>
              </a:rPr>
              <a:t>cunostinta</a:t>
            </a:r>
            <a:r>
              <a:rPr lang="en-US" sz="2200" dirty="0" smtClean="0">
                <a:latin typeface="Times New Roman" pitchFamily="18" charset="0"/>
                <a:cs typeface="Times New Roman" pitchFamily="18" charset="0"/>
              </a:rPr>
              <a:t> ca nu ii </a:t>
            </a:r>
            <a:r>
              <a:rPr lang="en-US" sz="2200" dirty="0" err="1" smtClean="0">
                <a:latin typeface="Times New Roman" pitchFamily="18" charset="0"/>
                <a:cs typeface="Times New Roman" pitchFamily="18" charset="0"/>
              </a:rPr>
              <a:t>vei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permite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stabileasca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ritmul</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tonul</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pentru</a:t>
            </a:r>
            <a:r>
              <a:rPr lang="en-US" sz="2200" dirty="0" smtClean="0">
                <a:latin typeface="Times New Roman" pitchFamily="18" charset="0"/>
                <a:cs typeface="Times New Roman" pitchFamily="18" charset="0"/>
              </a:rPr>
              <a:t> </a:t>
            </a:r>
            <a:r>
              <a:rPr lang="ro-RO" sz="2200" dirty="0" smtClean="0">
                <a:latin typeface="Times New Roman" pitchFamily="18" charset="0"/>
                <a:cs typeface="Times New Roman" pitchFamily="18" charset="0"/>
              </a:rPr>
              <a:t>colectivul</a:t>
            </a:r>
            <a:r>
              <a:rPr lang="en-US" sz="2200" dirty="0" smtClean="0">
                <a:latin typeface="Times New Roman" pitchFamily="18" charset="0"/>
                <a:cs typeface="Times New Roman" pitchFamily="18" charset="0"/>
              </a:rPr>
              <a:t> tau, </a:t>
            </a:r>
            <a:r>
              <a:rPr lang="en-US" sz="2200" dirty="0" err="1" smtClean="0">
                <a:latin typeface="Times New Roman" pitchFamily="18" charset="0"/>
                <a:cs typeface="Times New Roman" pitchFamily="18" charset="0"/>
              </a:rPr>
              <a:t>vei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comunica</a:t>
            </a:r>
            <a:r>
              <a:rPr lang="en-US" sz="2200" dirty="0" smtClean="0">
                <a:latin typeface="Times New Roman" pitchFamily="18" charset="0"/>
                <a:cs typeface="Times New Roman" pitchFamily="18" charset="0"/>
              </a:rPr>
              <a:t>, de </a:t>
            </a:r>
            <a:r>
              <a:rPr lang="en-US" sz="2200" dirty="0" err="1" smtClean="0">
                <a:latin typeface="Times New Roman" pitchFamily="18" charset="0"/>
                <a:cs typeface="Times New Roman" pitchFamily="18" charset="0"/>
              </a:rPr>
              <a:t>asemenea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asteptarile</a:t>
            </a:r>
            <a:r>
              <a:rPr lang="en-US" sz="2200" dirty="0" smtClean="0">
                <a:latin typeface="Times New Roman" pitchFamily="18" charset="0"/>
                <a:cs typeface="Times New Roman" pitchFamily="18" charset="0"/>
              </a:rPr>
              <a:t> tale de la </a:t>
            </a:r>
            <a:r>
              <a:rPr lang="en-US" sz="2200" dirty="0" err="1" smtClean="0">
                <a:latin typeface="Times New Roman" pitchFamily="18" charset="0"/>
                <a:cs typeface="Times New Roman" pitchFamily="18" charset="0"/>
              </a:rPr>
              <a:t>munca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lor</a:t>
            </a:r>
            <a:r>
              <a:rPr lang="en-US" sz="2200" dirty="0" smtClean="0">
                <a:latin typeface="Times New Roman" pitchFamily="18" charset="0"/>
                <a:cs typeface="Times New Roman" pitchFamily="18" charset="0"/>
              </a:rPr>
              <a:t>.</a:t>
            </a:r>
            <a:endParaRPr lang="ro-RO" sz="2200" dirty="0" smtClean="0">
              <a:latin typeface="Times New Roman" pitchFamily="18" charset="0"/>
              <a:cs typeface="Times New Roman" pitchFamily="18" charset="0"/>
            </a:endParaRPr>
          </a:p>
          <a:p>
            <a:pPr fontAlgn="base">
              <a:buNone/>
            </a:pPr>
            <a:r>
              <a:rPr lang="en-US" sz="2200" dirty="0" err="1" smtClean="0">
                <a:latin typeface="Times New Roman" pitchFamily="18" charset="0"/>
                <a:cs typeface="Times New Roman" pitchFamily="18" charset="0"/>
              </a:rPr>
              <a:t>Spune-i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acestui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om</a:t>
            </a:r>
            <a:r>
              <a:rPr lang="ro-RO"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ca ii </a:t>
            </a:r>
            <a:r>
              <a:rPr lang="en-US" sz="2200" dirty="0" err="1" smtClean="0">
                <a:latin typeface="Times New Roman" pitchFamily="18" charset="0"/>
                <a:cs typeface="Times New Roman" pitchFamily="18" charset="0"/>
              </a:rPr>
              <a:t>apreciezi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eforturile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și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vei</a:t>
            </a:r>
            <a:r>
              <a:rPr lang="en-US" sz="2200" dirty="0" smtClean="0">
                <a:latin typeface="Times New Roman" pitchFamily="18" charset="0"/>
                <a:cs typeface="Times New Roman" pitchFamily="18" charset="0"/>
              </a:rPr>
              <a:t> continua </a:t>
            </a:r>
            <a:r>
              <a:rPr lang="en-US" sz="2200" dirty="0" err="1" smtClean="0">
                <a:latin typeface="Times New Roman" pitchFamily="18" charset="0"/>
                <a:cs typeface="Times New Roman" pitchFamily="18" charset="0"/>
              </a:rPr>
              <a:t>sa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il</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sprijini</a:t>
            </a:r>
            <a:r>
              <a:rPr lang="en-US" sz="2200" dirty="0" smtClean="0">
                <a:latin typeface="Times New Roman" pitchFamily="18" charset="0"/>
                <a:cs typeface="Times New Roman" pitchFamily="18" charset="0"/>
              </a:rPr>
              <a:t> in </a:t>
            </a:r>
            <a:r>
              <a:rPr lang="en-US" sz="2200" dirty="0" err="1" smtClean="0">
                <a:latin typeface="Times New Roman" pitchFamily="18" charset="0"/>
                <a:cs typeface="Times New Roman" pitchFamily="18" charset="0"/>
              </a:rPr>
              <a:t>exercitarea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functiei</a:t>
            </a:r>
            <a:r>
              <a:rPr lang="en-US" sz="2200" dirty="0" smtClean="0">
                <a:latin typeface="Times New Roman" pitchFamily="18" charset="0"/>
                <a:cs typeface="Times New Roman" pitchFamily="18" charset="0"/>
              </a:rPr>
              <a:t> sale. in </a:t>
            </a:r>
            <a:r>
              <a:rPr lang="en-US" sz="2200" dirty="0" err="1" smtClean="0">
                <a:latin typeface="Times New Roman" pitchFamily="18" charset="0"/>
                <a:cs typeface="Times New Roman" pitchFamily="18" charset="0"/>
              </a:rPr>
              <a:t>același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timp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anunta</a:t>
            </a:r>
            <a:r>
              <a:rPr lang="en-US" sz="2200" dirty="0" smtClean="0">
                <a:latin typeface="Times New Roman" pitchFamily="18" charset="0"/>
                <a:cs typeface="Times New Roman" pitchFamily="18" charset="0"/>
              </a:rPr>
              <a:t>-l ca </a:t>
            </a:r>
            <a:r>
              <a:rPr lang="en-US" sz="2200" dirty="0" err="1" smtClean="0">
                <a:latin typeface="Times New Roman" pitchFamily="18" charset="0"/>
                <a:cs typeface="Times New Roman" pitchFamily="18" charset="0"/>
              </a:rPr>
              <a:t>te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astepti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coopereze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si</a:t>
            </a:r>
            <a:r>
              <a:rPr lang="en-US" sz="2200" dirty="0" smtClean="0">
                <a:latin typeface="Times New Roman" pitchFamily="18" charset="0"/>
                <a:cs typeface="Times New Roman" pitchFamily="18" charset="0"/>
              </a:rPr>
              <a:t> ca, </a:t>
            </a:r>
            <a:r>
              <a:rPr lang="en-US" sz="2200" dirty="0" err="1" smtClean="0">
                <a:latin typeface="Times New Roman" pitchFamily="18" charset="0"/>
                <a:cs typeface="Times New Roman" pitchFamily="18" charset="0"/>
              </a:rPr>
              <a:t>daca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vrea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joace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propria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melodie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trebuie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isi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gaseasca</a:t>
            </a:r>
            <a:r>
              <a:rPr lang="en-US" sz="2200" dirty="0" smtClean="0">
                <a:latin typeface="Times New Roman" pitchFamily="18" charset="0"/>
                <a:cs typeface="Times New Roman" pitchFamily="18" charset="0"/>
              </a:rPr>
              <a:t> in </a:t>
            </a:r>
            <a:r>
              <a:rPr lang="en-US" sz="2200" dirty="0" err="1" smtClean="0">
                <a:latin typeface="Times New Roman" pitchFamily="18" charset="0"/>
                <a:cs typeface="Times New Roman" pitchFamily="18" charset="0"/>
              </a:rPr>
              <a:t>alta</a:t>
            </a:r>
            <a:r>
              <a:rPr lang="en-US" sz="2200" dirty="0" smtClean="0">
                <a:latin typeface="Times New Roman" pitchFamily="18" charset="0"/>
                <a:cs typeface="Times New Roman" pitchFamily="18" charset="0"/>
              </a:rPr>
              <a:t> parte </a:t>
            </a:r>
            <a:r>
              <a:rPr lang="en-US" sz="2200" dirty="0" err="1" smtClean="0">
                <a:latin typeface="Times New Roman" pitchFamily="18" charset="0"/>
                <a:cs typeface="Times New Roman" pitchFamily="18" charset="0"/>
              </a:rPr>
              <a:t>publicul</a:t>
            </a:r>
            <a:r>
              <a:rPr lang="en-US" sz="2200" dirty="0" smtClean="0">
                <a:latin typeface="Times New Roman" pitchFamily="18" charset="0"/>
                <a:cs typeface="Times New Roman" pitchFamily="18" charset="0"/>
              </a:rPr>
              <a:t> auditor. In </a:t>
            </a:r>
            <a:r>
              <a:rPr lang="en-US" sz="2200" dirty="0" err="1" smtClean="0">
                <a:latin typeface="Times New Roman" pitchFamily="18" charset="0"/>
                <a:cs typeface="Times New Roman" pitchFamily="18" charset="0"/>
              </a:rPr>
              <a:t>cazul</a:t>
            </a:r>
            <a:r>
              <a:rPr lang="en-US" sz="2200" dirty="0" smtClean="0">
                <a:latin typeface="Times New Roman" pitchFamily="18" charset="0"/>
                <a:cs typeface="Times New Roman" pitchFamily="18" charset="0"/>
              </a:rPr>
              <a:t> in care nu </a:t>
            </a:r>
            <a:r>
              <a:rPr lang="en-US" sz="2200" dirty="0" err="1" smtClean="0">
                <a:latin typeface="Times New Roman" pitchFamily="18" charset="0"/>
                <a:cs typeface="Times New Roman" pitchFamily="18" charset="0"/>
              </a:rPr>
              <a:t>este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dispus</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joace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dupa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reguli</a:t>
            </a:r>
            <a:r>
              <a:rPr lang="ro-RO"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ro-RO" sz="2200" dirty="0" smtClean="0">
                <a:latin typeface="Times New Roman" pitchFamily="18" charset="0"/>
                <a:cs typeface="Times New Roman" pitchFamily="18" charset="0"/>
              </a:rPr>
              <a:t> va </a:t>
            </a:r>
            <a:r>
              <a:rPr lang="en-US" sz="2200" dirty="0" err="1" smtClean="0">
                <a:latin typeface="Times New Roman" pitchFamily="18" charset="0"/>
                <a:cs typeface="Times New Roman" pitchFamily="18" charset="0"/>
              </a:rPr>
              <a:t>pleaca</a:t>
            </a:r>
            <a:r>
              <a:rPr lang="en-US" sz="22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55" y="281175"/>
            <a:ext cx="4123035" cy="739290"/>
          </a:xfrm>
        </p:spPr>
        <p:txBody>
          <a:bodyPr>
            <a:normAutofit fontScale="90000"/>
          </a:bodyPr>
          <a:lstStyle/>
          <a:p>
            <a:r>
              <a:rPr lang="en-US" b="1" dirty="0" err="1" smtClean="0">
                <a:solidFill>
                  <a:srgbClr val="FFFF00"/>
                </a:solidFill>
              </a:rPr>
              <a:t>Lansatorii</a:t>
            </a:r>
            <a:r>
              <a:rPr lang="en-US" b="1" dirty="0" smtClean="0">
                <a:solidFill>
                  <a:srgbClr val="FFFF00"/>
                </a:solidFill>
              </a:rPr>
              <a:t> de bombe</a:t>
            </a:r>
            <a:r>
              <a:rPr lang="en-US" dirty="0" smtClean="0">
                <a:solidFill>
                  <a:srgbClr val="FFFF00"/>
                </a:solidFill>
              </a:rPr>
              <a:t>. </a:t>
            </a:r>
            <a:endParaRPr lang="ru-RU" dirty="0">
              <a:solidFill>
                <a:srgbClr val="FFFF00"/>
              </a:solidFill>
            </a:endParaRPr>
          </a:p>
        </p:txBody>
      </p:sp>
      <p:sp>
        <p:nvSpPr>
          <p:cNvPr id="3" name="Содержимое 2"/>
          <p:cNvSpPr>
            <a:spLocks noGrp="1"/>
          </p:cNvSpPr>
          <p:nvPr>
            <p:ph idx="1"/>
          </p:nvPr>
        </p:nvSpPr>
        <p:spPr>
          <a:xfrm>
            <a:off x="0" y="1197405"/>
            <a:ext cx="9144000" cy="3664921"/>
          </a:xfrm>
        </p:spPr>
        <p:txBody>
          <a:bodyPr/>
          <a:lstStyle/>
          <a:p>
            <a:pPr>
              <a:buNone/>
            </a:pPr>
            <a:r>
              <a:rPr lang="ro-RO"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Aceștia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sunt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oameni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linistiti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Ei</a:t>
            </a:r>
            <a:r>
              <a:rPr lang="en-US" sz="2000" dirty="0" smtClean="0">
                <a:latin typeface="Times New Roman" pitchFamily="18" charset="0"/>
                <a:cs typeface="Times New Roman" pitchFamily="18" charset="0"/>
              </a:rPr>
              <a:t> nu spun </a:t>
            </a:r>
            <a:r>
              <a:rPr lang="en-US" sz="2000" dirty="0" err="1" smtClean="0">
                <a:latin typeface="Times New Roman" pitchFamily="18" charset="0"/>
                <a:cs typeface="Times New Roman" pitchFamily="18" charset="0"/>
              </a:rPr>
              <a:t>multe</a:t>
            </a:r>
            <a:r>
              <a:rPr lang="en-US" sz="2000" dirty="0" smtClean="0">
                <a:latin typeface="Times New Roman" pitchFamily="18" charset="0"/>
                <a:cs typeface="Times New Roman" pitchFamily="18" charset="0"/>
              </a:rPr>
              <a:t> (in public). Pot </a:t>
            </a:r>
            <a:r>
              <a:rPr lang="en-US" sz="2000" dirty="0" err="1" smtClean="0">
                <a:latin typeface="Times New Roman" pitchFamily="18" charset="0"/>
                <a:cs typeface="Times New Roman" pitchFamily="18" charset="0"/>
              </a:rPr>
              <a:t>fi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distanti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chiar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foarte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neprietenosi</a:t>
            </a:r>
            <a:r>
              <a:rPr lang="en-US" sz="2000" dirty="0" smtClean="0">
                <a:latin typeface="Times New Roman" pitchFamily="18" charset="0"/>
                <a:cs typeface="Times New Roman" pitchFamily="18" charset="0"/>
              </a:rPr>
              <a:t>. </a:t>
            </a:r>
            <a:endParaRPr lang="ro-RO" sz="2000" dirty="0" smtClean="0">
              <a:latin typeface="Times New Roman" pitchFamily="18" charset="0"/>
              <a:cs typeface="Times New Roman" pitchFamily="18" charset="0"/>
            </a:endParaRPr>
          </a:p>
          <a:p>
            <a:pPr>
              <a:buNone/>
            </a:pPr>
            <a:r>
              <a:rPr lang="ro-RO"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Intr</a:t>
            </a:r>
            <a:r>
              <a:rPr lang="en-US" sz="2000" dirty="0" smtClean="0">
                <a:latin typeface="Times New Roman" pitchFamily="18" charset="0"/>
                <a:cs typeface="Times New Roman" pitchFamily="18" charset="0"/>
              </a:rPr>
              <a:t>-o </a:t>
            </a:r>
            <a:r>
              <a:rPr lang="en-US" sz="2000" dirty="0" err="1" smtClean="0">
                <a:latin typeface="Times New Roman" pitchFamily="18" charset="0"/>
                <a:cs typeface="Times New Roman" pitchFamily="18" charset="0"/>
              </a:rPr>
              <a:t>zi</a:t>
            </a:r>
            <a:r>
              <a:rPr lang="en-US" sz="2000" dirty="0" smtClean="0">
                <a:latin typeface="Times New Roman" pitchFamily="18" charset="0"/>
                <a:cs typeface="Times New Roman" pitchFamily="18" charset="0"/>
              </a:rPr>
              <a:t>, intra in in </a:t>
            </a:r>
            <a:r>
              <a:rPr lang="en-US" sz="2000" dirty="0" err="1" smtClean="0">
                <a:latin typeface="Times New Roman" pitchFamily="18" charset="0"/>
                <a:cs typeface="Times New Roman" pitchFamily="18" charset="0"/>
              </a:rPr>
              <a:t>biroul</a:t>
            </a:r>
            <a:r>
              <a:rPr lang="en-US" sz="2000" dirty="0" smtClean="0">
                <a:latin typeface="Times New Roman" pitchFamily="18" charset="0"/>
                <a:cs typeface="Times New Roman" pitchFamily="18" charset="0"/>
              </a:rPr>
              <a:t> tau </a:t>
            </a:r>
            <a:r>
              <a:rPr lang="en-US" sz="2000" dirty="0" err="1" smtClean="0">
                <a:latin typeface="Times New Roman" pitchFamily="18" charset="0"/>
                <a:cs typeface="Times New Roman" pitchFamily="18" charset="0"/>
              </a:rPr>
              <a:t>și</a:t>
            </a:r>
            <a:r>
              <a:rPr lang="en-US" sz="2000" dirty="0" smtClean="0">
                <a:latin typeface="Times New Roman" pitchFamily="18" charset="0"/>
                <a:cs typeface="Times New Roman" pitchFamily="18" charset="0"/>
              </a:rPr>
              <a:t> spun „</a:t>
            </a:r>
            <a:r>
              <a:rPr lang="en-US" sz="2000" dirty="0" err="1" smtClean="0">
                <a:latin typeface="Times New Roman" pitchFamily="18" charset="0"/>
                <a:cs typeface="Times New Roman" pitchFamily="18" charset="0"/>
              </a:rPr>
              <a:t>Vreau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depun</a:t>
            </a:r>
            <a:r>
              <a:rPr lang="en-US" sz="2000" dirty="0" smtClean="0">
                <a:latin typeface="Times New Roman" pitchFamily="18" charset="0"/>
                <a:cs typeface="Times New Roman" pitchFamily="18" charset="0"/>
              </a:rPr>
              <a:t> o </a:t>
            </a:r>
            <a:r>
              <a:rPr lang="en-US" sz="2000" dirty="0" err="1" smtClean="0">
                <a:latin typeface="Times New Roman" pitchFamily="18" charset="0"/>
                <a:cs typeface="Times New Roman" pitchFamily="18" charset="0"/>
              </a:rPr>
              <a:t>plangere</a:t>
            </a:r>
            <a:r>
              <a:rPr lang="en-US" sz="2000" dirty="0" smtClean="0">
                <a:latin typeface="Times New Roman" pitchFamily="18" charset="0"/>
                <a:cs typeface="Times New Roman" pitchFamily="18" charset="0"/>
              </a:rPr>
              <a:t>”, „Am o </a:t>
            </a:r>
            <a:r>
              <a:rPr lang="en-US" sz="2000" dirty="0" err="1" smtClean="0">
                <a:latin typeface="Times New Roman" pitchFamily="18" charset="0"/>
                <a:cs typeface="Times New Roman" pitchFamily="18" charset="0"/>
              </a:rPr>
              <a:t>alta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pozitie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Acesta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este</a:t>
            </a:r>
            <a:r>
              <a:rPr lang="en-US" sz="2000" dirty="0" smtClean="0">
                <a:latin typeface="Times New Roman" pitchFamily="18" charset="0"/>
                <a:cs typeface="Times New Roman" pitchFamily="18" charset="0"/>
              </a:rPr>
              <a:t> un </a:t>
            </a:r>
            <a:r>
              <a:rPr lang="en-US" sz="2000" dirty="0" err="1" smtClean="0">
                <a:latin typeface="Times New Roman" pitchFamily="18" charset="0"/>
                <a:cs typeface="Times New Roman" pitchFamily="18" charset="0"/>
              </a:rPr>
              <a:t>mediu</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lucru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ostil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orice</a:t>
            </a:r>
            <a:r>
              <a:rPr lang="en-US" sz="2000" dirty="0" smtClean="0">
                <a:latin typeface="Times New Roman" pitchFamily="18" charset="0"/>
                <a:cs typeface="Times New Roman" pitchFamily="18" charset="0"/>
              </a:rPr>
              <a:t> alt tip de </a:t>
            </a:r>
            <a:r>
              <a:rPr lang="en-US" sz="2000" dirty="0" err="1" smtClean="0">
                <a:latin typeface="Times New Roman" pitchFamily="18" charset="0"/>
                <a:cs typeface="Times New Roman" pitchFamily="18" charset="0"/>
              </a:rPr>
              <a:t>bomba</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acest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fel</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ce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Pentru</a:t>
            </a:r>
            <a:r>
              <a:rPr lang="en-US" sz="2000" dirty="0" smtClean="0">
                <a:latin typeface="Times New Roman" pitchFamily="18" charset="0"/>
                <a:cs typeface="Times New Roman" pitchFamily="18" charset="0"/>
              </a:rPr>
              <a:t> ca </a:t>
            </a:r>
            <a:r>
              <a:rPr lang="en-US" sz="2000" dirty="0" err="1" smtClean="0">
                <a:latin typeface="Times New Roman" pitchFamily="18" charset="0"/>
                <a:cs typeface="Times New Roman" pitchFamily="18" charset="0"/>
              </a:rPr>
              <a:t>ei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simt</a:t>
            </a:r>
            <a:r>
              <a:rPr lang="en-US" sz="2000" dirty="0" smtClean="0">
                <a:latin typeface="Times New Roman" pitchFamily="18" charset="0"/>
                <a:cs typeface="Times New Roman" pitchFamily="18" charset="0"/>
              </a:rPr>
              <a:t> ca nu </a:t>
            </a:r>
            <a:r>
              <a:rPr lang="en-US" sz="2000" dirty="0" err="1" smtClean="0">
                <a:latin typeface="Times New Roman" pitchFamily="18" charset="0"/>
                <a:cs typeface="Times New Roman" pitchFamily="18" charset="0"/>
              </a:rPr>
              <a:t>sunt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implicați</a:t>
            </a:r>
            <a:r>
              <a:rPr lang="en-US" sz="2000" dirty="0" smtClean="0">
                <a:latin typeface="Times New Roman" pitchFamily="18" charset="0"/>
                <a:cs typeface="Times New Roman" pitchFamily="18" charset="0"/>
              </a:rPr>
              <a:t> in </a:t>
            </a:r>
            <a:r>
              <a:rPr lang="en-US" sz="2000" dirty="0" err="1" smtClean="0">
                <a:latin typeface="Times New Roman" pitchFamily="18" charset="0"/>
                <a:cs typeface="Times New Roman" pitchFamily="18" charset="0"/>
              </a:rPr>
              <a:t>succesul</a:t>
            </a:r>
            <a:r>
              <a:rPr lang="en-US" sz="2000" dirty="0" smtClean="0">
                <a:latin typeface="Times New Roman" pitchFamily="18" charset="0"/>
                <a:cs typeface="Times New Roman" pitchFamily="18" charset="0"/>
              </a:rPr>
              <a:t> </a:t>
            </a:r>
            <a:r>
              <a:rPr lang="ro-RO" sz="2000" dirty="0" smtClean="0">
                <a:latin typeface="Times New Roman" pitchFamily="18" charset="0"/>
                <a:cs typeface="Times New Roman" pitchFamily="18" charset="0"/>
              </a:rPr>
              <a:t>instituției (de ei nimic nu depnde) </a:t>
            </a:r>
            <a:r>
              <a:rPr lang="en-US" sz="2000" dirty="0" smtClean="0">
                <a:latin typeface="Times New Roman" pitchFamily="18" charset="0"/>
                <a:cs typeface="Times New Roman" pitchFamily="18" charset="0"/>
              </a:rPr>
              <a:t>,</a:t>
            </a:r>
            <a:r>
              <a:rPr lang="ro-RO" sz="2000" dirty="0" smtClean="0">
                <a:latin typeface="Times New Roman" pitchFamily="18" charset="0"/>
                <a:cs typeface="Times New Roman" pitchFamily="18" charset="0"/>
              </a:rPr>
              <a:t> deși</a:t>
            </a:r>
            <a:r>
              <a:rPr lang="en-US" sz="2000" dirty="0" smtClean="0">
                <a:latin typeface="Times New Roman" pitchFamily="18" charset="0"/>
                <a:cs typeface="Times New Roman" pitchFamily="18" charset="0"/>
              </a:rPr>
              <a:t> nu </a:t>
            </a:r>
            <a:r>
              <a:rPr lang="en-US" sz="2000" dirty="0" err="1" smtClean="0">
                <a:latin typeface="Times New Roman" pitchFamily="18" charset="0"/>
                <a:cs typeface="Times New Roman" pitchFamily="18" charset="0"/>
              </a:rPr>
              <a:t>ți</a:t>
            </a:r>
            <a:r>
              <a:rPr lang="en-US" sz="2000" dirty="0" smtClean="0">
                <a:latin typeface="Times New Roman" pitchFamily="18" charset="0"/>
                <a:cs typeface="Times New Roman" pitchFamily="18" charset="0"/>
              </a:rPr>
              <a:t>-au </a:t>
            </a:r>
            <a:r>
              <a:rPr lang="en-US" sz="2000" dirty="0" err="1" smtClean="0">
                <a:latin typeface="Times New Roman" pitchFamily="18" charset="0"/>
                <a:cs typeface="Times New Roman" pitchFamily="18" charset="0"/>
              </a:rPr>
              <a:t>spus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niciodata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ceea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ce</a:t>
            </a:r>
            <a:r>
              <a:rPr lang="en-US" sz="2000" dirty="0" smtClean="0">
                <a:latin typeface="Times New Roman" pitchFamily="18" charset="0"/>
                <a:cs typeface="Times New Roman" pitchFamily="18" charset="0"/>
              </a:rPr>
              <a:t> se </a:t>
            </a:r>
            <a:r>
              <a:rPr lang="en-US" sz="2000" dirty="0" err="1" smtClean="0">
                <a:latin typeface="Times New Roman" pitchFamily="18" charset="0"/>
                <a:cs typeface="Times New Roman" pitchFamily="18" charset="0"/>
              </a:rPr>
              <a:t>intampla</a:t>
            </a:r>
            <a:r>
              <a:rPr lang="ro-RO"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Bombele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a:t>
            </a:r>
            <a:r>
              <a:rPr lang="en-US" sz="2000" dirty="0" smtClean="0">
                <a:latin typeface="Times New Roman" pitchFamily="18" charset="0"/>
                <a:cs typeface="Times New Roman" pitchFamily="18" charset="0"/>
              </a:rPr>
              <a:t> care le </a:t>
            </a:r>
            <a:r>
              <a:rPr lang="en-US" sz="2000" dirty="0" err="1" smtClean="0">
                <a:latin typeface="Times New Roman" pitchFamily="18" charset="0"/>
                <a:cs typeface="Times New Roman" pitchFamily="18" charset="0"/>
              </a:rPr>
              <a:t>arunca</a:t>
            </a:r>
            <a:r>
              <a:rPr lang="en-US" sz="2000" dirty="0" smtClean="0">
                <a:latin typeface="Times New Roman" pitchFamily="18" charset="0"/>
                <a:cs typeface="Times New Roman" pitchFamily="18" charset="0"/>
              </a:rPr>
              <a:t> des </a:t>
            </a:r>
            <a:r>
              <a:rPr lang="en-US" sz="2000" dirty="0" err="1" smtClean="0">
                <a:latin typeface="Times New Roman" pitchFamily="18" charset="0"/>
                <a:cs typeface="Times New Roman" pitchFamily="18" charset="0"/>
              </a:rPr>
              <a:t>sunt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rezultatul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anilor</a:t>
            </a:r>
            <a:r>
              <a:rPr lang="en-US" sz="2000" dirty="0" smtClean="0">
                <a:latin typeface="Times New Roman" pitchFamily="18" charset="0"/>
                <a:cs typeface="Times New Roman" pitchFamily="18" charset="0"/>
              </a:rPr>
              <a:t> in care au </a:t>
            </a:r>
            <a:r>
              <a:rPr lang="en-US" sz="2000" dirty="0" err="1" smtClean="0">
                <a:latin typeface="Times New Roman" pitchFamily="18" charset="0"/>
                <a:cs typeface="Times New Roman" pitchFamily="18" charset="0"/>
              </a:rPr>
              <a:t>avut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senzatia</a:t>
            </a:r>
            <a:r>
              <a:rPr lang="en-US" sz="2000" dirty="0" smtClean="0">
                <a:latin typeface="Times New Roman" pitchFamily="18" charset="0"/>
                <a:cs typeface="Times New Roman" pitchFamily="18" charset="0"/>
              </a:rPr>
              <a:t> de „nu </a:t>
            </a:r>
            <a:r>
              <a:rPr lang="en-US" sz="2000" dirty="0" err="1" smtClean="0">
                <a:latin typeface="Times New Roman" pitchFamily="18" charset="0"/>
                <a:cs typeface="Times New Roman" pitchFamily="18" charset="0"/>
              </a:rPr>
              <a:t>sunt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apreciat</a:t>
            </a:r>
            <a:r>
              <a:rPr lang="en-US" sz="2000"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4" name="Прямоугольник 3"/>
          <p:cNvSpPr/>
          <p:nvPr/>
        </p:nvSpPr>
        <p:spPr>
          <a:xfrm>
            <a:off x="296260" y="3640685"/>
            <a:ext cx="8551480" cy="1323439"/>
          </a:xfrm>
          <a:prstGeom prst="rect">
            <a:avLst/>
          </a:prstGeom>
          <a:solidFill>
            <a:schemeClr val="accent4">
              <a:lumMod val="20000"/>
              <a:lumOff val="80000"/>
            </a:schemeClr>
          </a:solidFill>
        </p:spPr>
        <p:txBody>
          <a:bodyPr wrap="square">
            <a:spAutoFit/>
          </a:bodyPr>
          <a:lstStyle/>
          <a:p>
            <a:pPr algn="just"/>
            <a:r>
              <a:rPr lang="en-US" sz="2000" b="1" i="1" dirty="0" err="1" smtClean="0"/>
              <a:t>Tratament</a:t>
            </a:r>
            <a:r>
              <a:rPr lang="en-US" sz="2000" b="1" i="1" dirty="0" smtClean="0"/>
              <a:t>: </a:t>
            </a:r>
            <a:r>
              <a:rPr lang="en-US" sz="2000" b="1" dirty="0" err="1" smtClean="0"/>
              <a:t>Identificati-i</a:t>
            </a:r>
            <a:r>
              <a:rPr lang="en-US" sz="2000" b="1" dirty="0" smtClean="0"/>
              <a:t> </a:t>
            </a:r>
            <a:r>
              <a:rPr lang="en-US" sz="2000" b="1" dirty="0" err="1" smtClean="0"/>
              <a:t>și</a:t>
            </a:r>
            <a:r>
              <a:rPr lang="en-US" sz="2000" b="1" dirty="0" smtClean="0"/>
              <a:t> </a:t>
            </a:r>
            <a:r>
              <a:rPr lang="en-US" sz="2000" b="1" dirty="0" err="1" smtClean="0"/>
              <a:t>apoi</a:t>
            </a:r>
            <a:r>
              <a:rPr lang="en-US" sz="2000" b="1" dirty="0" smtClean="0"/>
              <a:t> </a:t>
            </a:r>
            <a:r>
              <a:rPr lang="en-US" sz="2000" b="1" dirty="0" err="1" smtClean="0"/>
              <a:t>cere</a:t>
            </a:r>
            <a:r>
              <a:rPr lang="en-US" sz="2000" b="1" dirty="0" smtClean="0"/>
              <a:t>-le </a:t>
            </a:r>
            <a:r>
              <a:rPr lang="en-US" sz="2000" b="1" dirty="0" err="1" smtClean="0"/>
              <a:t>opinia</a:t>
            </a:r>
            <a:r>
              <a:rPr lang="en-US" sz="2000" b="1" dirty="0" smtClean="0"/>
              <a:t> </a:t>
            </a:r>
            <a:r>
              <a:rPr lang="en-US" sz="2000" b="1" dirty="0" err="1" smtClean="0"/>
              <a:t>lor</a:t>
            </a:r>
            <a:r>
              <a:rPr lang="en-US" sz="2000" b="1" dirty="0" smtClean="0"/>
              <a:t> in mod </a:t>
            </a:r>
            <a:r>
              <a:rPr lang="en-US" sz="2000" b="1" dirty="0" err="1" smtClean="0"/>
              <a:t>regulat</a:t>
            </a:r>
            <a:r>
              <a:rPr lang="en-US" sz="2000" b="1" dirty="0" smtClean="0"/>
              <a:t>. </a:t>
            </a:r>
            <a:r>
              <a:rPr lang="en-US" sz="2000" b="1" dirty="0" err="1" smtClean="0"/>
              <a:t>Implica-i</a:t>
            </a:r>
            <a:r>
              <a:rPr lang="en-US" sz="2000" b="1" dirty="0" smtClean="0"/>
              <a:t> in </a:t>
            </a:r>
            <a:r>
              <a:rPr lang="en-US" sz="2000" b="1" dirty="0" err="1" smtClean="0"/>
              <a:t>proiecte</a:t>
            </a:r>
            <a:r>
              <a:rPr lang="en-US" sz="2000" b="1" dirty="0" smtClean="0"/>
              <a:t> </a:t>
            </a:r>
            <a:r>
              <a:rPr lang="en-US" sz="2000" b="1" dirty="0" err="1" smtClean="0"/>
              <a:t>și</a:t>
            </a:r>
            <a:r>
              <a:rPr lang="en-US" sz="2000" b="1" dirty="0" smtClean="0"/>
              <a:t>, </a:t>
            </a:r>
            <a:r>
              <a:rPr lang="en-US" sz="2000" b="1" dirty="0" err="1" smtClean="0"/>
              <a:t>apoi</a:t>
            </a:r>
            <a:r>
              <a:rPr lang="en-US" sz="2000" b="1" dirty="0" smtClean="0"/>
              <a:t>, </a:t>
            </a:r>
            <a:r>
              <a:rPr lang="en-US" sz="2000" b="1" dirty="0" err="1" smtClean="0"/>
              <a:t>pune-i</a:t>
            </a:r>
            <a:r>
              <a:rPr lang="en-US" sz="2000" b="1" dirty="0" smtClean="0"/>
              <a:t> </a:t>
            </a:r>
            <a:r>
              <a:rPr lang="en-US" sz="2000" b="1" dirty="0" err="1" smtClean="0"/>
              <a:t>sa</a:t>
            </a:r>
            <a:r>
              <a:rPr lang="en-US" sz="2000" b="1" dirty="0" smtClean="0"/>
              <a:t> </a:t>
            </a:r>
            <a:r>
              <a:rPr lang="en-US" sz="2000" b="1" dirty="0" err="1" smtClean="0"/>
              <a:t>vorbeasca</a:t>
            </a:r>
            <a:r>
              <a:rPr lang="en-US" sz="2000" b="1" dirty="0" smtClean="0"/>
              <a:t> </a:t>
            </a:r>
            <a:r>
              <a:rPr lang="en-US" sz="2000" b="1" dirty="0" err="1" smtClean="0"/>
              <a:t>despre</a:t>
            </a:r>
            <a:r>
              <a:rPr lang="en-US" sz="2000" b="1" dirty="0" smtClean="0"/>
              <a:t> </a:t>
            </a:r>
            <a:r>
              <a:rPr lang="en-US" sz="2000" b="1" dirty="0" err="1" smtClean="0"/>
              <a:t>acel</a:t>
            </a:r>
            <a:r>
              <a:rPr lang="en-US" sz="2000" b="1" dirty="0" smtClean="0"/>
              <a:t> </a:t>
            </a:r>
            <a:r>
              <a:rPr lang="en-US" sz="2000" b="1" dirty="0" err="1" smtClean="0"/>
              <a:t>proiect</a:t>
            </a:r>
            <a:r>
              <a:rPr lang="en-US" sz="2000" b="1" dirty="0" smtClean="0"/>
              <a:t>. </a:t>
            </a:r>
            <a:r>
              <a:rPr lang="en-US" sz="2000" b="1" dirty="0" err="1" smtClean="0"/>
              <a:t>Acesti</a:t>
            </a:r>
            <a:r>
              <a:rPr lang="en-US" sz="2000" b="1" dirty="0" smtClean="0"/>
              <a:t> </a:t>
            </a:r>
            <a:r>
              <a:rPr lang="en-US" sz="2000" b="1" dirty="0" err="1" smtClean="0"/>
              <a:t>oameni</a:t>
            </a:r>
            <a:r>
              <a:rPr lang="en-US" sz="2000" b="1" dirty="0" smtClean="0"/>
              <a:t> </a:t>
            </a:r>
            <a:r>
              <a:rPr lang="en-US" sz="2000" b="1" dirty="0" err="1" smtClean="0"/>
              <a:t>vor</a:t>
            </a:r>
            <a:r>
              <a:rPr lang="en-US" sz="2000" b="1" dirty="0" smtClean="0"/>
              <a:t> </a:t>
            </a:r>
            <a:r>
              <a:rPr lang="en-US" sz="2000" b="1" dirty="0" err="1" smtClean="0"/>
              <a:t>necesita</a:t>
            </a:r>
            <a:r>
              <a:rPr lang="en-US" sz="2000" b="1" dirty="0" smtClean="0"/>
              <a:t> un </a:t>
            </a:r>
            <a:r>
              <a:rPr lang="en-US" sz="2000" b="1" dirty="0" err="1" smtClean="0"/>
              <a:t>pic</a:t>
            </a:r>
            <a:r>
              <a:rPr lang="en-US" sz="2000" b="1" dirty="0" smtClean="0"/>
              <a:t> </a:t>
            </a:r>
            <a:r>
              <a:rPr lang="en-US" sz="2000" b="1" dirty="0" err="1" smtClean="0"/>
              <a:t>mai</a:t>
            </a:r>
            <a:r>
              <a:rPr lang="en-US" sz="2000" b="1" dirty="0" smtClean="0"/>
              <a:t> </a:t>
            </a:r>
            <a:r>
              <a:rPr lang="en-US" sz="2000" b="1" dirty="0" err="1" smtClean="0"/>
              <a:t>mult</a:t>
            </a:r>
            <a:r>
              <a:rPr lang="en-US" sz="2000" b="1" dirty="0" smtClean="0"/>
              <a:t> </a:t>
            </a:r>
            <a:r>
              <a:rPr lang="en-US" sz="2000" b="1" dirty="0" err="1" smtClean="0"/>
              <a:t>timp</a:t>
            </a:r>
            <a:r>
              <a:rPr lang="en-US" sz="2000" b="1" dirty="0" smtClean="0"/>
              <a:t>, </a:t>
            </a:r>
            <a:r>
              <a:rPr lang="en-US" sz="2000" b="1" dirty="0" err="1" smtClean="0"/>
              <a:t>dar</a:t>
            </a:r>
            <a:r>
              <a:rPr lang="en-US" sz="2000" b="1" dirty="0" smtClean="0"/>
              <a:t> se </a:t>
            </a:r>
            <a:r>
              <a:rPr lang="en-US" sz="2000" b="1" dirty="0" err="1" smtClean="0"/>
              <a:t>vor</a:t>
            </a:r>
            <a:r>
              <a:rPr lang="en-US" sz="2000" b="1" dirty="0" smtClean="0"/>
              <a:t> </a:t>
            </a:r>
            <a:r>
              <a:rPr lang="en-US" sz="2000" b="1" dirty="0" err="1" smtClean="0"/>
              <a:t>deschide</a:t>
            </a:r>
            <a:r>
              <a:rPr lang="en-US" sz="2000" b="1" dirty="0" smtClean="0"/>
              <a:t> </a:t>
            </a:r>
            <a:r>
              <a:rPr lang="en-US" sz="2000" b="1" dirty="0" err="1" smtClean="0"/>
              <a:t>daca</a:t>
            </a:r>
            <a:r>
              <a:rPr lang="en-US" sz="2000" b="1" dirty="0" smtClean="0"/>
              <a:t> </a:t>
            </a:r>
            <a:r>
              <a:rPr lang="en-US" sz="2000" b="1" dirty="0" err="1" smtClean="0"/>
              <a:t>simt</a:t>
            </a:r>
            <a:r>
              <a:rPr lang="en-US" sz="2000" b="1" dirty="0" smtClean="0"/>
              <a:t> ca </a:t>
            </a:r>
            <a:r>
              <a:rPr lang="en-US" sz="2000" b="1" dirty="0" err="1" smtClean="0"/>
              <a:t>esti</a:t>
            </a:r>
            <a:r>
              <a:rPr lang="en-US" sz="2000" b="1" dirty="0" smtClean="0"/>
              <a:t> cu </a:t>
            </a:r>
            <a:r>
              <a:rPr lang="en-US" sz="2000" b="1" dirty="0" err="1" smtClean="0"/>
              <a:t>adevarat</a:t>
            </a:r>
            <a:r>
              <a:rPr lang="en-US" sz="2000" b="1" dirty="0" smtClean="0"/>
              <a:t> </a:t>
            </a:r>
            <a:r>
              <a:rPr lang="en-US" sz="2000" b="1" dirty="0" err="1" smtClean="0"/>
              <a:t>interesat</a:t>
            </a:r>
            <a:r>
              <a:rPr lang="en-US" sz="2000" b="1" dirty="0" smtClean="0"/>
              <a:t> de </a:t>
            </a:r>
            <a:r>
              <a:rPr lang="en-US" sz="2000" b="1" dirty="0" err="1" smtClean="0"/>
              <a:t>ei</a:t>
            </a:r>
            <a:r>
              <a:rPr lang="en-US" sz="2000" b="1" dirty="0" smtClean="0"/>
              <a:t>. </a:t>
            </a:r>
            <a:endParaRPr lang="ru-RU"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solidFill>
                  <a:srgbClr val="FFFF00"/>
                </a:solidFill>
              </a:rPr>
              <a:t>Controlorul</a:t>
            </a:r>
            <a:r>
              <a:rPr lang="en-US" b="1" dirty="0" smtClean="0">
                <a:solidFill>
                  <a:srgbClr val="FFFF00"/>
                </a:solidFill>
              </a:rPr>
              <a:t> de </a:t>
            </a:r>
            <a:r>
              <a:rPr lang="en-US" b="1" dirty="0" err="1" smtClean="0">
                <a:solidFill>
                  <a:srgbClr val="FFFF00"/>
                </a:solidFill>
              </a:rPr>
              <a:t>bani</a:t>
            </a:r>
            <a:endParaRPr lang="ru-RU" dirty="0">
              <a:solidFill>
                <a:srgbClr val="FFFF00"/>
              </a:solidFill>
            </a:endParaRPr>
          </a:p>
        </p:txBody>
      </p:sp>
      <p:sp>
        <p:nvSpPr>
          <p:cNvPr id="3" name="Содержимое 2"/>
          <p:cNvSpPr>
            <a:spLocks noGrp="1"/>
          </p:cNvSpPr>
          <p:nvPr>
            <p:ph idx="1"/>
          </p:nvPr>
        </p:nvSpPr>
        <p:spPr>
          <a:xfrm>
            <a:off x="143555" y="1350110"/>
            <a:ext cx="8856890" cy="3512215"/>
          </a:xfrm>
        </p:spPr>
        <p:txBody>
          <a:bodyPr>
            <a:normAutofit fontScale="92500"/>
          </a:bodyPr>
          <a:lstStyle/>
          <a:p>
            <a:pPr algn="just"/>
            <a:r>
              <a:rPr lang="ro-RO" sz="2000" b="1" dirty="0" smtClean="0">
                <a:latin typeface="Times New Roman" pitchFamily="18" charset="0"/>
                <a:cs typeface="Times New Roman" pitchFamily="18" charset="0"/>
              </a:rPr>
              <a:t>4</a:t>
            </a:r>
            <a:r>
              <a:rPr lang="ro-RO" sz="1800" b="1"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Acesti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oameni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sunt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aici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pentru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indeplinesc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sarcinile</a:t>
            </a:r>
            <a:r>
              <a:rPr lang="en-US" dirty="0" smtClean="0">
                <a:latin typeface="Times New Roman" pitchFamily="18" charset="0"/>
                <a:cs typeface="Times New Roman" pitchFamily="18" charset="0"/>
              </a:rPr>
              <a:t> la </a:t>
            </a:r>
            <a:r>
              <a:rPr lang="en-US" dirty="0" err="1" smtClean="0">
                <a:latin typeface="Times New Roman" pitchFamily="18" charset="0"/>
                <a:cs typeface="Times New Roman" pitchFamily="18" charset="0"/>
              </a:rPr>
              <a:t>fel</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bine</a:t>
            </a:r>
            <a:r>
              <a:rPr lang="en-US" dirty="0" smtClean="0">
                <a:latin typeface="Times New Roman" pitchFamily="18" charset="0"/>
                <a:cs typeface="Times New Roman" pitchFamily="18" charset="0"/>
              </a:rPr>
              <a:t> ca </a:t>
            </a:r>
            <a:r>
              <a:rPr lang="en-US" dirty="0" err="1" smtClean="0">
                <a:latin typeface="Times New Roman" pitchFamily="18" charset="0"/>
                <a:cs typeface="Times New Roman" pitchFamily="18" charset="0"/>
              </a:rPr>
              <a:t>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oricine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altcineva</a:t>
            </a:r>
            <a:r>
              <a:rPr lang="en-US" dirty="0" smtClean="0">
                <a:latin typeface="Times New Roman" pitchFamily="18" charset="0"/>
                <a:cs typeface="Times New Roman" pitchFamily="18" charset="0"/>
              </a:rPr>
              <a:t>, cu </a:t>
            </a:r>
            <a:r>
              <a:rPr lang="en-US" dirty="0" err="1" smtClean="0">
                <a:latin typeface="Times New Roman" pitchFamily="18" charset="0"/>
                <a:cs typeface="Times New Roman" pitchFamily="18" charset="0"/>
              </a:rPr>
              <a:t>toate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acestea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ei</a:t>
            </a:r>
            <a:r>
              <a:rPr lang="en-US" dirty="0" smtClean="0">
                <a:latin typeface="Times New Roman" pitchFamily="18" charset="0"/>
                <a:cs typeface="Times New Roman" pitchFamily="18" charset="0"/>
              </a:rPr>
              <a:t> nu se </a:t>
            </a:r>
            <a:r>
              <a:rPr lang="en-US" dirty="0" err="1" smtClean="0">
                <a:latin typeface="Times New Roman" pitchFamily="18" charset="0"/>
                <a:cs typeface="Times New Roman" pitchFamily="18" charset="0"/>
              </a:rPr>
              <a:t>vor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simti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chemati</a:t>
            </a:r>
            <a:r>
              <a:rPr lang="en-US" dirty="0" smtClean="0">
                <a:latin typeface="Times New Roman" pitchFamily="18" charset="0"/>
                <a:cs typeface="Times New Roman" pitchFamily="18" charset="0"/>
              </a:rPr>
              <a:t> la </a:t>
            </a:r>
            <a:r>
              <a:rPr lang="en-US" dirty="0" err="1" smtClean="0">
                <a:latin typeface="Times New Roman" pitchFamily="18" charset="0"/>
                <a:cs typeface="Times New Roman" pitchFamily="18" charset="0"/>
              </a:rPr>
              <a:t>datorie</a:t>
            </a:r>
            <a:r>
              <a:rPr lang="en-US" dirty="0" smtClean="0">
                <a:latin typeface="Times New Roman" pitchFamily="18" charset="0"/>
                <a:cs typeface="Times New Roman" pitchFamily="18" charset="0"/>
              </a:rPr>
              <a:t>”. Nu se </a:t>
            </a:r>
            <a:r>
              <a:rPr lang="en-US" dirty="0" err="1" smtClean="0">
                <a:latin typeface="Times New Roman" pitchFamily="18" charset="0"/>
                <a:cs typeface="Times New Roman" pitchFamily="18" charset="0"/>
              </a:rPr>
              <a:t>ofera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voluntar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pentru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nimic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vor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a:t>
            </a: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rPr>
              <a:t>linia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intai</a:t>
            </a:r>
            <a:r>
              <a:rPr lang="en-US" dirty="0" smtClean="0">
                <a:latin typeface="Times New Roman" pitchFamily="18" charset="0"/>
                <a:cs typeface="Times New Roman" pitchFamily="18" charset="0"/>
              </a:rPr>
              <a:t> </a:t>
            </a:r>
            <a:r>
              <a:rPr lang="ro-RO" dirty="0" smtClean="0">
                <a:latin typeface="Times New Roman" pitchFamily="18" charset="0"/>
                <a:cs typeface="Times New Roman" pitchFamily="18" charset="0"/>
              </a:rPr>
              <a:t>când  ”are de câștigat ceva” .</a:t>
            </a:r>
            <a:r>
              <a:rPr lang="en-US" dirty="0" err="1" smtClean="0">
                <a:latin typeface="Times New Roman" pitchFamily="18" charset="0"/>
                <a:cs typeface="Times New Roman" pitchFamily="18" charset="0"/>
              </a:rPr>
              <a:t>Poti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conta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venirea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lor</a:t>
            </a:r>
            <a:r>
              <a:rPr lang="en-US" dirty="0" smtClean="0">
                <a:latin typeface="Times New Roman" pitchFamily="18" charset="0"/>
                <a:cs typeface="Times New Roman" pitchFamily="18" charset="0"/>
              </a:rPr>
              <a:t> la </a:t>
            </a:r>
            <a:r>
              <a:rPr lang="en-US" dirty="0" err="1" smtClean="0">
                <a:latin typeface="Times New Roman" pitchFamily="18" charset="0"/>
                <a:cs typeface="Times New Roman" pitchFamily="18" charset="0"/>
              </a:rPr>
              <a:t>locul</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munca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dar</a:t>
            </a:r>
            <a:r>
              <a:rPr lang="en-US" dirty="0" smtClean="0">
                <a:latin typeface="Times New Roman" pitchFamily="18" charset="0"/>
                <a:cs typeface="Times New Roman" pitchFamily="18" charset="0"/>
              </a:rPr>
              <a:t> nu </a:t>
            </a:r>
            <a:r>
              <a:rPr lang="en-US" dirty="0" err="1" smtClean="0">
                <a:latin typeface="Times New Roman" pitchFamily="18" charset="0"/>
                <a:cs typeface="Times New Roman" pitchFamily="18" charset="0"/>
              </a:rPr>
              <a:t>mai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mult</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atat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sunt</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asemenea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primii</a:t>
            </a:r>
            <a:r>
              <a:rPr lang="en-US" dirty="0" smtClean="0">
                <a:latin typeface="Times New Roman" pitchFamily="18" charset="0"/>
                <a:cs typeface="Times New Roman" pitchFamily="18" charset="0"/>
              </a:rPr>
              <a:t> care se </a:t>
            </a:r>
            <a:r>
              <a:rPr lang="en-US" dirty="0" err="1" smtClean="0">
                <a:latin typeface="Times New Roman" pitchFamily="18" charset="0"/>
                <a:cs typeface="Times New Roman" pitchFamily="18" charset="0"/>
              </a:rPr>
              <a:t>plang</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fiecare</a:t>
            </a:r>
            <a:r>
              <a:rPr lang="en-US" dirty="0" smtClean="0">
                <a:latin typeface="Times New Roman" pitchFamily="18" charset="0"/>
                <a:cs typeface="Times New Roman" pitchFamily="18" charset="0"/>
              </a:rPr>
              <a:t> data </a:t>
            </a:r>
            <a:r>
              <a:rPr lang="en-US" dirty="0" err="1" smtClean="0">
                <a:latin typeface="Times New Roman" pitchFamily="18" charset="0"/>
                <a:cs typeface="Times New Roman" pitchFamily="18" charset="0"/>
              </a:rPr>
              <a:t>cand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apare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ceva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nou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necesita</a:t>
            </a:r>
            <a:r>
              <a:rPr lang="en-US" dirty="0" smtClean="0">
                <a:latin typeface="Times New Roman" pitchFamily="18" charset="0"/>
                <a:cs typeface="Times New Roman" pitchFamily="18" charset="0"/>
              </a:rPr>
              <a:t> un </a:t>
            </a:r>
            <a:r>
              <a:rPr lang="en-US" dirty="0" err="1" smtClean="0">
                <a:latin typeface="Times New Roman" pitchFamily="18" charset="0"/>
                <a:cs typeface="Times New Roman" pitchFamily="18" charset="0"/>
              </a:rPr>
              <a:t>pic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mult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efort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decat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inainte</a:t>
            </a:r>
            <a:r>
              <a:rPr lang="en-US" dirty="0" smtClean="0">
                <a:latin typeface="Times New Roman" pitchFamily="18" charset="0"/>
                <a:cs typeface="Times New Roman" pitchFamily="18" charset="0"/>
              </a:rPr>
              <a:t>, se </a:t>
            </a:r>
            <a:r>
              <a:rPr lang="en-US" dirty="0" err="1" smtClean="0">
                <a:latin typeface="Times New Roman" pitchFamily="18" charset="0"/>
                <a:cs typeface="Times New Roman" pitchFamily="18" charset="0"/>
              </a:rPr>
              <a:t>plang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Apoi</a:t>
            </a:r>
            <a:r>
              <a:rPr lang="en-US" dirty="0" smtClean="0">
                <a:latin typeface="Times New Roman" pitchFamily="18" charset="0"/>
                <a:cs typeface="Times New Roman" pitchFamily="18" charset="0"/>
              </a:rPr>
              <a:t>, </a:t>
            </a:r>
            <a:r>
              <a:rPr lang="ro-RO" dirty="0" smtClean="0">
                <a:latin typeface="Times New Roman" pitchFamily="18" charset="0"/>
                <a:cs typeface="Times New Roman" pitchFamily="18" charset="0"/>
              </a:rPr>
              <a:t>se incadrează.</a:t>
            </a:r>
            <a:endParaRPr lang="ro-RO" sz="1800" dirty="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1175"/>
            <a:ext cx="8695035" cy="739290"/>
          </a:xfrm>
        </p:spPr>
        <p:txBody>
          <a:bodyPr/>
          <a:lstStyle/>
          <a:p>
            <a:r>
              <a:rPr lang="ro-RO" dirty="0" smtClean="0"/>
              <a:t>Completați frazele:</a:t>
            </a:r>
            <a:endParaRPr lang="ru-RU" dirty="0"/>
          </a:p>
        </p:txBody>
      </p:sp>
      <p:sp>
        <p:nvSpPr>
          <p:cNvPr id="3" name="Содержимое 2"/>
          <p:cNvSpPr>
            <a:spLocks noGrp="1"/>
          </p:cNvSpPr>
          <p:nvPr>
            <p:ph idx="1"/>
          </p:nvPr>
        </p:nvSpPr>
        <p:spPr>
          <a:xfrm>
            <a:off x="296260" y="1197406"/>
            <a:ext cx="8398776" cy="3664920"/>
          </a:xfrm>
        </p:spPr>
        <p:txBody>
          <a:bodyPr>
            <a:normAutofit fontScale="70000" lnSpcReduction="20000"/>
          </a:bodyPr>
          <a:lstStyle/>
          <a:p>
            <a:r>
              <a:rPr lang="en-US" b="1" dirty="0" err="1" smtClean="0"/>
              <a:t>Ce</a:t>
            </a:r>
            <a:r>
              <a:rPr lang="en-US" b="1" dirty="0" smtClean="0"/>
              <a:t> </a:t>
            </a:r>
            <a:r>
              <a:rPr lang="en-US" b="1" dirty="0" err="1" smtClean="0"/>
              <a:t>este</a:t>
            </a:r>
            <a:r>
              <a:rPr lang="en-US" b="1" dirty="0" smtClean="0"/>
              <a:t> </a:t>
            </a:r>
            <a:r>
              <a:rPr lang="en-US" b="1" dirty="0" err="1" smtClean="0"/>
              <a:t>managementul</a:t>
            </a:r>
            <a:r>
              <a:rPr lang="en-US" b="1" dirty="0" smtClean="0"/>
              <a:t>? ….  </a:t>
            </a:r>
            <a:r>
              <a:rPr lang="en-US" b="1" dirty="0" err="1" smtClean="0"/>
              <a:t>este</a:t>
            </a:r>
            <a:r>
              <a:rPr lang="en-US" b="1" dirty="0" smtClean="0"/>
              <a:t> o </a:t>
            </a:r>
            <a:r>
              <a:rPr lang="en-US" b="1" dirty="0" err="1" smtClean="0"/>
              <a:t>unealtă</a:t>
            </a:r>
            <a:r>
              <a:rPr lang="en-US" b="1" dirty="0" smtClean="0"/>
              <a:t> cu care </a:t>
            </a:r>
            <a:r>
              <a:rPr lang="en-US" b="1" dirty="0" err="1" smtClean="0"/>
              <a:t>noi</a:t>
            </a:r>
            <a:r>
              <a:rPr lang="en-US" b="1" dirty="0" smtClean="0"/>
              <a:t> ne </a:t>
            </a:r>
            <a:r>
              <a:rPr lang="en-US" b="1" dirty="0" err="1" smtClean="0"/>
              <a:t>construim</a:t>
            </a:r>
            <a:r>
              <a:rPr lang="en-US" b="1" dirty="0" smtClean="0"/>
              <a:t>  _______________ , </a:t>
            </a:r>
            <a:r>
              <a:rPr lang="en-US" b="1" dirty="0" err="1" smtClean="0"/>
              <a:t>industriile</a:t>
            </a:r>
            <a:r>
              <a:rPr lang="en-US" b="1" dirty="0" smtClean="0"/>
              <a:t> ,   </a:t>
            </a:r>
            <a:r>
              <a:rPr lang="en-US" b="1" dirty="0" err="1" smtClean="0"/>
              <a:t>raționalizăm</a:t>
            </a:r>
            <a:r>
              <a:rPr lang="en-US" b="1" dirty="0" smtClean="0"/>
              <a:t> </a:t>
            </a:r>
            <a:r>
              <a:rPr lang="en-US" b="1" dirty="0" err="1" smtClean="0"/>
              <a:t>procesele</a:t>
            </a:r>
            <a:r>
              <a:rPr lang="en-US" b="1" dirty="0" smtClean="0"/>
              <a:t> _______________ , </a:t>
            </a:r>
            <a:r>
              <a:rPr lang="en-US" b="1" dirty="0" err="1" smtClean="0"/>
              <a:t>organizăm</a:t>
            </a:r>
            <a:r>
              <a:rPr lang="en-US" b="1" dirty="0" smtClean="0"/>
              <a:t> ______________ , </a:t>
            </a:r>
            <a:r>
              <a:rPr lang="en-US" b="1" dirty="0" err="1" smtClean="0"/>
              <a:t>construim</a:t>
            </a:r>
            <a:r>
              <a:rPr lang="en-US" b="1" dirty="0" smtClean="0"/>
              <a:t> ______________ , ne </a:t>
            </a:r>
            <a:r>
              <a:rPr lang="en-US" b="1" dirty="0" err="1" smtClean="0"/>
              <a:t>ridicăm</a:t>
            </a:r>
            <a:r>
              <a:rPr lang="en-US" b="1" dirty="0" smtClean="0"/>
              <a:t> ___________________ , ne </a:t>
            </a:r>
            <a:r>
              <a:rPr lang="en-US" b="1" dirty="0" err="1" smtClean="0"/>
              <a:t>mișcăm</a:t>
            </a:r>
            <a:r>
              <a:rPr lang="en-US" b="1" dirty="0" smtClean="0"/>
              <a:t> </a:t>
            </a:r>
            <a:r>
              <a:rPr lang="en-US" b="1" dirty="0" err="1" smtClean="0"/>
              <a:t>într</a:t>
            </a:r>
            <a:r>
              <a:rPr lang="en-US" b="1" dirty="0" smtClean="0"/>
              <a:t>-o </a:t>
            </a:r>
            <a:r>
              <a:rPr lang="en-US" b="1" dirty="0" err="1" smtClean="0"/>
              <a:t>singură</a:t>
            </a:r>
            <a:r>
              <a:rPr lang="en-US" b="1" dirty="0" smtClean="0"/>
              <a:t> </a:t>
            </a:r>
            <a:r>
              <a:rPr lang="en-US" b="1" dirty="0" err="1" smtClean="0"/>
              <a:t>direcție</a:t>
            </a:r>
            <a:r>
              <a:rPr lang="en-US" b="1" dirty="0" smtClean="0"/>
              <a:t> . </a:t>
            </a:r>
            <a:endParaRPr lang="ru-RU" dirty="0" smtClean="0"/>
          </a:p>
          <a:p>
            <a:r>
              <a:rPr lang="en-US" b="1" dirty="0" smtClean="0"/>
              <a:t>Dar </a:t>
            </a:r>
            <a:r>
              <a:rPr lang="en-US" b="1" dirty="0" err="1" smtClean="0"/>
              <a:t>managementul</a:t>
            </a:r>
            <a:r>
              <a:rPr lang="en-US" b="1" dirty="0" smtClean="0"/>
              <a:t> </a:t>
            </a:r>
            <a:r>
              <a:rPr lang="en-US" b="1" dirty="0" err="1" smtClean="0"/>
              <a:t>poate</a:t>
            </a:r>
            <a:r>
              <a:rPr lang="en-US" b="1" dirty="0" smtClean="0"/>
              <a:t> </a:t>
            </a:r>
            <a:r>
              <a:rPr lang="en-US" b="1" dirty="0" err="1" smtClean="0"/>
              <a:t>fi</a:t>
            </a:r>
            <a:r>
              <a:rPr lang="en-US" b="1" dirty="0" smtClean="0"/>
              <a:t> </a:t>
            </a:r>
            <a:r>
              <a:rPr lang="en-US" b="1" dirty="0" err="1" smtClean="0"/>
              <a:t>considerat</a:t>
            </a:r>
            <a:r>
              <a:rPr lang="en-US" b="1" dirty="0" smtClean="0"/>
              <a:t> </a:t>
            </a:r>
            <a:r>
              <a:rPr lang="en-US" b="1" dirty="0" err="1" smtClean="0"/>
              <a:t>și</a:t>
            </a:r>
            <a:r>
              <a:rPr lang="en-US" b="1" dirty="0" smtClean="0"/>
              <a:t> ca o </a:t>
            </a:r>
            <a:r>
              <a:rPr lang="en-US" b="1" dirty="0" err="1" smtClean="0"/>
              <a:t>armă</a:t>
            </a:r>
            <a:r>
              <a:rPr lang="en-US" b="1" dirty="0" smtClean="0"/>
              <a:t>…. </a:t>
            </a:r>
            <a:r>
              <a:rPr lang="en-US" b="1" dirty="0" err="1" smtClean="0"/>
              <a:t>și</a:t>
            </a:r>
            <a:r>
              <a:rPr lang="en-US" b="1" dirty="0" smtClean="0"/>
              <a:t> </a:t>
            </a:r>
            <a:r>
              <a:rPr lang="en-US" b="1" dirty="0" err="1" smtClean="0"/>
              <a:t>oare</a:t>
            </a:r>
            <a:r>
              <a:rPr lang="en-US" b="1" dirty="0" smtClean="0"/>
              <a:t> </a:t>
            </a:r>
            <a:r>
              <a:rPr lang="en-US" b="1" dirty="0" err="1" smtClean="0"/>
              <a:t>ce</a:t>
            </a:r>
            <a:r>
              <a:rPr lang="en-US" b="1" dirty="0" smtClean="0"/>
              <a:t> se </a:t>
            </a:r>
            <a:r>
              <a:rPr lang="en-US" b="1" dirty="0" err="1" smtClean="0"/>
              <a:t>întâmplă</a:t>
            </a:r>
            <a:r>
              <a:rPr lang="en-US" b="1" dirty="0" smtClean="0"/>
              <a:t> </a:t>
            </a:r>
            <a:r>
              <a:rPr lang="en-US" b="1" dirty="0" err="1" smtClean="0"/>
              <a:t>dacă</a:t>
            </a:r>
            <a:r>
              <a:rPr lang="en-US" b="1" dirty="0" smtClean="0"/>
              <a:t> ea </a:t>
            </a:r>
            <a:r>
              <a:rPr lang="en-US" b="1" dirty="0" err="1" smtClean="0"/>
              <a:t>ajunge</a:t>
            </a:r>
            <a:r>
              <a:rPr lang="en-US" b="1" dirty="0" smtClean="0"/>
              <a:t> </a:t>
            </a:r>
            <a:r>
              <a:rPr lang="en-US" b="1" dirty="0" err="1" smtClean="0"/>
              <a:t>în</a:t>
            </a:r>
            <a:r>
              <a:rPr lang="en-US" b="1" dirty="0" smtClean="0"/>
              <a:t> ________________ ? </a:t>
            </a:r>
            <a:r>
              <a:rPr lang="en-US" b="1" dirty="0" err="1" smtClean="0"/>
              <a:t>Sau</a:t>
            </a:r>
            <a:r>
              <a:rPr lang="en-US" b="1" dirty="0" smtClean="0"/>
              <a:t>  </a:t>
            </a:r>
            <a:r>
              <a:rPr lang="en-US" b="1" dirty="0" err="1" smtClean="0"/>
              <a:t>dacă</a:t>
            </a:r>
            <a:r>
              <a:rPr lang="en-US" b="1" dirty="0" smtClean="0"/>
              <a:t> </a:t>
            </a:r>
            <a:r>
              <a:rPr lang="en-US" b="1" dirty="0" err="1" smtClean="0"/>
              <a:t>este</a:t>
            </a:r>
            <a:r>
              <a:rPr lang="en-US" b="1" dirty="0" smtClean="0"/>
              <a:t>   </a:t>
            </a:r>
            <a:r>
              <a:rPr lang="en-US" b="1" dirty="0" err="1" smtClean="0"/>
              <a:t>îndreptată</a:t>
            </a:r>
            <a:r>
              <a:rPr lang="en-US" b="1" dirty="0" smtClean="0"/>
              <a:t> </a:t>
            </a:r>
            <a:r>
              <a:rPr lang="en-US" b="1" dirty="0" err="1" smtClean="0"/>
              <a:t>împotriva</a:t>
            </a:r>
            <a:r>
              <a:rPr lang="en-US" b="1" dirty="0" smtClean="0"/>
              <a:t> ____________________ ?</a:t>
            </a:r>
            <a:endParaRPr lang="ru-RU" dirty="0" smtClean="0"/>
          </a:p>
          <a:p>
            <a:r>
              <a:rPr lang="en-US" b="1" dirty="0" smtClean="0"/>
              <a:t> </a:t>
            </a:r>
            <a:r>
              <a:rPr lang="en-US" b="1" dirty="0" err="1" smtClean="0"/>
              <a:t>Există</a:t>
            </a:r>
            <a:r>
              <a:rPr lang="en-US" b="1" dirty="0" smtClean="0"/>
              <a:t> MANAGEMENT______________ </a:t>
            </a:r>
            <a:r>
              <a:rPr lang="en-US" b="1" dirty="0" err="1" smtClean="0"/>
              <a:t>și</a:t>
            </a:r>
            <a:r>
              <a:rPr lang="en-US" b="1" dirty="0" smtClean="0"/>
              <a:t> un management al _______________________! </a:t>
            </a:r>
            <a:endParaRPr lang="ru-RU" dirty="0" smtClean="0"/>
          </a:p>
          <a:p>
            <a:r>
              <a:rPr lang="en-US" b="1" dirty="0" smtClean="0"/>
              <a:t> </a:t>
            </a:r>
            <a:r>
              <a:rPr lang="en-US" b="1" dirty="0" err="1" smtClean="0"/>
              <a:t>Ce</a:t>
            </a:r>
            <a:r>
              <a:rPr lang="en-US" b="1" dirty="0" smtClean="0"/>
              <a:t> se </a:t>
            </a:r>
            <a:r>
              <a:rPr lang="en-US" b="1" dirty="0" err="1" smtClean="0"/>
              <a:t>întâmplă</a:t>
            </a:r>
            <a:r>
              <a:rPr lang="en-US" b="1" dirty="0" smtClean="0"/>
              <a:t> cu____________________ </a:t>
            </a:r>
            <a:r>
              <a:rPr lang="en-US" b="1" dirty="0" err="1" smtClean="0"/>
              <a:t>pe</a:t>
            </a:r>
            <a:r>
              <a:rPr lang="en-US" b="1" dirty="0" smtClean="0"/>
              <a:t> care am </a:t>
            </a:r>
            <a:r>
              <a:rPr lang="en-US" b="1" dirty="0" err="1" smtClean="0"/>
              <a:t>construit</a:t>
            </a:r>
            <a:r>
              <a:rPr lang="en-US" b="1" dirty="0" smtClean="0"/>
              <a:t>-o? ….la </a:t>
            </a:r>
            <a:r>
              <a:rPr lang="en-US" b="1" dirty="0" err="1" smtClean="0"/>
              <a:t>urma</a:t>
            </a:r>
            <a:r>
              <a:rPr lang="en-US" b="1" dirty="0" smtClean="0"/>
              <a:t> </a:t>
            </a:r>
            <a:r>
              <a:rPr lang="en-US" b="1" dirty="0" err="1" smtClean="0"/>
              <a:t>urmei</a:t>
            </a:r>
            <a:r>
              <a:rPr lang="en-US" b="1" dirty="0" smtClean="0"/>
              <a:t>, </a:t>
            </a:r>
            <a:r>
              <a:rPr lang="en-US" b="1" dirty="0" err="1" smtClean="0"/>
              <a:t>ce</a:t>
            </a:r>
            <a:r>
              <a:rPr lang="en-US" b="1" dirty="0" smtClean="0"/>
              <a:t> </a:t>
            </a:r>
            <a:r>
              <a:rPr lang="en-US" b="1" dirty="0" err="1" smtClean="0"/>
              <a:t>este</a:t>
            </a:r>
            <a:r>
              <a:rPr lang="en-US" b="1" dirty="0" smtClean="0"/>
              <a:t> </a:t>
            </a:r>
            <a:r>
              <a:rPr lang="en-US" b="1" dirty="0" err="1" smtClean="0"/>
              <a:t>managementul</a:t>
            </a:r>
            <a:r>
              <a:rPr lang="en-US" b="1" dirty="0" smtClean="0"/>
              <a:t> _______________________ </a:t>
            </a:r>
            <a:r>
              <a:rPr lang="en-US" b="1" dirty="0" err="1" smtClean="0"/>
              <a:t>corecte</a:t>
            </a:r>
            <a:r>
              <a:rPr lang="en-US" b="1" dirty="0" smtClean="0"/>
              <a:t> ?</a:t>
            </a:r>
            <a:endParaRPr lang="ru-RU" dirty="0" smtClean="0"/>
          </a:p>
          <a:p>
            <a:endParaRPr lang="ru-RU" dirty="0"/>
          </a:p>
        </p:txBody>
      </p:sp>
      <p:sp>
        <p:nvSpPr>
          <p:cNvPr id="4" name="Выноска со стрелкой вниз 3"/>
          <p:cNvSpPr/>
          <p:nvPr/>
        </p:nvSpPr>
        <p:spPr>
          <a:xfrm>
            <a:off x="6557165" y="128470"/>
            <a:ext cx="2290575" cy="916230"/>
          </a:xfrm>
          <a:prstGeom prst="down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smtClean="0">
                <a:solidFill>
                  <a:schemeClr val="tx1"/>
                </a:solidFill>
              </a:rPr>
              <a:t>Provocare:</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i="1" dirty="0" smtClean="0">
                <a:solidFill>
                  <a:srgbClr val="FFFF00"/>
                </a:solidFill>
                <a:latin typeface="Times New Roman" pitchFamily="18" charset="0"/>
                <a:cs typeface="Times New Roman" pitchFamily="18" charset="0"/>
              </a:rPr>
              <a:t>T</a:t>
            </a:r>
            <a:r>
              <a:rPr lang="en-US" b="1" i="1" dirty="0" err="1" smtClean="0">
                <a:solidFill>
                  <a:srgbClr val="FFFF00"/>
                </a:solidFill>
                <a:latin typeface="Times New Roman" pitchFamily="18" charset="0"/>
                <a:cs typeface="Times New Roman" pitchFamily="18" charset="0"/>
              </a:rPr>
              <a:t>ratament</a:t>
            </a:r>
            <a:r>
              <a:rPr lang="en-US" b="1" i="1" dirty="0" smtClean="0">
                <a:solidFill>
                  <a:srgbClr val="FFFF00"/>
                </a:solidFill>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 </a:t>
            </a:r>
            <a:r>
              <a:rPr lang="ro-RO" b="1" dirty="0" smtClean="0">
                <a:solidFill>
                  <a:srgbClr val="FFFF00"/>
                </a:solidFill>
                <a:latin typeface="Times New Roman" pitchFamily="18" charset="0"/>
                <a:cs typeface="Times New Roman" pitchFamily="18" charset="0"/>
              </a:rPr>
              <a:t>î</a:t>
            </a:r>
            <a:r>
              <a:rPr lang="en-US" b="1" dirty="0" smtClean="0">
                <a:solidFill>
                  <a:srgbClr val="FFFF00"/>
                </a:solidFill>
                <a:latin typeface="Times New Roman" pitchFamily="18" charset="0"/>
                <a:cs typeface="Times New Roman" pitchFamily="18" charset="0"/>
              </a:rPr>
              <a:t>n 3 </a:t>
            </a:r>
            <a:r>
              <a:rPr lang="en-US" b="1" dirty="0" err="1" smtClean="0">
                <a:solidFill>
                  <a:srgbClr val="FFFF00"/>
                </a:solidFill>
                <a:latin typeface="Times New Roman" pitchFamily="18" charset="0"/>
                <a:cs typeface="Times New Roman" pitchFamily="18" charset="0"/>
              </a:rPr>
              <a:t>pasi</a:t>
            </a:r>
            <a:r>
              <a:rPr lang="en-US" dirty="0" smtClean="0"/>
              <a:t>.</a:t>
            </a:r>
            <a:endParaRPr lang="ru-RU" dirty="0"/>
          </a:p>
        </p:txBody>
      </p:sp>
      <p:sp>
        <p:nvSpPr>
          <p:cNvPr id="3" name="Содержимое 2"/>
          <p:cNvSpPr>
            <a:spLocks noGrp="1"/>
          </p:cNvSpPr>
          <p:nvPr>
            <p:ph idx="1"/>
          </p:nvPr>
        </p:nvSpPr>
        <p:spPr>
          <a:xfrm>
            <a:off x="0" y="1044700"/>
            <a:ext cx="9000445" cy="4098800"/>
          </a:xfrm>
        </p:spPr>
        <p:txBody>
          <a:bodyPr>
            <a:normAutofit fontScale="92500" lnSpcReduction="10000"/>
          </a:bodyPr>
          <a:lstStyle/>
          <a:p>
            <a:pPr>
              <a:buNone/>
            </a:pPr>
            <a:r>
              <a:rPr lang="en-US" sz="2000" dirty="0" smtClean="0">
                <a:latin typeface="Times New Roman" pitchFamily="18" charset="0"/>
                <a:cs typeface="Times New Roman" pitchFamily="18" charset="0"/>
              </a:rPr>
              <a:t>1.Lasa-i </a:t>
            </a:r>
            <a:r>
              <a:rPr lang="en-US" sz="2000" dirty="0" err="1" smtClean="0">
                <a:latin typeface="Times New Roman" pitchFamily="18" charset="0"/>
                <a:cs typeface="Times New Roman" pitchFamily="18" charset="0"/>
              </a:rPr>
              <a:t>sa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afle</a:t>
            </a:r>
            <a:r>
              <a:rPr lang="en-US" sz="2000" dirty="0" smtClean="0">
                <a:latin typeface="Times New Roman" pitchFamily="18" charset="0"/>
                <a:cs typeface="Times New Roman" pitchFamily="18" charset="0"/>
              </a:rPr>
              <a:t> ca </a:t>
            </a:r>
            <a:r>
              <a:rPr lang="en-US" sz="2000" dirty="0" err="1" smtClean="0">
                <a:latin typeface="Times New Roman" pitchFamily="18" charset="0"/>
                <a:cs typeface="Times New Roman" pitchFamily="18" charset="0"/>
              </a:rPr>
              <a:t>performantele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sunt</a:t>
            </a:r>
            <a:r>
              <a:rPr lang="en-US" sz="2000" dirty="0" smtClean="0">
                <a:latin typeface="Times New Roman" pitchFamily="18" charset="0"/>
                <a:cs typeface="Times New Roman" pitchFamily="18" charset="0"/>
              </a:rPr>
              <a:t> la un </a:t>
            </a:r>
            <a:r>
              <a:rPr lang="en-US" sz="2000" dirty="0" err="1" smtClean="0">
                <a:latin typeface="Times New Roman" pitchFamily="18" charset="0"/>
                <a:cs typeface="Times New Roman" pitchFamily="18" charset="0"/>
              </a:rPr>
              <a:t>nivel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mediu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Ajuta-i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inteleaga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faptul</a:t>
            </a:r>
            <a:r>
              <a:rPr lang="ro-RO"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ca un </a:t>
            </a:r>
            <a:r>
              <a:rPr lang="en-US" sz="2000" dirty="0" err="1" smtClean="0">
                <a:latin typeface="Times New Roman" pitchFamily="18" charset="0"/>
                <a:cs typeface="Times New Roman" pitchFamily="18" charset="0"/>
              </a:rPr>
              <a:t>nivel</a:t>
            </a:r>
            <a:r>
              <a:rPr lang="en-US" sz="2000" dirty="0" smtClean="0">
                <a:latin typeface="Times New Roman" pitchFamily="18" charset="0"/>
                <a:cs typeface="Times New Roman" pitchFamily="18" charset="0"/>
              </a:rPr>
              <a:t> minim de </a:t>
            </a:r>
            <a:r>
              <a:rPr lang="en-US" sz="2000" dirty="0" err="1" smtClean="0">
                <a:latin typeface="Times New Roman" pitchFamily="18" charset="0"/>
                <a:cs typeface="Times New Roman" pitchFamily="18" charset="0"/>
              </a:rPr>
              <a:t>indeplinire</a:t>
            </a:r>
            <a:r>
              <a:rPr lang="en-US" sz="2000" dirty="0" smtClean="0">
                <a:latin typeface="Times New Roman" pitchFamily="18" charset="0"/>
                <a:cs typeface="Times New Roman" pitchFamily="18" charset="0"/>
              </a:rPr>
              <a:t> a </a:t>
            </a:r>
            <a:r>
              <a:rPr lang="en-US" sz="2000" dirty="0" err="1" smtClean="0">
                <a:latin typeface="Times New Roman" pitchFamily="18" charset="0"/>
                <a:cs typeface="Times New Roman" pitchFamily="18" charset="0"/>
              </a:rPr>
              <a:t>obligatiilor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inseamna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a:t>
            </a:r>
            <a:r>
              <a:rPr lang="en-US" sz="2000" dirty="0" smtClean="0">
                <a:latin typeface="Times New Roman" pitchFamily="18" charset="0"/>
                <a:cs typeface="Times New Roman" pitchFamily="18" charset="0"/>
              </a:rPr>
              <a:t> un </a:t>
            </a:r>
            <a:r>
              <a:rPr lang="en-US" sz="2000" dirty="0" err="1" smtClean="0">
                <a:latin typeface="Times New Roman" pitchFamily="18" charset="0"/>
                <a:cs typeface="Times New Roman" pitchFamily="18" charset="0"/>
              </a:rPr>
              <a:t>nivel</a:t>
            </a:r>
            <a:r>
              <a:rPr lang="en-US" sz="2000" dirty="0" smtClean="0">
                <a:latin typeface="Times New Roman" pitchFamily="18" charset="0"/>
                <a:cs typeface="Times New Roman" pitchFamily="18" charset="0"/>
              </a:rPr>
              <a:t> minim de </a:t>
            </a:r>
            <a:r>
              <a:rPr lang="en-US" sz="2000" dirty="0" err="1" smtClean="0">
                <a:latin typeface="Times New Roman" pitchFamily="18" charset="0"/>
                <a:cs typeface="Times New Roman" pitchFamily="18" charset="0"/>
              </a:rPr>
              <a:t>salarizare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cei</a:t>
            </a:r>
            <a:r>
              <a:rPr lang="en-US" sz="2000" dirty="0" smtClean="0">
                <a:latin typeface="Times New Roman" pitchFamily="18" charset="0"/>
                <a:cs typeface="Times New Roman" pitchFamily="18" charset="0"/>
              </a:rPr>
              <a:t> care continua </a:t>
            </a:r>
            <a:r>
              <a:rPr lang="en-US" sz="2000" dirty="0" err="1" smtClean="0">
                <a:latin typeface="Times New Roman" pitchFamily="18" charset="0"/>
                <a:cs typeface="Times New Roman" pitchFamily="18" charset="0"/>
              </a:rPr>
              <a:t>sa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performeze</a:t>
            </a:r>
            <a:r>
              <a:rPr lang="en-US" sz="2000" dirty="0" smtClean="0">
                <a:latin typeface="Times New Roman" pitchFamily="18" charset="0"/>
                <a:cs typeface="Times New Roman" pitchFamily="18" charset="0"/>
              </a:rPr>
              <a:t> la un </a:t>
            </a:r>
            <a:r>
              <a:rPr lang="en-US" sz="2000" dirty="0" err="1" smtClean="0">
                <a:latin typeface="Times New Roman" pitchFamily="18" charset="0"/>
                <a:cs typeface="Times New Roman" pitchFamily="18" charset="0"/>
              </a:rPr>
              <a:t>nivel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mediu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vor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primii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inlocuiti</a:t>
            </a:r>
            <a:r>
              <a:rPr lang="en-US" sz="2000" dirty="0" smtClean="0">
                <a:latin typeface="Times New Roman" pitchFamily="18" charset="0"/>
                <a:cs typeface="Times New Roman" pitchFamily="18" charset="0"/>
              </a:rPr>
              <a:t> in </a:t>
            </a:r>
            <a:r>
              <a:rPr lang="en-US" sz="2000" dirty="0" err="1" smtClean="0">
                <a:latin typeface="Times New Roman" pitchFamily="18" charset="0"/>
                <a:cs typeface="Times New Roman" pitchFamily="18" charset="0"/>
              </a:rPr>
              <a:t>caz</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nevoie</a:t>
            </a:r>
            <a:r>
              <a:rPr lang="en-US" sz="2400" dirty="0" smtClean="0">
                <a:latin typeface="Times New Roman" pitchFamily="18" charset="0"/>
                <a:cs typeface="Times New Roman" pitchFamily="18" charset="0"/>
              </a:rPr>
              <a:t>.</a:t>
            </a:r>
            <a:endParaRPr lang="ro-RO" sz="24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2.Identifica </a:t>
            </a:r>
            <a:r>
              <a:rPr lang="en-US" sz="2000" dirty="0" err="1" smtClean="0">
                <a:latin typeface="Times New Roman" pitchFamily="18" charset="0"/>
                <a:cs typeface="Times New Roman" pitchFamily="18" charset="0"/>
              </a:rPr>
              <a:t>obiective</a:t>
            </a:r>
            <a:r>
              <a:rPr lang="en-US" sz="2000" dirty="0" smtClean="0">
                <a:latin typeface="Times New Roman" pitchFamily="18" charset="0"/>
                <a:cs typeface="Times New Roman" pitchFamily="18" charset="0"/>
              </a:rPr>
              <a:t> care pot </a:t>
            </a:r>
            <a:r>
              <a:rPr lang="en-US" sz="2000" dirty="0" err="1" smtClean="0">
                <a:latin typeface="Times New Roman" pitchFamily="18" charset="0"/>
                <a:cs typeface="Times New Roman" pitchFamily="18" charset="0"/>
              </a:rPr>
              <a:t>fi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indeplinite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realizate</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catre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Controlorii</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bani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a:t>
            </a:r>
            <a:r>
              <a:rPr lang="en-US" sz="2000" dirty="0" smtClean="0">
                <a:latin typeface="Times New Roman" pitchFamily="18" charset="0"/>
                <a:cs typeface="Times New Roman" pitchFamily="18" charset="0"/>
              </a:rPr>
              <a:t> care </a:t>
            </a:r>
            <a:r>
              <a:rPr lang="en-US" sz="2000" dirty="0" err="1" smtClean="0">
                <a:latin typeface="Times New Roman" pitchFamily="18" charset="0"/>
                <a:cs typeface="Times New Roman" pitchFamily="18" charset="0"/>
              </a:rPr>
              <a:t>vor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avea</a:t>
            </a:r>
            <a:r>
              <a:rPr lang="en-US" sz="2000" dirty="0" smtClean="0">
                <a:latin typeface="Times New Roman" pitchFamily="18" charset="0"/>
                <a:cs typeface="Times New Roman" pitchFamily="18" charset="0"/>
              </a:rPr>
              <a:t> ca </a:t>
            </a:r>
            <a:r>
              <a:rPr lang="en-US" sz="2000" dirty="0" err="1" smtClean="0">
                <a:latin typeface="Times New Roman" pitchFamily="18" charset="0"/>
                <a:cs typeface="Times New Roman" pitchFamily="18" charset="0"/>
              </a:rPr>
              <a:t>efect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cresterea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nivelului</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productivitate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a:t>
            </a:r>
            <a:r>
              <a:rPr lang="en-US" sz="2000" dirty="0" smtClean="0">
                <a:latin typeface="Times New Roman" pitchFamily="18" charset="0"/>
                <a:cs typeface="Times New Roman" pitchFamily="18" charset="0"/>
              </a:rPr>
              <a:t>, implicit, de </a:t>
            </a:r>
            <a:r>
              <a:rPr lang="en-US" sz="2000" dirty="0" err="1" smtClean="0">
                <a:latin typeface="Times New Roman" pitchFamily="18" charset="0"/>
                <a:cs typeface="Times New Roman" pitchFamily="18" charset="0"/>
              </a:rPr>
              <a:t>salarizare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Ajuta-i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vada</a:t>
            </a:r>
            <a:r>
              <a:rPr lang="en-US" sz="2000" dirty="0" smtClean="0">
                <a:latin typeface="Times New Roman" pitchFamily="18" charset="0"/>
                <a:cs typeface="Times New Roman" pitchFamily="18" charset="0"/>
              </a:rPr>
              <a:t> o </a:t>
            </a:r>
            <a:r>
              <a:rPr lang="en-US" sz="2000" dirty="0" err="1" smtClean="0">
                <a:latin typeface="Times New Roman" pitchFamily="18" charset="0"/>
                <a:cs typeface="Times New Roman" pitchFamily="18" charset="0"/>
              </a:rPr>
              <a:t>noua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viziune</a:t>
            </a:r>
            <a:r>
              <a:rPr lang="en-US" sz="2000" dirty="0" smtClean="0">
                <a:latin typeface="Times New Roman" pitchFamily="18" charset="0"/>
                <a:cs typeface="Times New Roman" pitchFamily="18" charset="0"/>
              </a:rPr>
              <a:t> a </a:t>
            </a:r>
            <a:r>
              <a:rPr lang="en-US" sz="2000" dirty="0" err="1" smtClean="0">
                <a:latin typeface="Times New Roman" pitchFamily="18" charset="0"/>
                <a:cs typeface="Times New Roman" pitchFamily="18" charset="0"/>
              </a:rPr>
              <a:t>ceea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ce</a:t>
            </a:r>
            <a:r>
              <a:rPr lang="en-US" sz="2000" dirty="0" smtClean="0">
                <a:latin typeface="Times New Roman" pitchFamily="18" charset="0"/>
                <a:cs typeface="Times New Roman" pitchFamily="18" charset="0"/>
              </a:rPr>
              <a:t> se </a:t>
            </a:r>
            <a:r>
              <a:rPr lang="en-US" sz="2000" dirty="0" err="1" smtClean="0">
                <a:latin typeface="Times New Roman" pitchFamily="18" charset="0"/>
                <a:cs typeface="Times New Roman" pitchFamily="18" charset="0"/>
              </a:rPr>
              <a:t>va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intampla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daca</a:t>
            </a:r>
            <a:r>
              <a:rPr lang="en-US" sz="2000" dirty="0" smtClean="0">
                <a:latin typeface="Times New Roman" pitchFamily="18" charset="0"/>
                <a:cs typeface="Times New Roman" pitchFamily="18" charset="0"/>
              </a:rPr>
              <a:t> se </a:t>
            </a:r>
            <a:r>
              <a:rPr lang="en-US" sz="2000" dirty="0" err="1" smtClean="0">
                <a:latin typeface="Times New Roman" pitchFamily="18" charset="0"/>
                <a:cs typeface="Times New Roman" pitchFamily="18" charset="0"/>
              </a:rPr>
              <a:t>angajeaza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munceasca</a:t>
            </a:r>
            <a:r>
              <a:rPr lang="en-US" sz="2000" dirty="0" smtClean="0">
                <a:latin typeface="Times New Roman" pitchFamily="18" charset="0"/>
                <a:cs typeface="Times New Roman" pitchFamily="18" charset="0"/>
              </a:rPr>
              <a:t> la un </a:t>
            </a:r>
            <a:r>
              <a:rPr lang="en-US" sz="2000" dirty="0" err="1" smtClean="0">
                <a:latin typeface="Times New Roman" pitchFamily="18" charset="0"/>
                <a:cs typeface="Times New Roman" pitchFamily="18" charset="0"/>
              </a:rPr>
              <a:t>nivel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crescut</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performanța</a:t>
            </a:r>
            <a:r>
              <a:rPr lang="en-US" sz="2000" dirty="0" smtClean="0">
                <a:latin typeface="Times New Roman" pitchFamily="18" charset="0"/>
                <a:cs typeface="Times New Roman" pitchFamily="18" charset="0"/>
              </a:rPr>
              <a:t>.</a:t>
            </a:r>
            <a:endParaRPr lang="ro-RO" sz="2000" dirty="0" smtClean="0">
              <a:latin typeface="Times New Roman" pitchFamily="18" charset="0"/>
              <a:cs typeface="Times New Roman" pitchFamily="18" charset="0"/>
            </a:endParaRPr>
          </a:p>
          <a:p>
            <a:pPr fontAlgn="base">
              <a:buNone/>
            </a:pPr>
            <a:r>
              <a:rPr lang="en-US" sz="2000" dirty="0" smtClean="0">
                <a:latin typeface="Times New Roman" pitchFamily="18" charset="0"/>
                <a:cs typeface="Times New Roman" pitchFamily="18" charset="0"/>
              </a:rPr>
              <a:t>3.Revizuieste lunar </a:t>
            </a:r>
            <a:r>
              <a:rPr lang="en-US" sz="2000" dirty="0" err="1" smtClean="0">
                <a:latin typeface="Times New Roman" pitchFamily="18" charset="0"/>
                <a:cs typeface="Times New Roman" pitchFamily="18" charset="0"/>
              </a:rPr>
              <a:t>impreuna</a:t>
            </a:r>
            <a:r>
              <a:rPr lang="en-US" sz="2000" dirty="0" smtClean="0">
                <a:latin typeface="Times New Roman" pitchFamily="18" charset="0"/>
                <a:cs typeface="Times New Roman" pitchFamily="18" charset="0"/>
              </a:rPr>
              <a:t> cu </a:t>
            </a:r>
            <a:r>
              <a:rPr lang="en-US" sz="2000" dirty="0" err="1" smtClean="0">
                <a:latin typeface="Times New Roman" pitchFamily="18" charset="0"/>
                <a:cs typeface="Times New Roman" pitchFamily="18" charset="0"/>
              </a:rPr>
              <a:t>ei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obiectivele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stabilite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Odata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vad</a:t>
            </a:r>
            <a:r>
              <a:rPr lang="en-US" sz="2000" dirty="0" smtClean="0">
                <a:latin typeface="Times New Roman" pitchFamily="18" charset="0"/>
                <a:cs typeface="Times New Roman" pitchFamily="18" charset="0"/>
              </a:rPr>
              <a:t> ca </a:t>
            </a:r>
            <a:r>
              <a:rPr lang="en-US" sz="2000" dirty="0" err="1" smtClean="0">
                <a:latin typeface="Times New Roman" pitchFamily="18" charset="0"/>
                <a:cs typeface="Times New Roman" pitchFamily="18" charset="0"/>
              </a:rPr>
              <a:t>esti</a:t>
            </a:r>
            <a:r>
              <a:rPr lang="en-US" sz="2000" dirty="0" smtClean="0">
                <a:latin typeface="Times New Roman" pitchFamily="18" charset="0"/>
                <a:cs typeface="Times New Roman" pitchFamily="18" charset="0"/>
              </a:rPr>
              <a:t> cu </a:t>
            </a:r>
            <a:r>
              <a:rPr lang="en-US" sz="2000" dirty="0" err="1" smtClean="0">
                <a:latin typeface="Times New Roman" pitchFamily="18" charset="0"/>
                <a:cs typeface="Times New Roman" pitchFamily="18" charset="0"/>
              </a:rPr>
              <a:t>adevarat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interesat</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realizarile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vor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incepe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a:t>
            </a:r>
            <a:r>
              <a:rPr lang="en-US" sz="2000" dirty="0" smtClean="0">
                <a:latin typeface="Times New Roman" pitchFamily="18" charset="0"/>
                <a:cs typeface="Times New Roman" pitchFamily="18" charset="0"/>
              </a:rPr>
              <a:t> fie </a:t>
            </a:r>
            <a:r>
              <a:rPr lang="en-US" sz="2000" dirty="0" err="1" smtClean="0">
                <a:latin typeface="Times New Roman" pitchFamily="18" charset="0"/>
                <a:cs typeface="Times New Roman" pitchFamily="18" charset="0"/>
              </a:rPr>
              <a:t>interesati</a:t>
            </a:r>
            <a:r>
              <a:rPr lang="en-US" sz="2000" dirty="0" smtClean="0">
                <a:latin typeface="Times New Roman" pitchFamily="18" charset="0"/>
                <a:cs typeface="Times New Roman" pitchFamily="18" charset="0"/>
              </a:rPr>
              <a:t> de </a:t>
            </a:r>
            <a:r>
              <a:rPr lang="ro-RO" sz="2000" dirty="0" smtClean="0">
                <a:latin typeface="Times New Roman" pitchFamily="18" charset="0"/>
                <a:cs typeface="Times New Roman" pitchFamily="18" charset="0"/>
              </a:rPr>
              <a:t>muncă.</a:t>
            </a:r>
            <a:endParaRPr lang="en-US" sz="2000" dirty="0" smtClean="0">
              <a:latin typeface="Times New Roman" pitchFamily="18" charset="0"/>
              <a:cs typeface="Times New Roman" pitchFamily="18" charset="0"/>
            </a:endParaRPr>
          </a:p>
          <a:p>
            <a:pPr fontAlgn="base">
              <a:buNone/>
            </a:pPr>
            <a:r>
              <a:rPr lang="en-US" sz="2000" dirty="0" smtClean="0">
                <a:latin typeface="Times New Roman" pitchFamily="18" charset="0"/>
                <a:cs typeface="Times New Roman" pitchFamily="18" charset="0"/>
              </a:rPr>
              <a:t>In </a:t>
            </a:r>
            <a:r>
              <a:rPr lang="en-US" sz="2000" dirty="0" err="1" smtClean="0">
                <a:latin typeface="Times New Roman" pitchFamily="18" charset="0"/>
                <a:cs typeface="Times New Roman" pitchFamily="18" charset="0"/>
              </a:rPr>
              <a:t>cazul</a:t>
            </a:r>
            <a:r>
              <a:rPr lang="en-US" sz="2000" dirty="0" smtClean="0">
                <a:latin typeface="Times New Roman" pitchFamily="18" charset="0"/>
                <a:cs typeface="Times New Roman" pitchFamily="18" charset="0"/>
              </a:rPr>
              <a:t> in care </a:t>
            </a:r>
            <a:r>
              <a:rPr lang="en-US" sz="2000" dirty="0" err="1" smtClean="0">
                <a:latin typeface="Times New Roman" pitchFamily="18" charset="0"/>
                <a:cs typeface="Times New Roman" pitchFamily="18" charset="0"/>
              </a:rPr>
              <a:t>persista</a:t>
            </a:r>
            <a:r>
              <a:rPr lang="en-US" sz="2000" dirty="0" smtClean="0">
                <a:latin typeface="Times New Roman" pitchFamily="18" charset="0"/>
                <a:cs typeface="Times New Roman" pitchFamily="18" charset="0"/>
              </a:rPr>
              <a:t> in </a:t>
            </a:r>
            <a:r>
              <a:rPr lang="en-US" sz="2000" dirty="0" err="1" smtClean="0">
                <a:latin typeface="Times New Roman" pitchFamily="18" charset="0"/>
                <a:cs typeface="Times New Roman" pitchFamily="18" charset="0"/>
              </a:rPr>
              <a:t>mentinerea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nivelurilor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minime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a:t>
            </a:r>
            <a:r>
              <a:rPr lang="en-US" sz="2000" dirty="0" smtClean="0">
                <a:latin typeface="Times New Roman" pitchFamily="18" charset="0"/>
                <a:cs typeface="Times New Roman" pitchFamily="18" charset="0"/>
              </a:rPr>
              <a:t>-le </a:t>
            </a:r>
            <a:r>
              <a:rPr lang="en-US" sz="2000" dirty="0" err="1" smtClean="0">
                <a:latin typeface="Times New Roman" pitchFamily="18" charset="0"/>
                <a:cs typeface="Times New Roman" pitchFamily="18" charset="0"/>
              </a:rPr>
              <a:t>funcțiile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sarcinile</a:t>
            </a:r>
            <a:r>
              <a:rPr lang="en-US" sz="2000" dirty="0" smtClean="0">
                <a:latin typeface="Times New Roman" pitchFamily="18" charset="0"/>
                <a:cs typeface="Times New Roman" pitchFamily="18" charset="0"/>
              </a:rPr>
              <a:t> care </a:t>
            </a:r>
            <a:r>
              <a:rPr lang="en-US" sz="2000" dirty="0" err="1" smtClean="0">
                <a:latin typeface="Times New Roman" pitchFamily="18" charset="0"/>
                <a:cs typeface="Times New Roman" pitchFamily="18" charset="0"/>
              </a:rPr>
              <a:t>reflecta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aceste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niveluri</a:t>
            </a:r>
            <a:r>
              <a:rPr lang="en-US" sz="2000" dirty="0" smtClean="0">
                <a:latin typeface="Times New Roman" pitchFamily="18" charset="0"/>
                <a:cs typeface="Times New Roman" pitchFamily="18" charset="0"/>
              </a:rPr>
              <a:t>. In </a:t>
            </a:r>
            <a:r>
              <a:rPr lang="en-US" sz="2000" dirty="0" err="1" smtClean="0">
                <a:latin typeface="Times New Roman" pitchFamily="18" charset="0"/>
                <a:cs typeface="Times New Roman" pitchFamily="18" charset="0"/>
              </a:rPr>
              <a:t>cazul</a:t>
            </a:r>
            <a:r>
              <a:rPr lang="en-US" sz="2000" dirty="0" smtClean="0">
                <a:latin typeface="Times New Roman" pitchFamily="18" charset="0"/>
                <a:cs typeface="Times New Roman" pitchFamily="18" charset="0"/>
              </a:rPr>
              <a:t> in care </a:t>
            </a:r>
            <a:r>
              <a:rPr lang="en-US" sz="2000" dirty="0" err="1" smtClean="0">
                <a:latin typeface="Times New Roman" pitchFamily="18" charset="0"/>
                <a:cs typeface="Times New Roman" pitchFamily="18" charset="0"/>
              </a:rPr>
              <a:t>doresc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ramana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mereu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Controlori</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bani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sunt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sanse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a:t>
            </a:r>
            <a:r>
              <a:rPr lang="en-US" sz="2000" dirty="0" smtClean="0">
                <a:latin typeface="Times New Roman" pitchFamily="18" charset="0"/>
                <a:cs typeface="Times New Roman" pitchFamily="18" charset="0"/>
              </a:rPr>
              <a:t> nu-</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aveti</a:t>
            </a:r>
            <a:r>
              <a:rPr lang="en-US" sz="2000" dirty="0" smtClean="0">
                <a:latin typeface="Times New Roman" pitchFamily="18" charset="0"/>
                <a:cs typeface="Times New Roman" pitchFamily="18" charset="0"/>
              </a:rPr>
              <a:t> ca </a:t>
            </a:r>
            <a:r>
              <a:rPr lang="en-US" sz="2000" dirty="0" err="1" smtClean="0">
                <a:latin typeface="Times New Roman" pitchFamily="18" charset="0"/>
                <a:cs typeface="Times New Roman" pitchFamily="18" charset="0"/>
              </a:rPr>
              <a:t>angajati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mult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timp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deoarece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acestia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sunt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mereu</a:t>
            </a:r>
            <a:r>
              <a:rPr lang="en-US" sz="2000" dirty="0" smtClean="0">
                <a:latin typeface="Times New Roman" pitchFamily="18" charset="0"/>
                <a:cs typeface="Times New Roman" pitchFamily="18" charset="0"/>
              </a:rPr>
              <a:t> in </a:t>
            </a:r>
            <a:r>
              <a:rPr lang="en-US" sz="2000" dirty="0" err="1" smtClean="0">
                <a:latin typeface="Times New Roman" pitchFamily="18" charset="0"/>
                <a:cs typeface="Times New Roman" pitchFamily="18" charset="0"/>
              </a:rPr>
              <a:t>cautarea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unui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serviciu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mai</a:t>
            </a:r>
            <a:r>
              <a:rPr lang="en-US" sz="2000" dirty="0" smtClean="0">
                <a:latin typeface="Times New Roman" pitchFamily="18" charset="0"/>
                <a:cs typeface="Times New Roman" pitchFamily="18" charset="0"/>
              </a:rPr>
              <a:t> bun.</a:t>
            </a:r>
          </a:p>
          <a:p>
            <a:pPr>
              <a:buNone/>
            </a:pPr>
            <a:endParaRPr lang="ru-RU" sz="20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81175"/>
            <a:ext cx="8246070" cy="305410"/>
          </a:xfrm>
          <a:solidFill>
            <a:schemeClr val="accent6">
              <a:lumMod val="50000"/>
            </a:schemeClr>
          </a:solidFill>
        </p:spPr>
        <p:txBody>
          <a:bodyPr>
            <a:normAutofit fontScale="90000"/>
          </a:bodyPr>
          <a:lstStyle/>
          <a:p>
            <a:r>
              <a:rPr lang="en-US" sz="2400" dirty="0" smtClean="0">
                <a:solidFill>
                  <a:srgbClr val="FFFF00"/>
                </a:solidFill>
              </a:rPr>
              <a:t>https://www.youtube.com/watch?v=dWDIoW7f6js</a:t>
            </a:r>
            <a:endParaRPr lang="ru-RU" sz="2400" dirty="0">
              <a:solidFill>
                <a:srgbClr val="FFFF00"/>
              </a:solidFill>
            </a:endParaRPr>
          </a:p>
        </p:txBody>
      </p:sp>
      <p:pic>
        <p:nvPicPr>
          <p:cNvPr id="4" name="Head Up (1).mp4">
            <a:hlinkClick r:id="" action="ppaction://media"/>
          </p:cNvPr>
          <p:cNvPicPr>
            <a:picLocks noGrp="1" noRot="1" noChangeAspect="1"/>
          </p:cNvPicPr>
          <p:nvPr>
            <p:ph idx="1"/>
            <a:videoFile r:link="rId1"/>
          </p:nvPr>
        </p:nvPicPr>
        <p:blipFill>
          <a:blip r:embed="rId3" cstate="print"/>
          <a:stretch>
            <a:fillRect/>
          </a:stretch>
        </p:blipFill>
        <p:spPr>
          <a:xfrm>
            <a:off x="143555" y="1350110"/>
            <a:ext cx="8704185" cy="2899628"/>
          </a:xfrm>
          <a:prstGeom prst="rect">
            <a:avLst/>
          </a:prstGeom>
        </p:spPr>
      </p:pic>
      <p:sp>
        <p:nvSpPr>
          <p:cNvPr id="5" name="TextBox 4"/>
          <p:cNvSpPr txBox="1"/>
          <p:nvPr/>
        </p:nvSpPr>
        <p:spPr>
          <a:xfrm>
            <a:off x="754375" y="2266340"/>
            <a:ext cx="7177135" cy="707886"/>
          </a:xfrm>
          <a:prstGeom prst="rect">
            <a:avLst/>
          </a:prstGeom>
          <a:noFill/>
        </p:spPr>
        <p:txBody>
          <a:bodyPr wrap="square" rtlCol="0">
            <a:spAutoFit/>
          </a:bodyPr>
          <a:lstStyle/>
          <a:p>
            <a:r>
              <a:rPr lang="ro-RO" sz="2000" dirty="0" smtClean="0">
                <a:solidFill>
                  <a:srgbClr val="FFFF00"/>
                </a:solidFill>
              </a:rPr>
              <a:t>Relatii intre pedagogul debutant  si pedagogul cu vechime didactică    </a:t>
            </a:r>
            <a:r>
              <a:rPr lang="ro-RO" sz="2000" dirty="0" smtClean="0"/>
              <a:t>c</a:t>
            </a:r>
            <a:endParaRPr lang="ru-RU" sz="2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0"/>
            <a:ext cx="8246070" cy="1020465"/>
          </a:xfrm>
        </p:spPr>
        <p:txBody>
          <a:bodyPr/>
          <a:lstStyle/>
          <a:p>
            <a:r>
              <a:rPr lang="ro-RO" b="1" dirty="0" smtClean="0">
                <a:solidFill>
                  <a:srgbClr val="FFFF00"/>
                </a:solidFill>
              </a:rPr>
              <a:t>Concluzii:</a:t>
            </a:r>
            <a:endParaRPr lang="ru-RU" b="1" dirty="0">
              <a:solidFill>
                <a:srgbClr val="FFFF00"/>
              </a:solidFill>
            </a:endParaRPr>
          </a:p>
        </p:txBody>
      </p:sp>
      <p:sp>
        <p:nvSpPr>
          <p:cNvPr id="3" name="Содержимое 2"/>
          <p:cNvSpPr>
            <a:spLocks noGrp="1"/>
          </p:cNvSpPr>
          <p:nvPr>
            <p:ph idx="1"/>
          </p:nvPr>
        </p:nvSpPr>
        <p:spPr>
          <a:xfrm>
            <a:off x="0" y="1044700"/>
            <a:ext cx="9144000" cy="3970329"/>
          </a:xfrm>
        </p:spPr>
        <p:txBody>
          <a:bodyPr>
            <a:normAutofit/>
          </a:bodyPr>
          <a:lstStyle/>
          <a:p>
            <a:pPr algn="r">
              <a:buNone/>
            </a:pPr>
            <a:r>
              <a:rPr lang="en-US" sz="2400" b="1" i="1" dirty="0" smtClean="0">
                <a:latin typeface="Times New Roman" pitchFamily="18" charset="0"/>
                <a:cs typeface="Times New Roman" pitchFamily="18" charset="0"/>
              </a:rPr>
              <a:t>„</a:t>
            </a:r>
            <a:r>
              <a:rPr lang="en-US" sz="2400" b="1" i="1" dirty="0" err="1" smtClean="0">
                <a:latin typeface="Times New Roman" pitchFamily="18" charset="0"/>
                <a:cs typeface="Times New Roman" pitchFamily="18" charset="0"/>
              </a:rPr>
              <a:t>Singurul</a:t>
            </a:r>
            <a:r>
              <a:rPr lang="en-US" sz="2400" b="1" i="1" dirty="0" smtClean="0">
                <a:latin typeface="Times New Roman" pitchFamily="18" charset="0"/>
                <a:cs typeface="Times New Roman" pitchFamily="18" charset="0"/>
              </a:rPr>
              <a:t> test </a:t>
            </a:r>
            <a:r>
              <a:rPr lang="en-US" sz="2400" b="1" i="1" dirty="0" err="1" smtClean="0">
                <a:latin typeface="Times New Roman" pitchFamily="18" charset="0"/>
                <a:cs typeface="Times New Roman" pitchFamily="18" charset="0"/>
              </a:rPr>
              <a:t>corect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aplicat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unui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angajat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este</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legat</a:t>
            </a:r>
            <a:r>
              <a:rPr lang="en-US" sz="2400" b="1" i="1" dirty="0" smtClean="0">
                <a:latin typeface="Times New Roman" pitchFamily="18" charset="0"/>
                <a:cs typeface="Times New Roman" pitchFamily="18" charset="0"/>
              </a:rPr>
              <a:t> de </a:t>
            </a:r>
            <a:r>
              <a:rPr lang="en-US" sz="2400" b="1" i="1" dirty="0" err="1" smtClean="0">
                <a:latin typeface="Times New Roman" pitchFamily="18" charset="0"/>
                <a:cs typeface="Times New Roman" pitchFamily="18" charset="0"/>
              </a:rPr>
              <a:t>modul</a:t>
            </a:r>
            <a:r>
              <a:rPr lang="en-US" sz="2400" b="1" i="1" dirty="0" smtClean="0">
                <a:latin typeface="Times New Roman" pitchFamily="18" charset="0"/>
                <a:cs typeface="Times New Roman" pitchFamily="18" charset="0"/>
              </a:rPr>
              <a:t> cum </a:t>
            </a:r>
            <a:r>
              <a:rPr lang="en-US" sz="2400" b="1" i="1" dirty="0" err="1" smtClean="0">
                <a:latin typeface="Times New Roman" pitchFamily="18" charset="0"/>
                <a:cs typeface="Times New Roman" pitchFamily="18" charset="0"/>
              </a:rPr>
              <a:t>lucrează</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şi</a:t>
            </a:r>
            <a:r>
              <a:rPr lang="en-US" sz="2400" b="1" i="1" dirty="0" smtClean="0">
                <a:latin typeface="Times New Roman" pitchFamily="18" charset="0"/>
                <a:cs typeface="Times New Roman" pitchFamily="18" charset="0"/>
              </a:rPr>
              <a:t> nu la </a:t>
            </a:r>
            <a:r>
              <a:rPr lang="en-US" sz="2400" b="1" i="1" dirty="0" err="1" smtClean="0">
                <a:latin typeface="Times New Roman" pitchFamily="18" charset="0"/>
                <a:cs typeface="Times New Roman" pitchFamily="18" charset="0"/>
              </a:rPr>
              <a:t>ce</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şcoală</a:t>
            </a:r>
            <a:r>
              <a:rPr lang="en-US" sz="2400" b="1" i="1" dirty="0" smtClean="0">
                <a:latin typeface="Times New Roman" pitchFamily="18" charset="0"/>
                <a:cs typeface="Times New Roman" pitchFamily="18" charset="0"/>
              </a:rPr>
              <a:t> a </a:t>
            </a:r>
            <a:r>
              <a:rPr lang="en-US" sz="2400" b="1" i="1" dirty="0" err="1" smtClean="0">
                <a:latin typeface="Times New Roman" pitchFamily="18" charset="0"/>
                <a:cs typeface="Times New Roman" pitchFamily="18" charset="0"/>
              </a:rPr>
              <a:t>învăţat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şi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cât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timp</a:t>
            </a:r>
            <a:r>
              <a:rPr lang="en-US" sz="2400" b="1" i="1" dirty="0" smtClean="0">
                <a:latin typeface="Times New Roman" pitchFamily="18" charset="0"/>
                <a:cs typeface="Times New Roman" pitchFamily="18" charset="0"/>
              </a:rPr>
              <a:t> a </a:t>
            </a:r>
            <a:r>
              <a:rPr lang="en-US" sz="2400" b="1" i="1" dirty="0" err="1" smtClean="0">
                <a:latin typeface="Times New Roman" pitchFamily="18" charset="0"/>
                <a:cs typeface="Times New Roman" pitchFamily="18" charset="0"/>
              </a:rPr>
              <a:t>lucrat</a:t>
            </a:r>
            <a:r>
              <a:rPr lang="en-US" sz="2400" b="1" i="1" dirty="0" smtClean="0">
                <a:latin typeface="Times New Roman" pitchFamily="18" charset="0"/>
                <a:cs typeface="Times New Roman" pitchFamily="18" charset="0"/>
              </a:rPr>
              <a:t>!”</a:t>
            </a:r>
            <a:endParaRPr lang="ro-RO" sz="2400" b="1" i="1" dirty="0" smtClean="0">
              <a:latin typeface="Times New Roman" pitchFamily="18" charset="0"/>
              <a:cs typeface="Times New Roman" pitchFamily="18" charset="0"/>
            </a:endParaRPr>
          </a:p>
          <a:p>
            <a:pPr algn="r">
              <a:buNone/>
            </a:pPr>
            <a:r>
              <a:rPr lang="en-US" sz="2400" b="1" i="1" dirty="0" smtClean="0">
                <a:latin typeface="Times New Roman" pitchFamily="18" charset="0"/>
                <a:cs typeface="Times New Roman" pitchFamily="18" charset="0"/>
              </a:rPr>
              <a:t>(Peter </a:t>
            </a:r>
            <a:r>
              <a:rPr lang="en-US" sz="2400" b="1" i="1" dirty="0" err="1" smtClean="0">
                <a:latin typeface="Times New Roman" pitchFamily="18" charset="0"/>
                <a:cs typeface="Times New Roman" pitchFamily="18" charset="0"/>
              </a:rPr>
              <a:t>Drucker</a:t>
            </a:r>
            <a:r>
              <a:rPr lang="en-US" sz="2400" b="1" i="1" dirty="0" smtClean="0">
                <a:latin typeface="Times New Roman" pitchFamily="18" charset="0"/>
                <a:cs typeface="Times New Roman" pitchFamily="18" charset="0"/>
              </a:rPr>
              <a:t>)</a:t>
            </a:r>
            <a:endParaRPr lang="ro-RO" sz="2400" b="1" i="1"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Rezultatele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multor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studii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arată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fără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echivoc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faptul</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că</a:t>
            </a:r>
            <a:r>
              <a:rPr lang="ro-RO"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oamenii</a:t>
            </a:r>
            <a:r>
              <a:rPr lang="en-US" sz="2400" b="1" dirty="0" smtClean="0">
                <a:latin typeface="Times New Roman" pitchFamily="18" charset="0"/>
                <a:cs typeface="Times New Roman" pitchFamily="18" charset="0"/>
              </a:rPr>
              <a:t> nu </a:t>
            </a:r>
            <a:r>
              <a:rPr lang="en-US" sz="2400" b="1" dirty="0" err="1" smtClean="0">
                <a:latin typeface="Times New Roman" pitchFamily="18" charset="0"/>
                <a:cs typeface="Times New Roman" pitchFamily="18" charset="0"/>
              </a:rPr>
              <a:t>renunţă</a:t>
            </a:r>
            <a:r>
              <a:rPr lang="en-US" sz="2400" b="1" dirty="0" smtClean="0">
                <a:latin typeface="Times New Roman" pitchFamily="18" charset="0"/>
                <a:cs typeface="Times New Roman" pitchFamily="18" charset="0"/>
              </a:rPr>
              <a:t> la </a:t>
            </a:r>
            <a:r>
              <a:rPr lang="en-US" sz="2400" b="1" dirty="0" err="1" smtClean="0">
                <a:latin typeface="Times New Roman" pitchFamily="18" charset="0"/>
                <a:cs typeface="Times New Roman" pitchFamily="18" charset="0"/>
              </a:rPr>
              <a:t>joburi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ci</a:t>
            </a:r>
            <a:r>
              <a:rPr lang="en-US" sz="2400" b="1" dirty="0" smtClean="0">
                <a:latin typeface="Times New Roman" pitchFamily="18" charset="0"/>
                <a:cs typeface="Times New Roman" pitchFamily="18" charset="0"/>
              </a:rPr>
              <a:t> la </a:t>
            </a:r>
            <a:r>
              <a:rPr lang="en-US" sz="2400" b="1" dirty="0" err="1" smtClean="0">
                <a:latin typeface="Times New Roman" pitchFamily="18" charset="0"/>
                <a:cs typeface="Times New Roman" pitchFamily="18" charset="0"/>
              </a:rPr>
              <a:t>managerii</a:t>
            </a:r>
            <a:r>
              <a:rPr lang="en-US" sz="2400" b="1" dirty="0" smtClean="0">
                <a:latin typeface="Times New Roman" pitchFamily="18" charset="0"/>
                <a:cs typeface="Times New Roman" pitchFamily="18" charset="0"/>
              </a:rPr>
              <a:t> care-</a:t>
            </a:r>
            <a:r>
              <a:rPr lang="en-US" sz="2400" b="1" dirty="0" err="1" smtClean="0">
                <a:latin typeface="Times New Roman" pitchFamily="18" charset="0"/>
                <a:cs typeface="Times New Roman" pitchFamily="18" charset="0"/>
              </a:rPr>
              <a:t>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conduc</a:t>
            </a:r>
            <a:r>
              <a:rPr lang="en-US" sz="2400" dirty="0" smtClean="0">
                <a:latin typeface="Times New Roman" pitchFamily="18" charset="0"/>
                <a:cs typeface="Times New Roman" pitchFamily="18" charset="0"/>
              </a:rPr>
              <a:t>.</a:t>
            </a:r>
            <a:endParaRPr lang="ro-RO" sz="2400" dirty="0" smtClean="0">
              <a:latin typeface="Times New Roman" pitchFamily="18" charset="0"/>
              <a:cs typeface="Times New Roman" pitchFamily="18" charset="0"/>
            </a:endParaRPr>
          </a:p>
          <a:p>
            <a:pPr algn="just"/>
            <a:r>
              <a:rPr lang="en-US" sz="2400" b="1" dirty="0" err="1" smtClean="0">
                <a:latin typeface="Times New Roman" pitchFamily="18" charset="0"/>
                <a:cs typeface="Times New Roman" pitchFamily="18" charset="0"/>
              </a:rPr>
              <a:t>Principalul</a:t>
            </a:r>
            <a:r>
              <a:rPr lang="en-US" sz="2400" b="1" dirty="0" smtClean="0">
                <a:latin typeface="Times New Roman" pitchFamily="18" charset="0"/>
                <a:cs typeface="Times New Roman" pitchFamily="18" charset="0"/>
              </a:rPr>
              <a:t> instrument </a:t>
            </a:r>
            <a:r>
              <a:rPr lang="en-US" sz="2400" b="1" dirty="0" err="1" smtClean="0">
                <a:latin typeface="Times New Roman" pitchFamily="18" charset="0"/>
                <a:cs typeface="Times New Roman" pitchFamily="18" charset="0"/>
              </a:rPr>
              <a:t>pentru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îmbunătăţirea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relaţiilor</a:t>
            </a:r>
            <a:r>
              <a:rPr lang="ro-RO"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managerului</a:t>
            </a:r>
            <a:r>
              <a:rPr lang="en-US" sz="2400" b="1" dirty="0" smtClean="0">
                <a:latin typeface="Times New Roman" pitchFamily="18" charset="0"/>
                <a:cs typeface="Times New Roman" pitchFamily="18" charset="0"/>
              </a:rPr>
              <a:t> cu </a:t>
            </a:r>
            <a:r>
              <a:rPr lang="en-US" sz="2400" b="1" dirty="0" err="1" smtClean="0">
                <a:latin typeface="Times New Roman" pitchFamily="18" charset="0"/>
                <a:cs typeface="Times New Roman" pitchFamily="18" charset="0"/>
              </a:rPr>
              <a:t>cei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pe</a:t>
            </a:r>
            <a:r>
              <a:rPr lang="en-US" sz="2400" b="1" dirty="0" smtClean="0">
                <a:latin typeface="Times New Roman" pitchFamily="18" charset="0"/>
                <a:cs typeface="Times New Roman" pitchFamily="18" charset="0"/>
              </a:rPr>
              <a:t> care </a:t>
            </a:r>
            <a:r>
              <a:rPr lang="en-US" sz="2400" b="1" dirty="0" err="1" smtClean="0">
                <a:latin typeface="Times New Roman" pitchFamily="18" charset="0"/>
                <a:cs typeface="Times New Roman" pitchFamily="18" charset="0"/>
              </a:rPr>
              <a:t>îi</a:t>
            </a:r>
            <a:r>
              <a:rPr lang="en-US" sz="2400" b="1" dirty="0" smtClean="0">
                <a:latin typeface="Times New Roman" pitchFamily="18" charset="0"/>
                <a:cs typeface="Times New Roman" pitchFamily="18" charset="0"/>
              </a:rPr>
              <a:t> conduce </a:t>
            </a:r>
            <a:r>
              <a:rPr lang="en-US" sz="2400" b="1" dirty="0" err="1" smtClean="0">
                <a:latin typeface="Times New Roman" pitchFamily="18" charset="0"/>
                <a:cs typeface="Times New Roman" pitchFamily="18" charset="0"/>
              </a:rPr>
              <a:t>este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propriul</a:t>
            </a:r>
            <a:r>
              <a:rPr lang="ro-RO"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comportament</a:t>
            </a:r>
            <a:r>
              <a:rPr lang="ro-RO" sz="2400" b="1" dirty="0" smtClean="0">
                <a:latin typeface="Times New Roman" pitchFamily="18" charset="0"/>
                <a:cs typeface="Times New Roman" pitchFamily="18" charset="0"/>
              </a:rPr>
              <a:t>;</a:t>
            </a:r>
          </a:p>
          <a:p>
            <a:pPr>
              <a:buNone/>
            </a:pPr>
            <a:endParaRPr lang="ru-RU" sz="1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b="1" i="1" dirty="0" smtClean="0">
                <a:solidFill>
                  <a:srgbClr val="FFFF00"/>
                </a:solidFill>
              </a:rPr>
              <a:t>TIPURI DE MANAGERI</a:t>
            </a:r>
            <a:r>
              <a:rPr lang="ru-RU" dirty="0" smtClean="0"/>
              <a:t/>
            </a:r>
            <a:br>
              <a:rPr lang="ru-RU" dirty="0" smtClean="0"/>
            </a:br>
            <a:endParaRPr lang="ru-RU" dirty="0"/>
          </a:p>
        </p:txBody>
      </p:sp>
      <p:sp>
        <p:nvSpPr>
          <p:cNvPr id="3" name="Содержимое 2"/>
          <p:cNvSpPr>
            <a:spLocks noGrp="1"/>
          </p:cNvSpPr>
          <p:nvPr>
            <p:ph idx="1"/>
          </p:nvPr>
        </p:nvSpPr>
        <p:spPr>
          <a:xfrm>
            <a:off x="-1" y="739290"/>
            <a:ext cx="9144001" cy="4404210"/>
          </a:xfrm>
          <a:solidFill>
            <a:schemeClr val="accent6">
              <a:lumMod val="20000"/>
              <a:lumOff val="80000"/>
            </a:schemeClr>
          </a:solidFill>
        </p:spPr>
        <p:txBody>
          <a:bodyPr>
            <a:normAutofit fontScale="92500" lnSpcReduction="20000"/>
          </a:bodyPr>
          <a:lstStyle/>
          <a:p>
            <a:pPr marL="514350" indent="-514350" algn="just">
              <a:buFont typeface="+mj-lt"/>
              <a:buAutoNum type="arabicPeriod"/>
            </a:pPr>
            <a:r>
              <a:rPr lang="ro-RO" sz="2000" b="1" dirty="0" smtClean="0">
                <a:latin typeface="Times New Roman" pitchFamily="18" charset="0"/>
                <a:cs typeface="Times New Roman" pitchFamily="18" charset="0"/>
              </a:rPr>
              <a:t>'Managerul conducator': </a:t>
            </a:r>
            <a:r>
              <a:rPr lang="ro-RO" sz="2000" dirty="0" smtClean="0">
                <a:latin typeface="Times New Roman" pitchFamily="18" charset="0"/>
                <a:cs typeface="Times New Roman" pitchFamily="18" charset="0"/>
              </a:rPr>
              <a:t>se distinge printr-un talent nativ deosebit, printr-o mare capacitate de luare a deciziilor, este penetrant in relatiile cu oamenii, respectat, atat la nivele superioare, cat si inferioare; se bucura de un inalt prestigiu si de o mare autoritate</a:t>
            </a:r>
            <a:r>
              <a:rPr lang="ro-RO" dirty="0" smtClean="0"/>
              <a:t>.</a:t>
            </a:r>
            <a:r>
              <a:rPr lang="ro-RO" i="1" dirty="0" smtClean="0"/>
              <a:t>      </a:t>
            </a:r>
            <a:r>
              <a:rPr lang="ro-RO" sz="2200" b="1" i="1" dirty="0" smtClean="0">
                <a:solidFill>
                  <a:srgbClr val="C00000"/>
                </a:solidFill>
              </a:rPr>
              <a:t>Riscuri:       </a:t>
            </a:r>
            <a:r>
              <a:rPr lang="ro-RO" sz="1700" b="1" i="1" dirty="0" smtClean="0">
                <a:solidFill>
                  <a:srgbClr val="C00000"/>
                </a:solidFill>
              </a:rPr>
              <a:t>In lipsa unui control adecvat, a unui sistem democratic guvernat de legi corespunzatoare, acesta poate deveni dictator.</a:t>
            </a:r>
            <a:endParaRPr lang="ro-RO" dirty="0" smtClean="0"/>
          </a:p>
          <a:p>
            <a:pPr marL="514350" indent="-514350" algn="just">
              <a:buFont typeface="+mj-lt"/>
              <a:buAutoNum type="arabicPeriod"/>
            </a:pPr>
            <a:r>
              <a:rPr lang="ro-RO" sz="2000" b="1" dirty="0" smtClean="0">
                <a:latin typeface="Times New Roman" pitchFamily="18" charset="0"/>
                <a:cs typeface="Times New Roman" pitchFamily="18" charset="0"/>
              </a:rPr>
              <a:t>'Managerul constructor' </a:t>
            </a:r>
            <a:r>
              <a:rPr lang="ro-RO" sz="2000" dirty="0" smtClean="0">
                <a:latin typeface="Times New Roman" pitchFamily="18" charset="0"/>
                <a:cs typeface="Times New Roman" pitchFamily="18" charset="0"/>
              </a:rPr>
              <a:t>se caracterizeaza prin echilibru intre calitatile native si cele formative, prevaland totusi ultimele; este meticulos in tot ceea ce intreprinde, fiind preocupat de fundamentarea deciziei fara fisuri; evita riscurile si prefera stabilitatea fata de schimbari.</a:t>
            </a:r>
            <a:r>
              <a:rPr lang="ro-RO" sz="2000" i="1" dirty="0" smtClean="0"/>
              <a:t> </a:t>
            </a:r>
          </a:p>
          <a:p>
            <a:pPr marL="514350" indent="-514350" algn="just">
              <a:buNone/>
            </a:pPr>
            <a:r>
              <a:rPr lang="ro-RO" sz="1600" b="1" i="1" dirty="0" smtClean="0">
                <a:solidFill>
                  <a:srgbClr val="C00000"/>
                </a:solidFill>
              </a:rPr>
              <a:t>            Riscuri: este de preferat in conditii de normalitate. in cazul acestui tip de manager, exista riscul sa devina conservator, fiind depasit, la un moment dat, de cerintele dinamice ale vietii contemporane.</a:t>
            </a:r>
            <a:endParaRPr lang="ro-RO" sz="2000" dirty="0" smtClean="0">
              <a:latin typeface="Times New Roman" pitchFamily="18" charset="0"/>
              <a:cs typeface="Times New Roman" pitchFamily="18" charset="0"/>
            </a:endParaRPr>
          </a:p>
          <a:p>
            <a:pPr marL="514350" indent="-514350" algn="just">
              <a:buNone/>
            </a:pPr>
            <a:r>
              <a:rPr lang="ro-RO" sz="2000" b="1" dirty="0" smtClean="0">
                <a:latin typeface="Times New Roman" pitchFamily="18" charset="0"/>
                <a:cs typeface="Times New Roman" pitchFamily="18" charset="0"/>
              </a:rPr>
              <a:t>3.   'Managerul distrugator': </a:t>
            </a:r>
            <a:r>
              <a:rPr lang="ro-RO" sz="2000" dirty="0" smtClean="0">
                <a:latin typeface="Times New Roman" pitchFamily="18" charset="0"/>
                <a:cs typeface="Times New Roman" pitchFamily="18" charset="0"/>
              </a:rPr>
              <a:t>este inclinat spre distrugerea structurilor existente, fiind de preferat pentru a inlatura structuri invechite, ce nu mai corespund conditiilor noi aparute in viata economico-sociala. Pentru a nu produce dezechilibre in activitatea unitatii conduse, este necesar sa fie sprijinit de consilieri competenti, care actioneaza intr-un sistem de legi ferme si constructive.</a:t>
            </a:r>
            <a:r>
              <a:rPr lang="ro-RO" sz="2000" i="1" dirty="0" smtClean="0"/>
              <a:t> </a:t>
            </a:r>
            <a:r>
              <a:rPr lang="ro-RO" sz="1600" b="1" i="1" dirty="0" smtClean="0">
                <a:solidFill>
                  <a:srgbClr val="C00000"/>
                </a:solidFill>
              </a:rPr>
              <a:t>Riscuri: 'Managerul distrugator'  este necesar in conditii de criza,  aplică riscul aventurismului, a distrugerii de dragul distrugerii.</a:t>
            </a:r>
            <a:endParaRPr lang="ru-RU" sz="2000" b="1" dirty="0" smtClean="0">
              <a:solidFill>
                <a:srgbClr val="C00000"/>
              </a:solidFill>
              <a:latin typeface="Times New Roman" pitchFamily="18" charset="0"/>
              <a:cs typeface="Times New Roman" pitchFamily="18" charset="0"/>
            </a:endParaRPr>
          </a:p>
          <a:p>
            <a:pPr marL="514350" indent="-514350" algn="just">
              <a:buFont typeface="+mj-lt"/>
              <a:buAutoNum type="arabicPeriod"/>
            </a:pPr>
            <a:endParaRPr lang="ru-RU" sz="2000" dirty="0" smtClean="0">
              <a:latin typeface="Times New Roman" pitchFamily="18" charset="0"/>
              <a:cs typeface="Times New Roman" pitchFamily="18" charset="0"/>
            </a:endParaRPr>
          </a:p>
          <a:p>
            <a:pPr marL="514350" indent="-514350" algn="just">
              <a:buFont typeface="+mj-lt"/>
              <a:buAutoNum type="arabicPeriod"/>
            </a:pP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28470"/>
            <a:ext cx="9144000" cy="5015029"/>
          </a:xfrm>
          <a:solidFill>
            <a:schemeClr val="accent6">
              <a:lumMod val="20000"/>
              <a:lumOff val="80000"/>
            </a:schemeClr>
          </a:solidFill>
        </p:spPr>
        <p:txBody>
          <a:bodyPr>
            <a:normAutofit/>
          </a:bodyPr>
          <a:lstStyle/>
          <a:p>
            <a:pPr algn="just">
              <a:buNone/>
            </a:pPr>
            <a:r>
              <a:rPr lang="ro-RO" sz="2000" b="1" dirty="0" smtClean="0"/>
              <a:t>4</a:t>
            </a:r>
            <a:r>
              <a:rPr lang="ro-RO" sz="2000" b="1" dirty="0" smtClean="0">
                <a:latin typeface="Times New Roman" pitchFamily="18" charset="0"/>
                <a:cs typeface="Times New Roman" pitchFamily="18" charset="0"/>
              </a:rPr>
              <a:t>.</a:t>
            </a:r>
            <a:r>
              <a:rPr lang="ro-RO" sz="2400" b="1" dirty="0" smtClean="0">
                <a:latin typeface="Times New Roman" pitchFamily="18" charset="0"/>
                <a:cs typeface="Times New Roman" pitchFamily="18" charset="0"/>
              </a:rPr>
              <a:t>'Managerul inovator':</a:t>
            </a:r>
            <a:r>
              <a:rPr lang="ro-RO" b="1" dirty="0" smtClean="0">
                <a:latin typeface="Times New Roman" pitchFamily="18" charset="0"/>
                <a:cs typeface="Times New Roman" pitchFamily="18" charset="0"/>
              </a:rPr>
              <a:t> </a:t>
            </a:r>
            <a:r>
              <a:rPr lang="ro-RO" sz="2400" dirty="0" smtClean="0">
                <a:latin typeface="Times New Roman" pitchFamily="18" charset="0"/>
                <a:cs typeface="Times New Roman" pitchFamily="18" charset="0"/>
              </a:rPr>
              <a:t>este acel conducator ce se situeaza in avangarda profesiei sale datorita inclinatiei deosebite catre inovatie, catre schimbari datorate cerintelor reale ale vietii socio-economice. </a:t>
            </a:r>
            <a:r>
              <a:rPr lang="ro-RO" sz="2400" b="1" dirty="0" smtClean="0">
                <a:solidFill>
                  <a:srgbClr val="C00000"/>
                </a:solidFill>
                <a:latin typeface="Times New Roman" pitchFamily="18" charset="0"/>
                <a:cs typeface="Times New Roman" pitchFamily="18" charset="0"/>
              </a:rPr>
              <a:t>Riscuri: </a:t>
            </a:r>
            <a:r>
              <a:rPr lang="ro-RO" sz="2000" b="1" i="1" dirty="0" smtClean="0">
                <a:solidFill>
                  <a:srgbClr val="C00000"/>
                </a:solidFill>
                <a:latin typeface="Times New Roman" pitchFamily="18" charset="0"/>
                <a:cs typeface="Times New Roman" pitchFamily="18" charset="0"/>
              </a:rPr>
              <a:t>Neglijarea aspectul economic si cel social.</a:t>
            </a:r>
            <a:endParaRPr lang="ro-RO" sz="1600" b="1" i="1" dirty="0" smtClean="0">
              <a:solidFill>
                <a:srgbClr val="C00000"/>
              </a:solidFill>
              <a:latin typeface="Times New Roman" pitchFamily="18" charset="0"/>
              <a:cs typeface="Times New Roman" pitchFamily="18" charset="0"/>
            </a:endParaRPr>
          </a:p>
          <a:p>
            <a:pPr algn="just">
              <a:buNone/>
            </a:pPr>
            <a:r>
              <a:rPr lang="ro-RO" sz="1800" b="1" dirty="0" smtClean="0">
                <a:latin typeface="Times New Roman" pitchFamily="18" charset="0"/>
                <a:cs typeface="Times New Roman" pitchFamily="18" charset="0"/>
              </a:rPr>
              <a:t>     </a:t>
            </a:r>
          </a:p>
          <a:p>
            <a:pPr algn="just">
              <a:buNone/>
            </a:pPr>
            <a:r>
              <a:rPr lang="ro-RO" sz="1800" b="1" dirty="0" smtClean="0">
                <a:latin typeface="Times New Roman" pitchFamily="18" charset="0"/>
                <a:cs typeface="Times New Roman" pitchFamily="18" charset="0"/>
              </a:rPr>
              <a:t> </a:t>
            </a:r>
            <a:r>
              <a:rPr lang="ro-RO" sz="2400" b="1" u="sng" dirty="0" smtClean="0">
                <a:latin typeface="Times New Roman" pitchFamily="18" charset="0"/>
                <a:cs typeface="Times New Roman" pitchFamily="18" charset="0"/>
              </a:rPr>
              <a:t>Pornind de la unele idei ale lui JOSEPH T. STRAUB</a:t>
            </a:r>
            <a:r>
              <a:rPr lang="ro-RO" sz="2400" u="sng" dirty="0" smtClean="0">
                <a:latin typeface="Times New Roman" pitchFamily="18" charset="0"/>
                <a:cs typeface="Times New Roman" pitchFamily="18" charset="0"/>
              </a:rPr>
              <a:t> </a:t>
            </a:r>
            <a:r>
              <a:rPr lang="ro-RO" sz="2400" b="1" i="1" u="sng" dirty="0" smtClean="0">
                <a:latin typeface="Times New Roman" pitchFamily="18" charset="0"/>
                <a:cs typeface="Times New Roman" pitchFamily="18" charset="0"/>
              </a:rPr>
              <a:t>'Ghidul managerului incepator', </a:t>
            </a:r>
            <a:r>
              <a:rPr lang="ro-RO" sz="2400" dirty="0" smtClean="0">
                <a:latin typeface="Times New Roman" pitchFamily="18" charset="0"/>
                <a:cs typeface="Times New Roman" pitchFamily="18" charset="0"/>
              </a:rPr>
              <a:t>se aplică  criteriile  de apreciere a rezultatelor prin prisma a doi factori:</a:t>
            </a:r>
            <a:endParaRPr lang="ru-RU" sz="2400" dirty="0" smtClean="0">
              <a:latin typeface="Times New Roman" pitchFamily="18" charset="0"/>
              <a:cs typeface="Times New Roman" pitchFamily="18" charset="0"/>
            </a:endParaRPr>
          </a:p>
          <a:p>
            <a:pPr algn="ctr">
              <a:buNone/>
            </a:pPr>
            <a:r>
              <a:rPr lang="ro-RO" sz="2400" dirty="0" smtClean="0">
                <a:latin typeface="Times New Roman" pitchFamily="18" charset="0"/>
                <a:cs typeface="Times New Roman" pitchFamily="18" charset="0"/>
              </a:rPr>
              <a:t>a)    </a:t>
            </a:r>
            <a:r>
              <a:rPr lang="ro-RO" b="1" dirty="0" smtClean="0">
                <a:solidFill>
                  <a:srgbClr val="C00000"/>
                </a:solidFill>
                <a:latin typeface="Times New Roman" pitchFamily="18" charset="0"/>
                <a:cs typeface="Times New Roman" pitchFamily="18" charset="0"/>
              </a:rPr>
              <a:t>  </a:t>
            </a:r>
            <a:r>
              <a:rPr lang="ro-RO" sz="2400" b="1" dirty="0" smtClean="0">
                <a:solidFill>
                  <a:srgbClr val="C00000"/>
                </a:solidFill>
                <a:latin typeface="Times New Roman" pitchFamily="18" charset="0"/>
                <a:cs typeface="Times New Roman" pitchFamily="18" charset="0"/>
              </a:rPr>
              <a:t>preocuparea pentru personal; </a:t>
            </a:r>
          </a:p>
          <a:p>
            <a:pPr algn="ctr">
              <a:buNone/>
            </a:pPr>
            <a:r>
              <a:rPr lang="ro-RO" sz="2400" b="1" dirty="0" smtClean="0">
                <a:solidFill>
                  <a:srgbClr val="C00000"/>
                </a:solidFill>
                <a:latin typeface="Times New Roman" pitchFamily="18" charset="0"/>
                <a:cs typeface="Times New Roman" pitchFamily="18" charset="0"/>
              </a:rPr>
              <a:t> </a:t>
            </a:r>
            <a:r>
              <a:rPr lang="ro-RO" sz="2400" dirty="0" smtClean="0">
                <a:latin typeface="Times New Roman" pitchFamily="18" charset="0"/>
                <a:cs typeface="Times New Roman" pitchFamily="18" charset="0"/>
              </a:rPr>
              <a:t>b)    </a:t>
            </a:r>
            <a:r>
              <a:rPr lang="ro-RO" sz="2400" b="1" dirty="0" smtClean="0">
                <a:solidFill>
                  <a:srgbClr val="C00000"/>
                </a:solidFill>
                <a:latin typeface="Times New Roman" pitchFamily="18" charset="0"/>
                <a:cs typeface="Times New Roman" pitchFamily="18" charset="0"/>
              </a:rPr>
              <a:t>  preocuparea pentru performanta</a:t>
            </a:r>
            <a:endParaRPr lang="ru-RU" sz="2400" b="1" dirty="0" smtClean="0">
              <a:solidFill>
                <a:srgbClr val="C00000"/>
              </a:solidFill>
              <a:latin typeface="Times New Roman" pitchFamily="18" charset="0"/>
              <a:cs typeface="Times New Roman" pitchFamily="18" charset="0"/>
            </a:endParaRPr>
          </a:p>
          <a:p>
            <a:pPr algn="ctr">
              <a:buNone/>
            </a:pPr>
            <a:r>
              <a:rPr lang="ro-RO" b="1" dirty="0" smtClean="0">
                <a:latin typeface="Times New Roman" pitchFamily="18" charset="0"/>
                <a:cs typeface="Times New Roman" pitchFamily="18" charset="0"/>
              </a:rPr>
              <a:t>      În contextul  acestor  factori sunt luati in analiza cinci tipuri de manageri:</a:t>
            </a:r>
          </a:p>
          <a:p>
            <a:pPr algn="just">
              <a:buNone/>
            </a:pPr>
            <a:endParaRPr lang="ro-RO" sz="1600" b="1" dirty="0" smtClean="0">
              <a:latin typeface="Times New Roman" pitchFamily="18" charset="0"/>
              <a:cs typeface="Times New Roman" pitchFamily="18" charset="0"/>
            </a:endParaRPr>
          </a:p>
          <a:p>
            <a:pPr>
              <a:buNone/>
            </a:pPr>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28470"/>
            <a:ext cx="9144000" cy="5015030"/>
          </a:xfrm>
          <a:solidFill>
            <a:schemeClr val="accent6">
              <a:lumMod val="20000"/>
              <a:lumOff val="80000"/>
            </a:schemeClr>
          </a:solidFill>
        </p:spPr>
        <p:txBody>
          <a:bodyPr numCol="2">
            <a:normAutofit fontScale="62500" lnSpcReduction="20000"/>
          </a:bodyPr>
          <a:lstStyle/>
          <a:p>
            <a:r>
              <a:rPr lang="ro-RO" sz="34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Managerul populist (1.9)</a:t>
            </a:r>
            <a:endParaRPr lang="ru-RU" sz="3400"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ro-RO" sz="3400" dirty="0" smtClean="0">
                <a:latin typeface="Times New Roman" pitchFamily="18" charset="0"/>
                <a:cs typeface="Times New Roman" pitchFamily="18" charset="0"/>
              </a:rPr>
              <a:t>-prioritatea rezolvarii pretentiilor salariale</a:t>
            </a:r>
            <a:endParaRPr lang="ru-RU" sz="3400" dirty="0" smtClean="0">
              <a:latin typeface="Times New Roman" pitchFamily="18" charset="0"/>
              <a:cs typeface="Times New Roman" pitchFamily="18" charset="0"/>
            </a:endParaRPr>
          </a:p>
          <a:p>
            <a:r>
              <a:rPr lang="ro-RO" sz="3400" dirty="0" smtClean="0">
                <a:latin typeface="Times New Roman" pitchFamily="18" charset="0"/>
                <a:cs typeface="Times New Roman" pitchFamily="18" charset="0"/>
              </a:rPr>
              <a:t>-tergiversarea disponibilizarilor de personal</a:t>
            </a:r>
            <a:endParaRPr lang="ru-RU" sz="3400" dirty="0" smtClean="0">
              <a:latin typeface="Times New Roman" pitchFamily="18" charset="0"/>
              <a:cs typeface="Times New Roman" pitchFamily="18" charset="0"/>
            </a:endParaRPr>
          </a:p>
          <a:p>
            <a:r>
              <a:rPr lang="ro-RO" sz="3400" dirty="0" smtClean="0">
                <a:latin typeface="Times New Roman" pitchFamily="18" charset="0"/>
                <a:cs typeface="Times New Roman" pitchFamily="18" charset="0"/>
              </a:rPr>
              <a:t>-lipsa managementului strategic</a:t>
            </a:r>
            <a:endParaRPr lang="ru-RU" sz="3400" dirty="0" smtClean="0">
              <a:latin typeface="Times New Roman" pitchFamily="18" charset="0"/>
              <a:cs typeface="Times New Roman" pitchFamily="18" charset="0"/>
            </a:endParaRPr>
          </a:p>
          <a:p>
            <a:r>
              <a:rPr lang="ro-RO" sz="3400" b="1" u="sng" dirty="0" smtClean="0">
                <a:solidFill>
                  <a:srgbClr val="C00000"/>
                </a:solidFill>
                <a:latin typeface="Times New Roman" pitchFamily="18" charset="0"/>
                <a:cs typeface="Times New Roman" pitchFamily="18" charset="0"/>
              </a:rPr>
              <a:t>Managerul autoritar (9.1)</a:t>
            </a:r>
            <a:endParaRPr lang="ru-RU" sz="3400" u="sng" dirty="0" smtClean="0">
              <a:solidFill>
                <a:srgbClr val="C00000"/>
              </a:solidFill>
              <a:latin typeface="Times New Roman" pitchFamily="18" charset="0"/>
              <a:cs typeface="Times New Roman" pitchFamily="18" charset="0"/>
            </a:endParaRPr>
          </a:p>
          <a:p>
            <a:r>
              <a:rPr lang="ro-RO" sz="3400" dirty="0" smtClean="0">
                <a:latin typeface="Times New Roman" pitchFamily="18" charset="0"/>
                <a:cs typeface="Times New Roman" pitchFamily="18" charset="0"/>
              </a:rPr>
              <a:t>-bogata experienta si personalitate solida</a:t>
            </a:r>
            <a:endParaRPr lang="ru-RU" sz="3400" dirty="0" smtClean="0">
              <a:latin typeface="Times New Roman" pitchFamily="18" charset="0"/>
              <a:cs typeface="Times New Roman" pitchFamily="18" charset="0"/>
            </a:endParaRPr>
          </a:p>
          <a:p>
            <a:r>
              <a:rPr lang="ro-RO" sz="3400" dirty="0" smtClean="0">
                <a:latin typeface="Times New Roman" pitchFamily="18" charset="0"/>
                <a:cs typeface="Times New Roman" pitchFamily="18" charset="0"/>
              </a:rPr>
              <a:t>-corectitudine, severitate, exigenta</a:t>
            </a:r>
            <a:endParaRPr lang="ru-RU" sz="3400" dirty="0" smtClean="0">
              <a:latin typeface="Times New Roman" pitchFamily="18" charset="0"/>
              <a:cs typeface="Times New Roman" pitchFamily="18" charset="0"/>
            </a:endParaRPr>
          </a:p>
          <a:p>
            <a:r>
              <a:rPr lang="ro-RO" sz="3400" dirty="0" smtClean="0">
                <a:latin typeface="Times New Roman" pitchFamily="18" charset="0"/>
                <a:cs typeface="Times New Roman" pitchFamily="18" charset="0"/>
              </a:rPr>
              <a:t>-urmareste maximizarea profitului</a:t>
            </a:r>
            <a:endParaRPr lang="ru-RU" sz="3400" dirty="0" smtClean="0">
              <a:latin typeface="Times New Roman" pitchFamily="18" charset="0"/>
              <a:cs typeface="Times New Roman" pitchFamily="18" charset="0"/>
            </a:endParaRPr>
          </a:p>
          <a:p>
            <a:r>
              <a:rPr lang="ro-RO" sz="3400" b="1" u="sng" dirty="0" smtClean="0">
                <a:solidFill>
                  <a:srgbClr val="C00000"/>
                </a:solidFill>
                <a:latin typeface="Times New Roman" pitchFamily="18" charset="0"/>
                <a:cs typeface="Times New Roman" pitchFamily="18" charset="0"/>
              </a:rPr>
              <a:t>Managerul incompetent (1.1)</a:t>
            </a:r>
            <a:endParaRPr lang="ru-RU" sz="3400" u="sng" dirty="0" smtClean="0">
              <a:solidFill>
                <a:srgbClr val="C00000"/>
              </a:solidFill>
              <a:latin typeface="Times New Roman" pitchFamily="18" charset="0"/>
              <a:cs typeface="Times New Roman" pitchFamily="18" charset="0"/>
            </a:endParaRPr>
          </a:p>
          <a:p>
            <a:r>
              <a:rPr lang="ro-RO" sz="3400" dirty="0" smtClean="0">
                <a:latin typeface="Times New Roman" pitchFamily="18" charset="0"/>
                <a:cs typeface="Times New Roman" pitchFamily="18" charset="0"/>
              </a:rPr>
              <a:t>-absenta unei strategii viabile</a:t>
            </a:r>
            <a:endParaRPr lang="ru-RU" sz="3400" dirty="0" smtClean="0">
              <a:latin typeface="Times New Roman" pitchFamily="18" charset="0"/>
              <a:cs typeface="Times New Roman" pitchFamily="18" charset="0"/>
            </a:endParaRPr>
          </a:p>
          <a:p>
            <a:r>
              <a:rPr lang="ro-RO" sz="3400" dirty="0" smtClean="0">
                <a:latin typeface="Times New Roman" pitchFamily="18" charset="0"/>
                <a:cs typeface="Times New Roman" pitchFamily="18" charset="0"/>
              </a:rPr>
              <a:t>-lipsa de initiativa, de curaj in asumarea unor riscuri</a:t>
            </a:r>
            <a:endParaRPr lang="ru-RU" sz="3400" dirty="0" smtClean="0">
              <a:latin typeface="Times New Roman" pitchFamily="18" charset="0"/>
              <a:cs typeface="Times New Roman" pitchFamily="18" charset="0"/>
            </a:endParaRPr>
          </a:p>
          <a:p>
            <a:r>
              <a:rPr lang="ro-RO" sz="3400" dirty="0" smtClean="0">
                <a:latin typeface="Times New Roman" pitchFamily="18" charset="0"/>
                <a:cs typeface="Times New Roman" pitchFamily="18" charset="0"/>
              </a:rPr>
              <a:t>-usor coruptibil</a:t>
            </a:r>
            <a:endParaRPr lang="ru-RU" sz="3400" dirty="0" smtClean="0">
              <a:latin typeface="Times New Roman" pitchFamily="18" charset="0"/>
              <a:cs typeface="Times New Roman" pitchFamily="18" charset="0"/>
            </a:endParaRPr>
          </a:p>
          <a:p>
            <a:pPr>
              <a:buNone/>
            </a:pPr>
            <a:r>
              <a:rPr lang="ro-RO" sz="3400" b="1" u="sng" dirty="0" smtClean="0">
                <a:solidFill>
                  <a:srgbClr val="C00000"/>
                </a:solidFill>
                <a:latin typeface="Times New Roman" pitchFamily="18" charset="0"/>
                <a:cs typeface="Times New Roman" pitchFamily="18" charset="0"/>
              </a:rPr>
              <a:t>Managerul participativ-reformist (9.9)</a:t>
            </a:r>
            <a:endParaRPr lang="ru-RU" sz="3400" u="sng" dirty="0" smtClean="0">
              <a:solidFill>
                <a:srgbClr val="C00000"/>
              </a:solidFill>
              <a:latin typeface="Times New Roman" pitchFamily="18" charset="0"/>
              <a:cs typeface="Times New Roman" pitchFamily="18" charset="0"/>
            </a:endParaRPr>
          </a:p>
          <a:p>
            <a:r>
              <a:rPr lang="ro-RO" sz="3400" dirty="0" smtClean="0">
                <a:latin typeface="Times New Roman" pitchFamily="18" charset="0"/>
                <a:cs typeface="Times New Roman" pitchFamily="18" charset="0"/>
              </a:rPr>
              <a:t>-spirit inovator, creator</a:t>
            </a:r>
            <a:endParaRPr lang="ru-RU" sz="3400" dirty="0" smtClean="0">
              <a:latin typeface="Times New Roman" pitchFamily="18" charset="0"/>
              <a:cs typeface="Times New Roman" pitchFamily="18" charset="0"/>
            </a:endParaRPr>
          </a:p>
          <a:p>
            <a:r>
              <a:rPr lang="ro-RO" sz="3400" dirty="0" smtClean="0">
                <a:latin typeface="Times New Roman" pitchFamily="18" charset="0"/>
                <a:cs typeface="Times New Roman" pitchFamily="18" charset="0"/>
              </a:rPr>
              <a:t>-isi asuma riscuri</a:t>
            </a:r>
            <a:endParaRPr lang="ru-RU" sz="3400" dirty="0" smtClean="0">
              <a:latin typeface="Times New Roman" pitchFamily="18" charset="0"/>
              <a:cs typeface="Times New Roman" pitchFamily="18" charset="0"/>
            </a:endParaRPr>
          </a:p>
          <a:p>
            <a:r>
              <a:rPr lang="ro-RO" sz="3400" dirty="0" smtClean="0">
                <a:latin typeface="Times New Roman" pitchFamily="18" charset="0"/>
                <a:cs typeface="Times New Roman" pitchFamily="18" charset="0"/>
              </a:rPr>
              <a:t>-disponibilitate pentru comunicare si antrenare</a:t>
            </a:r>
            <a:endParaRPr lang="ru-RU" sz="3400" dirty="0" smtClean="0">
              <a:latin typeface="Times New Roman" pitchFamily="18" charset="0"/>
              <a:cs typeface="Times New Roman" pitchFamily="18" charset="0"/>
            </a:endParaRPr>
          </a:p>
          <a:p>
            <a:r>
              <a:rPr lang="ro-RO" sz="3400" dirty="0" smtClean="0">
                <a:latin typeface="Times New Roman" pitchFamily="18" charset="0"/>
                <a:cs typeface="Times New Roman" pitchFamily="18" charset="0"/>
              </a:rPr>
              <a:t>-strategii clare</a:t>
            </a:r>
            <a:endParaRPr lang="ru-RU" sz="3400" dirty="0" smtClean="0">
              <a:latin typeface="Times New Roman" pitchFamily="18" charset="0"/>
              <a:cs typeface="Times New Roman" pitchFamily="18" charset="0"/>
            </a:endParaRPr>
          </a:p>
          <a:p>
            <a:r>
              <a:rPr lang="ro-RO" sz="3400" b="1" u="sng" dirty="0" smtClean="0">
                <a:solidFill>
                  <a:srgbClr val="C00000"/>
                </a:solidFill>
                <a:latin typeface="Times New Roman" pitchFamily="18" charset="0"/>
                <a:cs typeface="Times New Roman" pitchFamily="18" charset="0"/>
              </a:rPr>
              <a:t>Managerul reconciliator (5.5)</a:t>
            </a:r>
            <a:endParaRPr lang="ru-RU" sz="3400" u="sng" dirty="0" smtClean="0">
              <a:solidFill>
                <a:srgbClr val="C00000"/>
              </a:solidFill>
              <a:latin typeface="Times New Roman" pitchFamily="18" charset="0"/>
              <a:cs typeface="Times New Roman" pitchFamily="18" charset="0"/>
            </a:endParaRPr>
          </a:p>
          <a:p>
            <a:r>
              <a:rPr lang="ro-RO" sz="3400" dirty="0" smtClean="0">
                <a:latin typeface="Times New Roman" pitchFamily="18" charset="0"/>
                <a:cs typeface="Times New Roman" pitchFamily="18" charset="0"/>
              </a:rPr>
              <a:t>-strategii de supravietuire de pe o zi pe alta</a:t>
            </a:r>
            <a:endParaRPr lang="ru-RU" sz="3400" dirty="0" smtClean="0">
              <a:latin typeface="Times New Roman" pitchFamily="18" charset="0"/>
              <a:cs typeface="Times New Roman" pitchFamily="18" charset="0"/>
            </a:endParaRPr>
          </a:p>
          <a:p>
            <a:r>
              <a:rPr lang="ro-RO" sz="3400" dirty="0" smtClean="0">
                <a:latin typeface="Times New Roman" pitchFamily="18" charset="0"/>
                <a:cs typeface="Times New Roman" pitchFamily="18" charset="0"/>
              </a:rPr>
              <a:t>-abilitate in situatiile conflictuale</a:t>
            </a:r>
            <a:endParaRPr lang="ru-RU" sz="3400" dirty="0" smtClean="0">
              <a:latin typeface="Times New Roman" pitchFamily="18" charset="0"/>
              <a:cs typeface="Times New Roman" pitchFamily="18" charset="0"/>
            </a:endParaRPr>
          </a:p>
          <a:p>
            <a:r>
              <a:rPr lang="ro-RO" sz="3400" dirty="0" smtClean="0">
                <a:latin typeface="Times New Roman" pitchFamily="18" charset="0"/>
                <a:cs typeface="Times New Roman" pitchFamily="18" charset="0"/>
              </a:rPr>
              <a:t>-tendinta spre manipularea sindicatelor</a:t>
            </a:r>
            <a:endParaRPr lang="ru-RU" sz="3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55" y="281175"/>
            <a:ext cx="8551480" cy="458115"/>
          </a:xfrm>
        </p:spPr>
        <p:txBody>
          <a:bodyPr>
            <a:normAutofit fontScale="90000"/>
          </a:bodyPr>
          <a:lstStyle/>
          <a:p>
            <a:r>
              <a:rPr lang="ro-RO" sz="2200" b="1" dirty="0" smtClean="0">
                <a:solidFill>
                  <a:srgbClr val="FFFF00"/>
                </a:solidFill>
              </a:rPr>
              <a:t>Cuantificarea bidimensionala</a:t>
            </a:r>
            <a:br>
              <a:rPr lang="ro-RO" sz="2200" b="1" dirty="0" smtClean="0">
                <a:solidFill>
                  <a:srgbClr val="FFFF00"/>
                </a:solidFill>
              </a:rPr>
            </a:br>
            <a:r>
              <a:rPr lang="ro-RO" sz="2200" b="1" dirty="0" smtClean="0">
                <a:solidFill>
                  <a:srgbClr val="FFFF00"/>
                </a:solidFill>
              </a:rPr>
              <a:t> a tipologiei manageriale</a:t>
            </a:r>
            <a:r>
              <a:rPr lang="ru-RU" dirty="0" smtClean="0"/>
              <a:t/>
            </a:r>
            <a:br>
              <a:rPr lang="ru-RU" dirty="0" smtClean="0"/>
            </a:br>
            <a:endParaRPr lang="ru-RU" dirty="0"/>
          </a:p>
        </p:txBody>
      </p:sp>
      <p:graphicFrame>
        <p:nvGraphicFramePr>
          <p:cNvPr id="5" name="Содержимое 4"/>
          <p:cNvGraphicFramePr>
            <a:graphicFrameLocks noGrp="1"/>
          </p:cNvGraphicFramePr>
          <p:nvPr>
            <p:ph idx="1"/>
          </p:nvPr>
        </p:nvGraphicFramePr>
        <p:xfrm>
          <a:off x="754376" y="739290"/>
          <a:ext cx="8246070" cy="4017300"/>
        </p:xfrm>
        <a:graphic>
          <a:graphicData uri="http://schemas.openxmlformats.org/drawingml/2006/table">
            <a:tbl>
              <a:tblPr firstRow="1" bandRow="1">
                <a:tableStyleId>{93296810-A885-4BE3-A3E7-6D5BEEA58F35}</a:tableStyleId>
              </a:tblPr>
              <a:tblGrid>
                <a:gridCol w="1068934"/>
                <a:gridCol w="763526"/>
                <a:gridCol w="916230"/>
                <a:gridCol w="916230"/>
                <a:gridCol w="1068934"/>
                <a:gridCol w="763526"/>
                <a:gridCol w="916230"/>
                <a:gridCol w="763524"/>
                <a:gridCol w="1068936"/>
              </a:tblGrid>
              <a:tr h="305410">
                <a:tc grid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4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100" b="1" dirty="0" smtClean="0">
                          <a:solidFill>
                            <a:schemeClr val="tx1"/>
                          </a:solidFill>
                          <a:effectLst>
                            <a:outerShdw blurRad="38100" dist="38100" dir="2700000" algn="tl">
                              <a:srgbClr val="000000">
                                <a:alpha val="43137"/>
                              </a:srgbClr>
                            </a:outerShdw>
                          </a:effectLst>
                        </a:rPr>
                        <a:t>     managerul Populist</a:t>
                      </a:r>
                      <a:r>
                        <a:rPr lang="ro-RO" sz="1200" b="1" dirty="0" smtClean="0">
                          <a:solidFill>
                            <a:schemeClr val="tx1"/>
                          </a:solidFill>
                          <a:effectLst>
                            <a:outerShdw blurRad="38100" dist="38100" dir="2700000" algn="tl">
                              <a:srgbClr val="000000">
                                <a:alpha val="43137"/>
                              </a:srgbClr>
                            </a:outerShdw>
                          </a:effectLst>
                        </a:rPr>
                        <a:t>1/9</a:t>
                      </a:r>
                      <a:endParaRPr lang="ru-RU" sz="1200" b="1" dirty="0" smtClean="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000" b="1" dirty="0" smtClean="0"/>
                        <a:t>M.participativ-reformist 9/9</a:t>
                      </a:r>
                      <a:endParaRPr lang="ru-RU"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93420">
                <a:tc>
                  <a:txBody>
                    <a:bodyPr/>
                    <a:lstStyle/>
                    <a:p>
                      <a:r>
                        <a:rPr lang="ro-RO" sz="1000" b="1" dirty="0" smtClean="0"/>
                        <a:t>Stilul </a:t>
                      </a:r>
                      <a:r>
                        <a:rPr lang="ro-RO" sz="1000" b="1" i="1" dirty="0" smtClean="0"/>
                        <a:t>club privat</a:t>
                      </a:r>
                      <a:endParaRPr lang="ru-RU" sz="1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1000" b="1" dirty="0" smtClean="0"/>
                        <a:t>Stilul</a:t>
                      </a:r>
                      <a:r>
                        <a:rPr lang="vi-VN" sz="1000" b="1" i="1" dirty="0" smtClean="0"/>
                        <a:t> echipă </a:t>
                      </a:r>
                      <a:endParaRPr lang="ru-RU" sz="1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93420">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420">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420">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1000" b="1" dirty="0" smtClean="0">
                          <a:latin typeface="Times New Roman" pitchFamily="18" charset="0"/>
                          <a:cs typeface="Times New Roman" pitchFamily="18" charset="0"/>
                        </a:rPr>
                        <a:t>M.reconciliator 5/5</a:t>
                      </a:r>
                      <a:endParaRPr lang="ru-RU" sz="10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420">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000" b="1" dirty="0" smtClean="0"/>
                        <a:t>Stilul </a:t>
                      </a:r>
                      <a:r>
                        <a:rPr lang="vi-VN" sz="1000" b="1" i="1" dirty="0" smtClean="0"/>
                        <a:t>căii de mijloc</a:t>
                      </a:r>
                      <a:endParaRPr lang="ru-RU" sz="1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990">
                <a:tc>
                  <a:txBody>
                    <a:bodyPr/>
                    <a:lstStyle/>
                    <a:p>
                      <a:endParaRPr lang="ru-R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420">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b="1" dirty="0" smtClean="0"/>
                        <a:t>M.autoritar</a:t>
                      </a:r>
                      <a:r>
                        <a:rPr lang="ro-RO" sz="1100" b="1" baseline="0" dirty="0" smtClean="0"/>
                        <a:t> 9/1</a:t>
                      </a:r>
                      <a:endParaRPr lang="ru-RU" sz="11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93420">
                <a:tc>
                  <a:txBody>
                    <a:bodyPr/>
                    <a:lstStyle/>
                    <a:p>
                      <a:pPr algn="ctr"/>
                      <a:r>
                        <a:rPr lang="ro-RO" sz="1000" b="1" dirty="0" smtClean="0">
                          <a:solidFill>
                            <a:schemeClr val="tx1"/>
                          </a:solidFill>
                          <a:latin typeface="Times New Roman" pitchFamily="18" charset="0"/>
                          <a:cs typeface="Times New Roman" pitchFamily="18" charset="0"/>
                        </a:rPr>
                        <a:t>M.Incompetent 1/1</a:t>
                      </a:r>
                      <a:endParaRPr lang="ru-RU" sz="1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vi-VN" sz="1000" b="1" dirty="0" smtClean="0"/>
                        <a:t>Stilul </a:t>
                      </a:r>
                      <a:r>
                        <a:rPr lang="vi-VN" sz="1000" b="1" i="1" dirty="0" smtClean="0"/>
                        <a:t>vlăguit</a:t>
                      </a:r>
                      <a:endParaRPr lang="ru-RU" sz="10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000" b="1" dirty="0" smtClean="0"/>
                        <a:t>Stilul </a:t>
                      </a:r>
                      <a:r>
                        <a:rPr lang="it-IT" sz="1050" b="1" i="1" dirty="0" smtClean="0"/>
                        <a:t>produce sau vei pieri</a:t>
                      </a:r>
                      <a:endParaRPr lang="ru-RU" sz="1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cxnSp>
        <p:nvCxnSpPr>
          <p:cNvPr id="9" name="Прямая со стрелкой 8"/>
          <p:cNvCxnSpPr/>
          <p:nvPr/>
        </p:nvCxnSpPr>
        <p:spPr>
          <a:xfrm>
            <a:off x="1059785" y="4862325"/>
            <a:ext cx="794066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754375" y="891995"/>
            <a:ext cx="0" cy="397033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4376" y="4709619"/>
            <a:ext cx="3664920" cy="307777"/>
          </a:xfrm>
          <a:prstGeom prst="rect">
            <a:avLst/>
          </a:prstGeom>
          <a:solidFill>
            <a:schemeClr val="accent6">
              <a:lumMod val="75000"/>
            </a:schemeClr>
          </a:solidFill>
        </p:spPr>
        <p:txBody>
          <a:bodyPr wrap="square" rtlCol="0">
            <a:spAutoFit/>
          </a:bodyPr>
          <a:lstStyle/>
          <a:p>
            <a:r>
              <a:rPr lang="ro-RO" sz="1400" b="1" dirty="0" smtClean="0"/>
              <a:t>Preocupare pentru performanță</a:t>
            </a:r>
            <a:endParaRPr lang="ru-RU" sz="1400" b="1" dirty="0"/>
          </a:p>
        </p:txBody>
      </p:sp>
      <p:sp>
        <p:nvSpPr>
          <p:cNvPr id="16" name="TextBox 15"/>
          <p:cNvSpPr txBox="1"/>
          <p:nvPr/>
        </p:nvSpPr>
        <p:spPr>
          <a:xfrm>
            <a:off x="143555" y="1197405"/>
            <a:ext cx="430887" cy="3664920"/>
          </a:xfrm>
          <a:prstGeom prst="rect">
            <a:avLst/>
          </a:prstGeom>
          <a:solidFill>
            <a:schemeClr val="accent6">
              <a:lumMod val="75000"/>
            </a:schemeClr>
          </a:solidFill>
        </p:spPr>
        <p:txBody>
          <a:bodyPr vert="vert270" wrap="square" rtlCol="0">
            <a:spAutoFit/>
          </a:bodyPr>
          <a:lstStyle/>
          <a:p>
            <a:pPr algn="ctr"/>
            <a:r>
              <a:rPr lang="ro-RO" sz="1600" dirty="0" smtClean="0">
                <a:latin typeface="Times New Roman" pitchFamily="18" charset="0"/>
                <a:cs typeface="Times New Roman" pitchFamily="18" charset="0"/>
              </a:rPr>
              <a:t>Preocupare pentru prblemele personalului</a:t>
            </a:r>
            <a:endParaRPr lang="ru-RU" sz="1600" dirty="0">
              <a:latin typeface="Times New Roman" pitchFamily="18" charset="0"/>
              <a:cs typeface="Times New Roman" pitchFamily="18" charset="0"/>
            </a:endParaRPr>
          </a:p>
        </p:txBody>
      </p:sp>
      <p:sp>
        <p:nvSpPr>
          <p:cNvPr id="20" name="Выноска со стрелкой влево 19"/>
          <p:cNvSpPr/>
          <p:nvPr/>
        </p:nvSpPr>
        <p:spPr>
          <a:xfrm>
            <a:off x="1823310" y="586585"/>
            <a:ext cx="1985165" cy="1374345"/>
          </a:xfrm>
          <a:prstGeom prst="left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050" dirty="0" smtClean="0">
                <a:solidFill>
                  <a:schemeClr val="tx1"/>
                </a:solidFill>
                <a:latin typeface="Times New Roman" pitchFamily="18" charset="0"/>
                <a:cs typeface="Times New Roman" pitchFamily="18" charset="0"/>
              </a:rPr>
              <a:t>Prioritatea rezolvarii pretentiilor salariale</a:t>
            </a:r>
            <a:endParaRPr lang="ru-RU" sz="1050" dirty="0" smtClean="0">
              <a:solidFill>
                <a:schemeClr val="tx1"/>
              </a:solidFill>
              <a:latin typeface="Times New Roman" pitchFamily="18" charset="0"/>
              <a:cs typeface="Times New Roman" pitchFamily="18" charset="0"/>
            </a:endParaRPr>
          </a:p>
          <a:p>
            <a:pPr algn="ctr"/>
            <a:r>
              <a:rPr lang="ro-RO" sz="1050" dirty="0" smtClean="0">
                <a:solidFill>
                  <a:schemeClr val="tx1"/>
                </a:solidFill>
                <a:latin typeface="Times New Roman" pitchFamily="18" charset="0"/>
                <a:cs typeface="Times New Roman" pitchFamily="18" charset="0"/>
              </a:rPr>
              <a:t>-tergiversarea disponibilizarilor de personal-lipsa managementului strategic</a:t>
            </a:r>
            <a:endParaRPr lang="ru-RU" sz="1050" dirty="0" smtClean="0">
              <a:solidFill>
                <a:schemeClr val="tx1"/>
              </a:solidFill>
              <a:latin typeface="Times New Roman" pitchFamily="18" charset="0"/>
              <a:cs typeface="Times New Roman" pitchFamily="18" charset="0"/>
            </a:endParaRPr>
          </a:p>
        </p:txBody>
      </p:sp>
      <p:sp>
        <p:nvSpPr>
          <p:cNvPr id="21" name="Выноска со стрелкой влево 20"/>
          <p:cNvSpPr/>
          <p:nvPr/>
        </p:nvSpPr>
        <p:spPr>
          <a:xfrm>
            <a:off x="5335525" y="2113635"/>
            <a:ext cx="1832460" cy="1679755"/>
          </a:xfrm>
          <a:prstGeom prst="left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100" dirty="0" smtClean="0">
                <a:solidFill>
                  <a:schemeClr val="tx1"/>
                </a:solidFill>
                <a:latin typeface="Times New Roman" pitchFamily="18" charset="0"/>
                <a:cs typeface="Times New Roman" pitchFamily="18" charset="0"/>
              </a:rPr>
              <a:t>strategii de supravietuire de pe o zi pe alta</a:t>
            </a:r>
            <a:endParaRPr lang="ru-RU" sz="1100" dirty="0" smtClean="0">
              <a:solidFill>
                <a:schemeClr val="tx1"/>
              </a:solidFill>
              <a:latin typeface="Times New Roman" pitchFamily="18" charset="0"/>
              <a:cs typeface="Times New Roman" pitchFamily="18" charset="0"/>
            </a:endParaRPr>
          </a:p>
          <a:p>
            <a:pPr algn="ctr"/>
            <a:r>
              <a:rPr lang="ro-RO" sz="1100" dirty="0" smtClean="0">
                <a:solidFill>
                  <a:schemeClr val="tx1"/>
                </a:solidFill>
                <a:latin typeface="Times New Roman" pitchFamily="18" charset="0"/>
                <a:cs typeface="Times New Roman" pitchFamily="18" charset="0"/>
              </a:rPr>
              <a:t>-abilitate in situatiile conflictuale</a:t>
            </a:r>
            <a:endParaRPr lang="ru-RU" sz="1100" dirty="0" smtClean="0">
              <a:solidFill>
                <a:schemeClr val="tx1"/>
              </a:solidFill>
              <a:latin typeface="Times New Roman" pitchFamily="18" charset="0"/>
              <a:cs typeface="Times New Roman" pitchFamily="18" charset="0"/>
            </a:endParaRPr>
          </a:p>
          <a:p>
            <a:pPr algn="ctr"/>
            <a:r>
              <a:rPr lang="ro-RO" sz="1100" dirty="0" smtClean="0">
                <a:solidFill>
                  <a:schemeClr val="tx1"/>
                </a:solidFill>
                <a:latin typeface="Times New Roman" pitchFamily="18" charset="0"/>
                <a:cs typeface="Times New Roman" pitchFamily="18" charset="0"/>
              </a:rPr>
              <a:t>-tendinta spre manipularea sindicatelor</a:t>
            </a:r>
            <a:endParaRPr lang="ru-RU" sz="1100" dirty="0" smtClean="0">
              <a:solidFill>
                <a:schemeClr val="tx1"/>
              </a:solidFill>
              <a:latin typeface="Times New Roman" pitchFamily="18" charset="0"/>
              <a:cs typeface="Times New Roman" pitchFamily="18" charset="0"/>
            </a:endParaRPr>
          </a:p>
        </p:txBody>
      </p:sp>
      <p:sp>
        <p:nvSpPr>
          <p:cNvPr id="23" name="Выноска со стрелкой вниз 22"/>
          <p:cNvSpPr/>
          <p:nvPr/>
        </p:nvSpPr>
        <p:spPr>
          <a:xfrm>
            <a:off x="907080" y="2724455"/>
            <a:ext cx="1527050" cy="1679756"/>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smtClean="0">
                <a:solidFill>
                  <a:schemeClr val="tx1"/>
                </a:solidFill>
                <a:latin typeface="Times New Roman" pitchFamily="18" charset="0"/>
                <a:cs typeface="Times New Roman" pitchFamily="18" charset="0"/>
              </a:rPr>
              <a:t>-absenta unei strategii viabile</a:t>
            </a:r>
            <a:endParaRPr lang="ru-RU" sz="1200" dirty="0" smtClean="0">
              <a:solidFill>
                <a:schemeClr val="tx1"/>
              </a:solidFill>
              <a:latin typeface="Times New Roman" pitchFamily="18" charset="0"/>
              <a:cs typeface="Times New Roman" pitchFamily="18" charset="0"/>
            </a:endParaRPr>
          </a:p>
          <a:p>
            <a:pPr algn="ctr"/>
            <a:r>
              <a:rPr lang="ro-RO" sz="1200" dirty="0" smtClean="0">
                <a:solidFill>
                  <a:schemeClr val="tx1"/>
                </a:solidFill>
                <a:latin typeface="Times New Roman" pitchFamily="18" charset="0"/>
                <a:cs typeface="Times New Roman" pitchFamily="18" charset="0"/>
              </a:rPr>
              <a:t>-lipsa de initiativa, de curaj in asumarea unor riscuri</a:t>
            </a:r>
            <a:endParaRPr lang="ru-RU" sz="1200" dirty="0" smtClean="0">
              <a:solidFill>
                <a:schemeClr val="tx1"/>
              </a:solidFill>
              <a:latin typeface="Times New Roman" pitchFamily="18" charset="0"/>
              <a:cs typeface="Times New Roman" pitchFamily="18" charset="0"/>
            </a:endParaRPr>
          </a:p>
          <a:p>
            <a:pPr algn="ctr"/>
            <a:r>
              <a:rPr lang="ro-RO" sz="1200" dirty="0" smtClean="0">
                <a:solidFill>
                  <a:schemeClr val="tx1"/>
                </a:solidFill>
                <a:latin typeface="Times New Roman" pitchFamily="18" charset="0"/>
                <a:cs typeface="Times New Roman" pitchFamily="18" charset="0"/>
              </a:rPr>
              <a:t>-usor coruptibil</a:t>
            </a:r>
            <a:endParaRPr lang="ru-RU" sz="1200" dirty="0" smtClean="0">
              <a:solidFill>
                <a:schemeClr val="tx1"/>
              </a:solidFill>
              <a:latin typeface="Times New Roman" pitchFamily="18" charset="0"/>
              <a:cs typeface="Times New Roman" pitchFamily="18" charset="0"/>
            </a:endParaRPr>
          </a:p>
        </p:txBody>
      </p:sp>
      <p:sp>
        <p:nvSpPr>
          <p:cNvPr id="24" name="Выноска со стрелкой вниз 23"/>
          <p:cNvSpPr/>
          <p:nvPr/>
        </p:nvSpPr>
        <p:spPr>
          <a:xfrm>
            <a:off x="7778806" y="2266340"/>
            <a:ext cx="1221640" cy="1679756"/>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000" dirty="0" smtClean="0">
                <a:solidFill>
                  <a:schemeClr val="tx1"/>
                </a:solidFill>
                <a:latin typeface="Times New Roman" pitchFamily="18" charset="0"/>
                <a:cs typeface="Times New Roman" pitchFamily="18" charset="0"/>
              </a:rPr>
              <a:t>bogata experienta si personalitate solida</a:t>
            </a:r>
            <a:endParaRPr lang="ru-RU" sz="1000" dirty="0" smtClean="0">
              <a:solidFill>
                <a:schemeClr val="tx1"/>
              </a:solidFill>
              <a:latin typeface="Times New Roman" pitchFamily="18" charset="0"/>
              <a:cs typeface="Times New Roman" pitchFamily="18" charset="0"/>
            </a:endParaRPr>
          </a:p>
          <a:p>
            <a:pPr algn="ctr"/>
            <a:r>
              <a:rPr lang="ro-RO" sz="1000" dirty="0" smtClean="0">
                <a:solidFill>
                  <a:schemeClr val="tx1"/>
                </a:solidFill>
                <a:latin typeface="Times New Roman" pitchFamily="18" charset="0"/>
                <a:cs typeface="Times New Roman" pitchFamily="18" charset="0"/>
              </a:rPr>
              <a:t>-corectitudine, severitate, exigenta</a:t>
            </a:r>
            <a:endParaRPr lang="ru-RU" sz="1000" dirty="0" smtClean="0">
              <a:solidFill>
                <a:schemeClr val="tx1"/>
              </a:solidFill>
              <a:latin typeface="Times New Roman" pitchFamily="18" charset="0"/>
              <a:cs typeface="Times New Roman" pitchFamily="18" charset="0"/>
            </a:endParaRPr>
          </a:p>
          <a:p>
            <a:pPr algn="ctr"/>
            <a:r>
              <a:rPr lang="ro-RO" sz="1000" dirty="0" smtClean="0">
                <a:solidFill>
                  <a:schemeClr val="tx1"/>
                </a:solidFill>
                <a:latin typeface="Times New Roman" pitchFamily="18" charset="0"/>
                <a:cs typeface="Times New Roman" pitchFamily="18" charset="0"/>
              </a:rPr>
              <a:t>-urmareste maximizarea profitului</a:t>
            </a:r>
            <a:endParaRPr lang="ru-RU" sz="1000" dirty="0" smtClean="0">
              <a:solidFill>
                <a:schemeClr val="tx1"/>
              </a:solidFill>
              <a:latin typeface="Times New Roman" pitchFamily="18" charset="0"/>
              <a:cs typeface="Times New Roman" pitchFamily="18" charset="0"/>
            </a:endParaRPr>
          </a:p>
        </p:txBody>
      </p:sp>
      <p:sp>
        <p:nvSpPr>
          <p:cNvPr id="25" name="Выноска со стрелкой вправо 24"/>
          <p:cNvSpPr/>
          <p:nvPr/>
        </p:nvSpPr>
        <p:spPr>
          <a:xfrm>
            <a:off x="6099051" y="586586"/>
            <a:ext cx="1832460" cy="1221640"/>
          </a:xfrm>
          <a:prstGeom prst="right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000" dirty="0" smtClean="0">
                <a:solidFill>
                  <a:schemeClr val="tx1"/>
                </a:solidFill>
                <a:latin typeface="Times New Roman" pitchFamily="18" charset="0"/>
                <a:cs typeface="Times New Roman" pitchFamily="18" charset="0"/>
              </a:rPr>
              <a:t>spirit inovator, creator</a:t>
            </a:r>
            <a:endParaRPr lang="ru-RU" sz="1000" dirty="0" smtClean="0">
              <a:solidFill>
                <a:schemeClr val="tx1"/>
              </a:solidFill>
              <a:latin typeface="Times New Roman" pitchFamily="18" charset="0"/>
              <a:cs typeface="Times New Roman" pitchFamily="18" charset="0"/>
            </a:endParaRPr>
          </a:p>
          <a:p>
            <a:pPr algn="ctr"/>
            <a:r>
              <a:rPr lang="ro-RO" sz="1000" dirty="0" smtClean="0">
                <a:solidFill>
                  <a:schemeClr val="tx1"/>
                </a:solidFill>
                <a:latin typeface="Times New Roman" pitchFamily="18" charset="0"/>
                <a:cs typeface="Times New Roman" pitchFamily="18" charset="0"/>
              </a:rPr>
              <a:t>-isi asuma riscuri</a:t>
            </a:r>
            <a:endParaRPr lang="ru-RU" sz="1000" dirty="0" smtClean="0">
              <a:solidFill>
                <a:schemeClr val="tx1"/>
              </a:solidFill>
              <a:latin typeface="Times New Roman" pitchFamily="18" charset="0"/>
              <a:cs typeface="Times New Roman" pitchFamily="18" charset="0"/>
            </a:endParaRPr>
          </a:p>
          <a:p>
            <a:pPr algn="ctr"/>
            <a:r>
              <a:rPr lang="ro-RO" sz="1000" dirty="0" smtClean="0">
                <a:solidFill>
                  <a:schemeClr val="tx1"/>
                </a:solidFill>
                <a:latin typeface="Times New Roman" pitchFamily="18" charset="0"/>
                <a:cs typeface="Times New Roman" pitchFamily="18" charset="0"/>
              </a:rPr>
              <a:t>-disponibilitate pentru comunicare si antrenare</a:t>
            </a:r>
            <a:endParaRPr lang="ru-RU" sz="1000" dirty="0" smtClean="0">
              <a:solidFill>
                <a:schemeClr val="tx1"/>
              </a:solidFill>
              <a:latin typeface="Times New Roman" pitchFamily="18" charset="0"/>
              <a:cs typeface="Times New Roman" pitchFamily="18" charset="0"/>
            </a:endParaRPr>
          </a:p>
          <a:p>
            <a:pPr algn="ctr"/>
            <a:r>
              <a:rPr lang="ro-RO" sz="1000" dirty="0" smtClean="0">
                <a:solidFill>
                  <a:schemeClr val="tx1"/>
                </a:solidFill>
                <a:latin typeface="Times New Roman" pitchFamily="18" charset="0"/>
                <a:cs typeface="Times New Roman" pitchFamily="18" charset="0"/>
              </a:rPr>
              <a:t>-strategii clare</a:t>
            </a:r>
            <a:endParaRPr lang="ru-RU" sz="1000" dirty="0" smtClean="0">
              <a:solidFill>
                <a:schemeClr val="tx1"/>
              </a:solidFill>
              <a:latin typeface="Times New Roman" pitchFamily="18" charset="0"/>
              <a:cs typeface="Times New Roman" pitchFamily="18" charset="0"/>
            </a:endParaRPr>
          </a:p>
        </p:txBody>
      </p:sp>
      <p:sp>
        <p:nvSpPr>
          <p:cNvPr id="26" name="TextBox 25"/>
          <p:cNvSpPr txBox="1"/>
          <p:nvPr/>
        </p:nvSpPr>
        <p:spPr>
          <a:xfrm>
            <a:off x="5640935" y="128471"/>
            <a:ext cx="3206805" cy="276999"/>
          </a:xfrm>
          <a:prstGeom prst="rect">
            <a:avLst/>
          </a:prstGeom>
          <a:solidFill>
            <a:schemeClr val="accent6">
              <a:lumMod val="20000"/>
              <a:lumOff val="80000"/>
            </a:schemeClr>
          </a:solidFill>
        </p:spPr>
        <p:txBody>
          <a:bodyPr wrap="square" rtlCol="0">
            <a:spAutoFit/>
          </a:bodyPr>
          <a:lstStyle/>
          <a:p>
            <a:r>
              <a:rPr lang="fr-FR" sz="1200" dirty="0" smtClean="0">
                <a:effectLst>
                  <a:outerShdw blurRad="38100" dist="38100" dir="2700000" algn="tl">
                    <a:srgbClr val="000000">
                      <a:alpha val="43137"/>
                    </a:srgbClr>
                  </a:outerShdw>
                </a:effectLst>
              </a:rPr>
              <a:t>modelul lui Robert Blake si Jane Mouton</a:t>
            </a:r>
            <a:r>
              <a:rPr lang="ro-RO" sz="1200" dirty="0" smtClean="0">
                <a:effectLst>
                  <a:outerShdw blurRad="38100" dist="38100" dir="2700000" algn="tl">
                    <a:srgbClr val="000000">
                      <a:alpha val="43137"/>
                    </a:srgbClr>
                  </a:outerShdw>
                </a:effectLst>
              </a:rPr>
              <a:t> STILURI</a:t>
            </a:r>
            <a:endParaRPr lang="ru-RU" sz="1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55" y="281175"/>
            <a:ext cx="8551480" cy="739290"/>
          </a:xfrm>
        </p:spPr>
        <p:txBody>
          <a:bodyPr/>
          <a:lstStyle/>
          <a:p>
            <a:r>
              <a:rPr lang="en-US" b="1" dirty="0" err="1" smtClean="0">
                <a:solidFill>
                  <a:srgbClr val="FFFF00"/>
                </a:solidFill>
              </a:rPr>
              <a:t>Stiluri</a:t>
            </a:r>
            <a:r>
              <a:rPr lang="en-US" b="1" dirty="0" smtClean="0">
                <a:solidFill>
                  <a:srgbClr val="FFFF00"/>
                </a:solidFill>
              </a:rPr>
              <a:t> de </a:t>
            </a:r>
            <a:r>
              <a:rPr lang="en-US" b="1" dirty="0" err="1" smtClean="0">
                <a:solidFill>
                  <a:srgbClr val="FFFF00"/>
                </a:solidFill>
              </a:rPr>
              <a:t>conducere</a:t>
            </a:r>
            <a:endParaRPr lang="ru-RU" b="1" dirty="0">
              <a:solidFill>
                <a:srgbClr val="FFFF00"/>
              </a:solidFill>
            </a:endParaRPr>
          </a:p>
        </p:txBody>
      </p:sp>
      <p:sp>
        <p:nvSpPr>
          <p:cNvPr id="3" name="Содержимое 2"/>
          <p:cNvSpPr>
            <a:spLocks noGrp="1"/>
          </p:cNvSpPr>
          <p:nvPr>
            <p:ph idx="1"/>
          </p:nvPr>
        </p:nvSpPr>
        <p:spPr/>
        <p:txBody>
          <a:bodyPr/>
          <a:lstStyle/>
          <a:p>
            <a:r>
              <a:rPr lang="vi-VN" dirty="0" smtClean="0"/>
              <a:t>Stilul de conducere pe care îl folosește un manager se bazează pe o combinație de calități profesionale, valori, credințe și trăsături de personalitate, la care se adaugă elemente specifice culturii organizaționale ce pot încuraja sau descuraja anumite abordări. </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5143500"/>
          </a:xfrm>
          <a:solidFill>
            <a:schemeClr val="accent6">
              <a:lumMod val="20000"/>
              <a:lumOff val="80000"/>
            </a:schemeClr>
          </a:solidFill>
        </p:spPr>
        <p:txBody>
          <a:bodyPr>
            <a:normAutofit fontScale="85000" lnSpcReduction="20000"/>
          </a:bodyPr>
          <a:lstStyle/>
          <a:p>
            <a:r>
              <a:rPr lang="vi-VN" b="1" dirty="0" smtClean="0">
                <a:solidFill>
                  <a:srgbClr val="C00000"/>
                </a:solidFill>
                <a:effectLst>
                  <a:outerShdw blurRad="38100" dist="38100" dir="2700000" algn="tl">
                    <a:srgbClr val="000000">
                      <a:alpha val="43137"/>
                    </a:srgbClr>
                  </a:outerShdw>
                </a:effectLst>
              </a:rPr>
              <a:t>Conturarea celui mai bun stil managerial depinde de mai mulţi factori, printre care: </a:t>
            </a:r>
            <a:endParaRPr lang="ro-RO" b="1" dirty="0" smtClean="0">
              <a:solidFill>
                <a:srgbClr val="C00000"/>
              </a:solidFill>
              <a:effectLst>
                <a:outerShdw blurRad="38100" dist="38100" dir="2700000" algn="tl">
                  <a:srgbClr val="000000">
                    <a:alpha val="43137"/>
                  </a:srgbClr>
                </a:outerShdw>
              </a:effectLst>
            </a:endParaRPr>
          </a:p>
          <a:p>
            <a:r>
              <a:rPr lang="vi-VN" dirty="0" smtClean="0"/>
              <a:t> </a:t>
            </a:r>
            <a:r>
              <a:rPr lang="vi-VN" b="1" dirty="0" smtClean="0"/>
              <a:t>mediul extern </a:t>
            </a:r>
            <a:r>
              <a:rPr lang="vi-VN" dirty="0" smtClean="0"/>
              <a:t>(de ex., în cazul organizației școlare - poziţia şcolii în cadrul comunităţii, cererile de pe piaţa forţei de muncă, dorinţele părinţilor);</a:t>
            </a:r>
            <a:endParaRPr lang="ro-RO" dirty="0" smtClean="0"/>
          </a:p>
          <a:p>
            <a:r>
              <a:rPr lang="vi-VN" dirty="0" smtClean="0"/>
              <a:t>  </a:t>
            </a:r>
            <a:r>
              <a:rPr lang="vi-VN" b="1" dirty="0" smtClean="0"/>
              <a:t>organizarea instituției </a:t>
            </a:r>
            <a:r>
              <a:rPr lang="vi-VN" dirty="0" smtClean="0"/>
              <a:t>(de ex., cea orizontală şi cea verticală);</a:t>
            </a:r>
            <a:endParaRPr lang="ro-RO" dirty="0" smtClean="0"/>
          </a:p>
          <a:p>
            <a:r>
              <a:rPr lang="vi-VN" dirty="0" smtClean="0"/>
              <a:t>  </a:t>
            </a:r>
            <a:r>
              <a:rPr lang="vi-VN" b="1" dirty="0" smtClean="0"/>
              <a:t>scopurile sau misiunea organizației </a:t>
            </a:r>
            <a:r>
              <a:rPr lang="vi-VN" dirty="0" smtClean="0"/>
              <a:t>(de ex., existența unei misiuni orientate spre promovarea examenelor sau a uneia care promovează inovaţia);</a:t>
            </a:r>
            <a:endParaRPr lang="ro-RO" dirty="0" smtClean="0"/>
          </a:p>
          <a:p>
            <a:r>
              <a:rPr lang="vi-VN" dirty="0" smtClean="0"/>
              <a:t>  </a:t>
            </a:r>
            <a:r>
              <a:rPr lang="vi-VN" b="1" dirty="0" smtClean="0"/>
              <a:t>caracteristicile personalului </a:t>
            </a:r>
            <a:r>
              <a:rPr lang="vi-VN" dirty="0" smtClean="0"/>
              <a:t>(de ex., în cazul unei școli, experiența și atitudinile profesorilor, mediul de provenienţă al elevilor); </a:t>
            </a:r>
            <a:endParaRPr lang="ro-RO" dirty="0" smtClean="0"/>
          </a:p>
          <a:p>
            <a:r>
              <a:rPr lang="vi-VN" dirty="0" smtClean="0"/>
              <a:t> </a:t>
            </a:r>
            <a:r>
              <a:rPr lang="vi-VN" b="1" dirty="0" smtClean="0"/>
              <a:t>caracteristicile managerului </a:t>
            </a:r>
            <a:r>
              <a:rPr lang="vi-VN" dirty="0" smtClean="0"/>
              <a:t>(mediu de provenienţă, experienţă, personalitate). </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55" y="128471"/>
            <a:ext cx="3817625" cy="763524"/>
          </a:xfrm>
        </p:spPr>
        <p:txBody>
          <a:bodyPr>
            <a:normAutofit fontScale="90000"/>
          </a:bodyPr>
          <a:lstStyle/>
          <a:p>
            <a:pPr algn="ctr"/>
            <a:r>
              <a:rPr lang="ro-RO" dirty="0" smtClean="0">
                <a:solidFill>
                  <a:srgbClr val="FFFF00"/>
                </a:solidFill>
              </a:rPr>
              <a:t>C</a:t>
            </a:r>
            <a:r>
              <a:rPr lang="vi-VN" dirty="0" smtClean="0">
                <a:solidFill>
                  <a:srgbClr val="FFFF00"/>
                </a:solidFill>
              </a:rPr>
              <a:t>lasificare a stilurilor</a:t>
            </a:r>
            <a:r>
              <a:rPr lang="ro-RO" dirty="0" smtClean="0">
                <a:solidFill>
                  <a:srgbClr val="FFFF00"/>
                </a:solidFill>
              </a:rPr>
              <a:t/>
            </a:r>
            <a:br>
              <a:rPr lang="ro-RO" dirty="0" smtClean="0">
                <a:solidFill>
                  <a:srgbClr val="FFFF00"/>
                </a:solidFill>
              </a:rPr>
            </a:br>
            <a:r>
              <a:rPr lang="vi-VN" dirty="0" smtClean="0">
                <a:solidFill>
                  <a:srgbClr val="FFFF00"/>
                </a:solidFill>
              </a:rPr>
              <a:t> de conducere</a:t>
            </a:r>
            <a:endParaRPr lang="ru-RU" dirty="0">
              <a:solidFill>
                <a:srgbClr val="FFFF00"/>
              </a:solidFill>
            </a:endParaRPr>
          </a:p>
        </p:txBody>
      </p:sp>
      <p:sp>
        <p:nvSpPr>
          <p:cNvPr id="3" name="Содержимое 2"/>
          <p:cNvSpPr>
            <a:spLocks noGrp="1"/>
          </p:cNvSpPr>
          <p:nvPr>
            <p:ph idx="1"/>
          </p:nvPr>
        </p:nvSpPr>
        <p:spPr>
          <a:xfrm>
            <a:off x="0" y="1044700"/>
            <a:ext cx="9143999" cy="916230"/>
          </a:xfrm>
        </p:spPr>
        <p:txBody>
          <a:bodyPr>
            <a:normAutofit/>
          </a:bodyPr>
          <a:lstStyle/>
          <a:p>
            <a:r>
              <a:rPr lang="vi-VN" sz="1600" b="1" dirty="0" smtClean="0">
                <a:solidFill>
                  <a:srgbClr val="C00000"/>
                </a:solidFill>
              </a:rPr>
              <a:t>În literatura de specialitate, cea mai cunoscută clasificare a stilurilor de conducere este aceea care distinge între modelul </a:t>
            </a:r>
            <a:r>
              <a:rPr lang="vi-VN" sz="1600" b="1" dirty="0" smtClean="0">
                <a:effectLst>
                  <a:outerShdw blurRad="38100" dist="38100" dir="2700000" algn="tl">
                    <a:srgbClr val="000000">
                      <a:alpha val="43137"/>
                    </a:srgbClr>
                  </a:outerShdw>
                </a:effectLst>
              </a:rPr>
              <a:t>autocrati</a:t>
            </a:r>
            <a:r>
              <a:rPr lang="vi-VN" sz="1600" b="1" dirty="0" smtClean="0"/>
              <a:t>c</a:t>
            </a:r>
            <a:r>
              <a:rPr lang="vi-VN" sz="1600" b="1" dirty="0" smtClean="0">
                <a:solidFill>
                  <a:srgbClr val="C00000"/>
                </a:solidFill>
              </a:rPr>
              <a:t>, cel </a:t>
            </a:r>
            <a:r>
              <a:rPr lang="vi-VN" sz="1600" b="1" dirty="0" smtClean="0"/>
              <a:t>democratic</a:t>
            </a:r>
            <a:r>
              <a:rPr lang="vi-VN" sz="1600" b="1" dirty="0" smtClean="0">
                <a:solidFill>
                  <a:srgbClr val="C00000"/>
                </a:solidFill>
              </a:rPr>
              <a:t> şi cel de tip </a:t>
            </a:r>
            <a:r>
              <a:rPr lang="vi-VN" sz="1600" b="1" dirty="0" smtClean="0"/>
              <a:t>”laissez-faire” </a:t>
            </a:r>
            <a:r>
              <a:rPr lang="vi-VN" sz="1600" b="1" dirty="0" smtClean="0">
                <a:solidFill>
                  <a:srgbClr val="C00000"/>
                </a:solidFill>
              </a:rPr>
              <a:t>(Kurt Lewin - fondatorul psihologiei sociale). </a:t>
            </a:r>
            <a:endParaRPr lang="ro-RO" sz="1600" b="1" dirty="0" smtClean="0">
              <a:solidFill>
                <a:srgbClr val="C00000"/>
              </a:solidFill>
            </a:endParaRPr>
          </a:p>
          <a:p>
            <a:endParaRPr lang="ru-RU" sz="1800" b="1" dirty="0">
              <a:solidFill>
                <a:srgbClr val="C00000"/>
              </a:solidFill>
            </a:endParaRPr>
          </a:p>
        </p:txBody>
      </p:sp>
      <p:sp>
        <p:nvSpPr>
          <p:cNvPr id="4" name="Прямоугольник 3"/>
          <p:cNvSpPr/>
          <p:nvPr/>
        </p:nvSpPr>
        <p:spPr>
          <a:xfrm>
            <a:off x="0" y="1808226"/>
            <a:ext cx="9144000" cy="954107"/>
          </a:xfrm>
          <a:prstGeom prst="rect">
            <a:avLst/>
          </a:prstGeom>
          <a:solidFill>
            <a:schemeClr val="accent6">
              <a:lumMod val="20000"/>
              <a:lumOff val="80000"/>
            </a:schemeClr>
          </a:solidFill>
        </p:spPr>
        <p:txBody>
          <a:bodyPr wrap="square">
            <a:spAutoFit/>
          </a:bodyPr>
          <a:lstStyle/>
          <a:p>
            <a:r>
              <a:rPr lang="vi-VN" sz="1400" b="1" dirty="0" smtClean="0"/>
              <a:t>Conducătorul care practică un stil autocratic: • stabilește politicile, modul de lucru și sarcinile; • nu este neapărat ostil, dar ia decizii fără a se consulta cu ceilalți. Acest stil conduce la un nivel ridicat de rezistență și nemulțumire din partea subordonaților. Stilul este indicat în situaţiile de criză și când situația este urgentă. </a:t>
            </a:r>
            <a:endParaRPr lang="ru-RU" sz="1400" b="1" dirty="0"/>
          </a:p>
        </p:txBody>
      </p:sp>
      <p:sp>
        <p:nvSpPr>
          <p:cNvPr id="5" name="Прямоугольник 4"/>
          <p:cNvSpPr/>
          <p:nvPr/>
        </p:nvSpPr>
        <p:spPr>
          <a:xfrm>
            <a:off x="0" y="2724456"/>
            <a:ext cx="9144000" cy="954107"/>
          </a:xfrm>
          <a:prstGeom prst="rect">
            <a:avLst/>
          </a:prstGeom>
          <a:solidFill>
            <a:schemeClr val="accent6">
              <a:lumMod val="20000"/>
              <a:lumOff val="80000"/>
            </a:schemeClr>
          </a:solidFill>
        </p:spPr>
        <p:txBody>
          <a:bodyPr wrap="square">
            <a:spAutoFit/>
          </a:bodyPr>
          <a:lstStyle/>
          <a:p>
            <a:r>
              <a:rPr lang="vi-VN" sz="1400" b="1" dirty="0" smtClean="0"/>
              <a:t>Conducătorul care practică un stil democratic: • stabilește politicile organizației în cadrul unui proces colectiv; • este interesat de ideile și perspectivele subordonaților referitoare la obiective și activități Stilul este apreciat de angajați, asigură stabilirea unor relaţii de bună colaborare şi eficacitatea activității. Deoarece consultarea necesită timp, nu este recomandat pentru sarcini urgente. </a:t>
            </a:r>
            <a:endParaRPr lang="ru-RU" b="1" dirty="0"/>
          </a:p>
        </p:txBody>
      </p:sp>
      <p:sp>
        <p:nvSpPr>
          <p:cNvPr id="6" name="Прямоугольник 5"/>
          <p:cNvSpPr/>
          <p:nvPr/>
        </p:nvSpPr>
        <p:spPr>
          <a:xfrm>
            <a:off x="1" y="3793391"/>
            <a:ext cx="9144000" cy="1169551"/>
          </a:xfrm>
          <a:prstGeom prst="rect">
            <a:avLst/>
          </a:prstGeom>
          <a:solidFill>
            <a:schemeClr val="accent6">
              <a:lumMod val="20000"/>
              <a:lumOff val="80000"/>
            </a:schemeClr>
          </a:solidFill>
        </p:spPr>
        <p:txBody>
          <a:bodyPr wrap="square">
            <a:spAutoFit/>
          </a:bodyPr>
          <a:lstStyle/>
          <a:p>
            <a:r>
              <a:rPr lang="vi-VN" sz="1400" b="1" dirty="0" smtClean="0">
                <a:latin typeface="Times New Roman" pitchFamily="18" charset="0"/>
                <a:cs typeface="Times New Roman" pitchFamily="18" charset="0"/>
              </a:rPr>
              <a:t>Conducătorul care practică stilul ”laissez-faire”: </a:t>
            </a:r>
            <a:endParaRPr lang="ro-RO" sz="1400" b="1" dirty="0" smtClean="0">
              <a:latin typeface="Times New Roman" pitchFamily="18" charset="0"/>
              <a:cs typeface="Times New Roman" pitchFamily="18" charset="0"/>
            </a:endParaRPr>
          </a:p>
          <a:p>
            <a:r>
              <a:rPr lang="vi-VN" sz="1400" b="1" dirty="0" smtClean="0">
                <a:latin typeface="Times New Roman" pitchFamily="18" charset="0"/>
                <a:cs typeface="Times New Roman" pitchFamily="18" charset="0"/>
              </a:rPr>
              <a:t> nu se implică în luarea deciziilor decât dacă i se cere; </a:t>
            </a:r>
            <a:endParaRPr lang="ro-RO" sz="1400" b="1" dirty="0" smtClean="0">
              <a:latin typeface="Times New Roman" pitchFamily="18" charset="0"/>
              <a:cs typeface="Times New Roman" pitchFamily="18" charset="0"/>
            </a:endParaRPr>
          </a:p>
          <a:p>
            <a:r>
              <a:rPr lang="vi-VN" sz="1400" b="1" dirty="0" smtClean="0">
                <a:latin typeface="Times New Roman" pitchFamily="18" charset="0"/>
                <a:cs typeface="Times New Roman" pitchFamily="18" charset="0"/>
              </a:rPr>
              <a:t> lasă angajaților întreaga libertate de decizie şi de acţiune; </a:t>
            </a:r>
            <a:endParaRPr lang="ro-RO" sz="1400" b="1" dirty="0" smtClean="0">
              <a:latin typeface="Times New Roman" pitchFamily="18" charset="0"/>
              <a:cs typeface="Times New Roman" pitchFamily="18" charset="0"/>
            </a:endParaRPr>
          </a:p>
          <a:p>
            <a:r>
              <a:rPr lang="vi-VN" sz="1400" b="1" dirty="0" smtClean="0">
                <a:latin typeface="Times New Roman" pitchFamily="18" charset="0"/>
                <a:cs typeface="Times New Roman" pitchFamily="18" charset="0"/>
              </a:rPr>
              <a:t> nu se interesează de desfăşurarea activităţii acestora. Stilul este indicat atunci când echipa este capabilă și motivată, în alte condiții fiind complet ineficient. </a:t>
            </a:r>
            <a:endParaRPr lang="ru-RU" sz="1400"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55" y="281175"/>
            <a:ext cx="8551480" cy="610820"/>
          </a:xfrm>
        </p:spPr>
        <p:txBody>
          <a:bodyPr>
            <a:normAutofit fontScale="90000"/>
          </a:bodyPr>
          <a:lstStyle/>
          <a:p>
            <a:r>
              <a:rPr lang="ro-RO" b="1" dirty="0" smtClean="0">
                <a:solidFill>
                  <a:srgbClr val="FFC000"/>
                </a:solidFill>
              </a:rPr>
              <a:t>PROVOCARE</a:t>
            </a:r>
            <a:r>
              <a:rPr lang="ro-RO" dirty="0" smtClean="0">
                <a:solidFill>
                  <a:srgbClr val="FFC000"/>
                </a:solidFill>
              </a:rPr>
              <a:t>:</a:t>
            </a:r>
            <a:endParaRPr lang="ru-RU" dirty="0">
              <a:solidFill>
                <a:srgbClr val="FFC000"/>
              </a:solidFill>
            </a:endParaRPr>
          </a:p>
        </p:txBody>
      </p:sp>
      <p:sp>
        <p:nvSpPr>
          <p:cNvPr id="3" name="Содержимое 2"/>
          <p:cNvSpPr>
            <a:spLocks noGrp="1"/>
          </p:cNvSpPr>
          <p:nvPr>
            <p:ph idx="1"/>
          </p:nvPr>
        </p:nvSpPr>
        <p:spPr>
          <a:xfrm>
            <a:off x="0" y="1044700"/>
            <a:ext cx="9144000" cy="4098800"/>
          </a:xfrm>
        </p:spPr>
        <p:txBody>
          <a:bodyPr>
            <a:normAutofit fontScale="85000" lnSpcReduction="10000"/>
          </a:bodyPr>
          <a:lstStyle/>
          <a:p>
            <a:r>
              <a:rPr lang="ro-RO"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este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managementul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este</a:t>
            </a:r>
            <a:r>
              <a:rPr lang="en-US" b="1" dirty="0" smtClean="0">
                <a:latin typeface="Times New Roman" pitchFamily="18" charset="0"/>
                <a:cs typeface="Times New Roman" pitchFamily="18" charset="0"/>
              </a:rPr>
              <a:t> o </a:t>
            </a:r>
            <a:r>
              <a:rPr lang="en-US" b="1" dirty="0" err="1" smtClean="0">
                <a:latin typeface="Times New Roman" pitchFamily="18" charset="0"/>
                <a:cs typeface="Times New Roman" pitchFamily="18" charset="0"/>
              </a:rPr>
              <a:t>unealtă</a:t>
            </a:r>
            <a:r>
              <a:rPr lang="en-US" b="1" dirty="0" smtClean="0">
                <a:latin typeface="Times New Roman" pitchFamily="18" charset="0"/>
                <a:cs typeface="Times New Roman" pitchFamily="18" charset="0"/>
              </a:rPr>
              <a:t> cu care </a:t>
            </a:r>
            <a:r>
              <a:rPr lang="en-US" b="1" dirty="0" err="1" smtClean="0">
                <a:latin typeface="Times New Roman" pitchFamily="18" charset="0"/>
                <a:cs typeface="Times New Roman" pitchFamily="18" charset="0"/>
              </a:rPr>
              <a:t>noi</a:t>
            </a:r>
            <a:r>
              <a:rPr lang="en-US" b="1" dirty="0" smtClean="0">
                <a:latin typeface="Times New Roman" pitchFamily="18" charset="0"/>
                <a:cs typeface="Times New Roman" pitchFamily="18" charset="0"/>
              </a:rPr>
              <a:t> ne </a:t>
            </a:r>
            <a:r>
              <a:rPr lang="en-US" b="1" dirty="0" err="1" smtClean="0">
                <a:latin typeface="Times New Roman" pitchFamily="18" charset="0"/>
                <a:cs typeface="Times New Roman" pitchFamily="18" charset="0"/>
              </a:rPr>
              <a:t>construim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lumea</a:t>
            </a:r>
            <a:r>
              <a:rPr lang="en-US"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industriile</a:t>
            </a:r>
            <a:r>
              <a:rPr lang="ro-RO"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raționalizăm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procesele</a:t>
            </a:r>
            <a:r>
              <a:rPr lang="en-US" b="1" dirty="0" smtClean="0">
                <a:latin typeface="Times New Roman" pitchFamily="18" charset="0"/>
                <a:cs typeface="Times New Roman" pitchFamily="18" charset="0"/>
              </a:rPr>
              <a:t> de </a:t>
            </a:r>
            <a:r>
              <a:rPr lang="en-US" b="1" dirty="0" err="1" smtClean="0">
                <a:latin typeface="Times New Roman" pitchFamily="18" charset="0"/>
                <a:cs typeface="Times New Roman" pitchFamily="18" charset="0"/>
              </a:rPr>
              <a:t>producție</a:t>
            </a:r>
            <a:r>
              <a:rPr lang="en-US"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organizăm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forța</a:t>
            </a:r>
            <a:r>
              <a:rPr lang="en-US" b="1" dirty="0" smtClean="0">
                <a:latin typeface="Times New Roman" pitchFamily="18" charset="0"/>
                <a:cs typeface="Times New Roman" pitchFamily="18" charset="0"/>
              </a:rPr>
              <a:t> de </a:t>
            </a:r>
            <a:r>
              <a:rPr lang="en-US" b="1" dirty="0" err="1" smtClean="0">
                <a:latin typeface="Times New Roman" pitchFamily="18" charset="0"/>
                <a:cs typeface="Times New Roman" pitchFamily="18" charset="0"/>
              </a:rPr>
              <a:t>muncă</a:t>
            </a:r>
            <a:r>
              <a:rPr lang="en-US"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construim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organizații</a:t>
            </a:r>
            <a:r>
              <a:rPr lang="en-US" b="1" dirty="0" smtClean="0">
                <a:latin typeface="Times New Roman" pitchFamily="18" charset="0"/>
                <a:cs typeface="Times New Roman" pitchFamily="18" charset="0"/>
              </a:rPr>
              <a:t> , ne </a:t>
            </a:r>
            <a:r>
              <a:rPr lang="en-US" b="1" dirty="0" err="1" smtClean="0">
                <a:latin typeface="Times New Roman" pitchFamily="18" charset="0"/>
                <a:cs typeface="Times New Roman" pitchFamily="18" charset="0"/>
              </a:rPr>
              <a:t>ridicăm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orașele</a:t>
            </a:r>
            <a:r>
              <a:rPr lang="en-US" b="1" dirty="0" smtClean="0">
                <a:latin typeface="Times New Roman" pitchFamily="18" charset="0"/>
                <a:cs typeface="Times New Roman" pitchFamily="18" charset="0"/>
              </a:rPr>
              <a:t> , ne </a:t>
            </a:r>
            <a:r>
              <a:rPr lang="en-US" b="1" dirty="0" err="1" smtClean="0">
                <a:latin typeface="Times New Roman" pitchFamily="18" charset="0"/>
                <a:cs typeface="Times New Roman" pitchFamily="18" charset="0"/>
              </a:rPr>
              <a:t>mișcăm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într</a:t>
            </a:r>
            <a:r>
              <a:rPr lang="en-US" b="1" dirty="0" smtClean="0">
                <a:latin typeface="Times New Roman" pitchFamily="18" charset="0"/>
                <a:cs typeface="Times New Roman" pitchFamily="18" charset="0"/>
              </a:rPr>
              <a:t>-o </a:t>
            </a:r>
            <a:r>
              <a:rPr lang="en-US" b="1" dirty="0" err="1" smtClean="0">
                <a:latin typeface="Times New Roman" pitchFamily="18" charset="0"/>
                <a:cs typeface="Times New Roman" pitchFamily="18" charset="0"/>
              </a:rPr>
              <a:t>singură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direcție</a:t>
            </a:r>
            <a:r>
              <a:rPr lang="en-US" b="1" dirty="0" smtClean="0">
                <a:latin typeface="Times New Roman" pitchFamily="18" charset="0"/>
                <a:cs typeface="Times New Roman" pitchFamily="18" charset="0"/>
              </a:rPr>
              <a:t> .</a:t>
            </a:r>
            <a:endParaRPr lang="ro-RO" b="1" dirty="0" smtClean="0">
              <a:latin typeface="Times New Roman" pitchFamily="18" charset="0"/>
              <a:cs typeface="Times New Roman" pitchFamily="18" charset="0"/>
            </a:endParaRPr>
          </a:p>
          <a:p>
            <a:r>
              <a:rPr lang="ro-RO"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Dar </a:t>
            </a:r>
            <a:r>
              <a:rPr lang="en-US" b="1" dirty="0" err="1" smtClean="0">
                <a:latin typeface="Times New Roman" pitchFamily="18" charset="0"/>
                <a:cs typeface="Times New Roman" pitchFamily="18" charset="0"/>
              </a:rPr>
              <a:t>managementul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poate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fi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considerat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și</a:t>
            </a:r>
            <a:r>
              <a:rPr lang="en-US" b="1" dirty="0" smtClean="0">
                <a:latin typeface="Times New Roman" pitchFamily="18" charset="0"/>
                <a:cs typeface="Times New Roman" pitchFamily="18" charset="0"/>
              </a:rPr>
              <a:t> ca o </a:t>
            </a:r>
            <a:r>
              <a:rPr lang="en-US" b="1" dirty="0" err="1" smtClean="0">
                <a:latin typeface="Times New Roman" pitchFamily="18" charset="0"/>
                <a:cs typeface="Times New Roman" pitchFamily="18" charset="0"/>
              </a:rPr>
              <a:t>armă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și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oare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ce</a:t>
            </a:r>
            <a:r>
              <a:rPr lang="en-US" b="1" dirty="0" smtClean="0">
                <a:latin typeface="Times New Roman" pitchFamily="18" charset="0"/>
                <a:cs typeface="Times New Roman" pitchFamily="18" charset="0"/>
              </a:rPr>
              <a:t> se </a:t>
            </a:r>
            <a:r>
              <a:rPr lang="en-US" b="1" dirty="0" err="1" smtClean="0">
                <a:latin typeface="Times New Roman" pitchFamily="18" charset="0"/>
                <a:cs typeface="Times New Roman" pitchFamily="18" charset="0"/>
              </a:rPr>
              <a:t>întâmplă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dacă</a:t>
            </a:r>
            <a:r>
              <a:rPr lang="en-US" b="1" dirty="0" smtClean="0">
                <a:latin typeface="Times New Roman" pitchFamily="18" charset="0"/>
                <a:cs typeface="Times New Roman" pitchFamily="18" charset="0"/>
              </a:rPr>
              <a:t> ea </a:t>
            </a:r>
            <a:r>
              <a:rPr lang="en-US" b="1" dirty="0" err="1" smtClean="0">
                <a:latin typeface="Times New Roman" pitchFamily="18" charset="0"/>
                <a:cs typeface="Times New Roman" pitchFamily="18" charset="0"/>
              </a:rPr>
              <a:t>ajunge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în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mâinile</a:t>
            </a:r>
            <a:r>
              <a:rPr lang="en-US" b="1" dirty="0" smtClean="0">
                <a:latin typeface="Times New Roman" pitchFamily="18" charset="0"/>
                <a:cs typeface="Times New Roman" pitchFamily="18" charset="0"/>
              </a:rPr>
              <a:t> cui nu </a:t>
            </a:r>
            <a:r>
              <a:rPr lang="en-US" b="1" dirty="0" err="1" smtClean="0">
                <a:latin typeface="Times New Roman" pitchFamily="18" charset="0"/>
                <a:cs typeface="Times New Roman" pitchFamily="18" charset="0"/>
              </a:rPr>
              <a:t>trebuie</a:t>
            </a:r>
            <a:r>
              <a:rPr lang="en-US"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Sau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dacă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este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îndreptată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împotriva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propriei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noastre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societăți</a:t>
            </a:r>
            <a:r>
              <a:rPr lang="en-US" b="1" dirty="0" smtClean="0">
                <a:latin typeface="Times New Roman" pitchFamily="18" charset="0"/>
                <a:cs typeface="Times New Roman" pitchFamily="18" charset="0"/>
              </a:rPr>
              <a:t> ? </a:t>
            </a:r>
            <a:r>
              <a:rPr lang="ro-RO" b="1" dirty="0" smtClean="0">
                <a:latin typeface="Times New Roman" pitchFamily="18" charset="0"/>
                <a:cs typeface="Times New Roman" pitchFamily="18" charset="0"/>
              </a:rPr>
              <a:t>     </a:t>
            </a:r>
          </a:p>
          <a:p>
            <a:pPr>
              <a:buNone/>
            </a:pPr>
            <a:r>
              <a:rPr lang="ro-RO"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Există</a:t>
            </a:r>
            <a:r>
              <a:rPr lang="en-US" b="1" dirty="0" smtClean="0">
                <a:latin typeface="Times New Roman" pitchFamily="18" charset="0"/>
                <a:cs typeface="Times New Roman" pitchFamily="18" charset="0"/>
              </a:rPr>
              <a:t> MANAGEMENT </a:t>
            </a:r>
            <a:r>
              <a:rPr lang="en-US" b="1" dirty="0" err="1" smtClean="0">
                <a:latin typeface="Times New Roman" pitchFamily="18" charset="0"/>
                <a:cs typeface="Times New Roman" pitchFamily="18" charset="0"/>
              </a:rPr>
              <a:t>rău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și</a:t>
            </a:r>
            <a:r>
              <a:rPr lang="en-US" b="1" dirty="0" smtClean="0">
                <a:latin typeface="Times New Roman" pitchFamily="18" charset="0"/>
                <a:cs typeface="Times New Roman" pitchFamily="18" charset="0"/>
              </a:rPr>
              <a:t> un management al RĂULUI </a:t>
            </a:r>
            <a:r>
              <a:rPr lang="ro-RO" b="1" dirty="0" smtClean="0">
                <a:latin typeface="Times New Roman" pitchFamily="18" charset="0"/>
                <a:cs typeface="Times New Roman" pitchFamily="18" charset="0"/>
              </a:rPr>
              <a:t>!</a:t>
            </a:r>
          </a:p>
          <a:p>
            <a:pPr>
              <a:buNone/>
            </a:pPr>
            <a:r>
              <a:rPr lang="ro-RO"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Ce</a:t>
            </a:r>
            <a:r>
              <a:rPr lang="en-US" b="1" dirty="0" smtClean="0">
                <a:latin typeface="Times New Roman" pitchFamily="18" charset="0"/>
                <a:cs typeface="Times New Roman" pitchFamily="18" charset="0"/>
              </a:rPr>
              <a:t> se </a:t>
            </a:r>
            <a:r>
              <a:rPr lang="en-US" b="1" dirty="0" err="1" smtClean="0">
                <a:latin typeface="Times New Roman" pitchFamily="18" charset="0"/>
                <a:cs typeface="Times New Roman" pitchFamily="18" charset="0"/>
              </a:rPr>
              <a:t>întâmplă</a:t>
            </a:r>
            <a:r>
              <a:rPr lang="en-US" b="1" dirty="0" smtClean="0">
                <a:latin typeface="Times New Roman" pitchFamily="18" charset="0"/>
                <a:cs typeface="Times New Roman" pitchFamily="18" charset="0"/>
              </a:rPr>
              <a:t> cu </a:t>
            </a:r>
            <a:r>
              <a:rPr lang="en-US" b="1" dirty="0" err="1" smtClean="0">
                <a:latin typeface="Times New Roman" pitchFamily="18" charset="0"/>
                <a:cs typeface="Times New Roman" pitchFamily="18" charset="0"/>
              </a:rPr>
              <a:t>lumea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a:t>
            </a:r>
            <a:r>
              <a:rPr lang="en-US" b="1" dirty="0" smtClean="0">
                <a:latin typeface="Times New Roman" pitchFamily="18" charset="0"/>
                <a:cs typeface="Times New Roman" pitchFamily="18" charset="0"/>
              </a:rPr>
              <a:t> care am </a:t>
            </a:r>
            <a:r>
              <a:rPr lang="en-US" b="1" dirty="0" err="1" smtClean="0">
                <a:latin typeface="Times New Roman" pitchFamily="18" charset="0"/>
                <a:cs typeface="Times New Roman" pitchFamily="18" charset="0"/>
              </a:rPr>
              <a:t>construit</a:t>
            </a:r>
            <a:r>
              <a:rPr lang="en-US" b="1" dirty="0" smtClean="0">
                <a:latin typeface="Times New Roman" pitchFamily="18" charset="0"/>
                <a:cs typeface="Times New Roman" pitchFamily="18" charset="0"/>
              </a:rPr>
              <a:t>-o? ….la </a:t>
            </a:r>
            <a:r>
              <a:rPr lang="en-US" b="1" dirty="0" err="1" smtClean="0">
                <a:latin typeface="Times New Roman" pitchFamily="18" charset="0"/>
                <a:cs typeface="Times New Roman" pitchFamily="18" charset="0"/>
              </a:rPr>
              <a:t>urma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urmei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este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managementul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fără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valorile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corecte</a:t>
            </a:r>
            <a:r>
              <a:rPr lang="en-US"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buNone/>
            </a:pPr>
            <a:endParaRPr lang="ru-RU" b="1"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28470"/>
            <a:ext cx="9143999" cy="5015030"/>
          </a:xfrm>
          <a:solidFill>
            <a:schemeClr val="accent6">
              <a:lumMod val="20000"/>
              <a:lumOff val="80000"/>
            </a:schemeClr>
          </a:solidFill>
        </p:spPr>
        <p:txBody>
          <a:bodyPr>
            <a:normAutofit fontScale="92500" lnSpcReduction="10000"/>
          </a:bodyPr>
          <a:lstStyle/>
          <a:p>
            <a:r>
              <a:rPr lang="vi-VN" sz="2400" dirty="0" smtClean="0"/>
              <a:t>Prin experimentele sale, Lewin a descoperit că cel mai eficace este stilul </a:t>
            </a:r>
            <a:r>
              <a:rPr lang="vi-VN" sz="2400" b="1" dirty="0" smtClean="0">
                <a:solidFill>
                  <a:srgbClr val="FF0000"/>
                </a:solidFill>
                <a:effectLst>
                  <a:outerShdw blurRad="38100" dist="38100" dir="2700000" algn="tl">
                    <a:srgbClr val="000000">
                      <a:alpha val="43137"/>
                    </a:srgbClr>
                  </a:outerShdw>
                </a:effectLst>
              </a:rPr>
              <a:t>democratic. </a:t>
            </a:r>
            <a:r>
              <a:rPr lang="vi-VN" sz="2400" dirty="0" smtClean="0"/>
              <a:t>Excesele autocratice conduc la revoltă, în timp ce în abordările </a:t>
            </a:r>
            <a:r>
              <a:rPr lang="vi-VN" sz="2400" b="1" dirty="0" smtClean="0">
                <a:solidFill>
                  <a:srgbClr val="FF0000"/>
                </a:solidFill>
              </a:rPr>
              <a:t>de tip laissez-faire </a:t>
            </a:r>
            <a:r>
              <a:rPr lang="vi-VN" sz="2400" dirty="0" smtClean="0"/>
              <a:t>oamenii nu dovedesc aceeași implicare ca în cazul în care sunt conduși în mod activ. </a:t>
            </a:r>
            <a:endParaRPr lang="ro-RO" sz="2400" dirty="0" smtClean="0"/>
          </a:p>
          <a:p>
            <a:r>
              <a:rPr lang="vi-VN" sz="2400" b="1" dirty="0" smtClean="0">
                <a:solidFill>
                  <a:srgbClr val="FF0000"/>
                </a:solidFill>
              </a:rPr>
              <a:t>Cel mai recomandat în contextul managementului participativ este stilul democratic</a:t>
            </a:r>
            <a:r>
              <a:rPr lang="vi-VN" sz="2400" dirty="0" smtClean="0"/>
              <a:t>, care prezintă o serie de avantaje:</a:t>
            </a:r>
            <a:endParaRPr lang="ro-RO" sz="2400" dirty="0" smtClean="0"/>
          </a:p>
          <a:p>
            <a:r>
              <a:rPr lang="vi-VN" sz="2400" dirty="0" smtClean="0"/>
              <a:t>  membrii grupului înţeleg problemele, acceptă sau chiar susţin decizia liderului; </a:t>
            </a:r>
            <a:endParaRPr lang="ro-RO" sz="2400" dirty="0" smtClean="0"/>
          </a:p>
          <a:p>
            <a:r>
              <a:rPr lang="vi-VN" sz="2400" dirty="0" smtClean="0"/>
              <a:t> membrii grupului sunt conştienţi de propria importanţă și de rolul semnificativ pe care îl au în cadrul organizației ;</a:t>
            </a:r>
            <a:endParaRPr lang="ro-RO" sz="2400" dirty="0" smtClean="0"/>
          </a:p>
          <a:p>
            <a:r>
              <a:rPr lang="vi-VN" sz="2400" dirty="0" smtClean="0"/>
              <a:t>când subordonaţii înţeleg şi apreciază procesul prin care se ia decizia ei pot să îi determine şi pe cei care nu sunt de acord cu decizia să o accepte; </a:t>
            </a:r>
            <a:endParaRPr lang="ro-RO" sz="2400" dirty="0" smtClean="0"/>
          </a:p>
          <a:p>
            <a:r>
              <a:rPr lang="vi-VN" sz="2400" dirty="0" smtClean="0"/>
              <a:t> managerul şi subordonaţii pot să reconcilieze părerile divergente asupra obiectivelor.</a:t>
            </a:r>
            <a:endParaRPr lang="ru-RU"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54" y="281175"/>
            <a:ext cx="8704185" cy="610820"/>
          </a:xfrm>
          <a:solidFill>
            <a:schemeClr val="accent2"/>
          </a:solidFill>
        </p:spPr>
        <p:txBody>
          <a:bodyPr>
            <a:noAutofit/>
          </a:bodyPr>
          <a:lstStyle/>
          <a:p>
            <a:pPr algn="ctr"/>
            <a:r>
              <a:rPr lang="en-US" sz="2800" b="1" dirty="0" smtClean="0">
                <a:solidFill>
                  <a:srgbClr val="FFFF00"/>
                </a:solidFill>
              </a:rPr>
              <a:t>Blake </a:t>
            </a:r>
            <a:r>
              <a:rPr lang="en-US" sz="2800" b="1" dirty="0" err="1" smtClean="0">
                <a:solidFill>
                  <a:srgbClr val="FFFF00"/>
                </a:solidFill>
              </a:rPr>
              <a:t>şi</a:t>
            </a:r>
            <a:r>
              <a:rPr lang="en-US" sz="2800" b="1" dirty="0" smtClean="0">
                <a:solidFill>
                  <a:srgbClr val="FFFF00"/>
                </a:solidFill>
              </a:rPr>
              <a:t> Mouton au </a:t>
            </a:r>
            <a:r>
              <a:rPr lang="en-US" sz="2800" b="1" dirty="0" err="1" smtClean="0">
                <a:solidFill>
                  <a:srgbClr val="FFFF00"/>
                </a:solidFill>
              </a:rPr>
              <a:t>identificat</a:t>
            </a:r>
            <a:r>
              <a:rPr lang="en-US" sz="2800" b="1" dirty="0" smtClean="0">
                <a:solidFill>
                  <a:srgbClr val="FFFF00"/>
                </a:solidFill>
              </a:rPr>
              <a:t> 5 </a:t>
            </a:r>
            <a:r>
              <a:rPr lang="en-US" sz="2800" b="1" dirty="0" err="1" smtClean="0">
                <a:solidFill>
                  <a:srgbClr val="FFFF00"/>
                </a:solidFill>
              </a:rPr>
              <a:t>stiluri</a:t>
            </a:r>
            <a:r>
              <a:rPr lang="en-US" sz="2800" b="1" dirty="0" smtClean="0">
                <a:solidFill>
                  <a:srgbClr val="FFFF00"/>
                </a:solidFill>
              </a:rPr>
              <a:t> </a:t>
            </a:r>
            <a:r>
              <a:rPr lang="en-US" sz="2800" b="1" dirty="0" err="1" smtClean="0">
                <a:solidFill>
                  <a:srgbClr val="FFFF00"/>
                </a:solidFill>
              </a:rPr>
              <a:t>importante</a:t>
            </a:r>
            <a:r>
              <a:rPr lang="en-US" sz="2800" b="1" dirty="0" smtClean="0">
                <a:solidFill>
                  <a:srgbClr val="FFFF00"/>
                </a:solidFill>
              </a:rPr>
              <a:t> de </a:t>
            </a:r>
            <a:r>
              <a:rPr lang="en-US" sz="2800" b="1" dirty="0" err="1" smtClean="0">
                <a:solidFill>
                  <a:srgbClr val="FFFF00"/>
                </a:solidFill>
              </a:rPr>
              <a:t>conducere</a:t>
            </a:r>
            <a:r>
              <a:rPr lang="en-US" sz="2800" b="1" dirty="0" smtClean="0">
                <a:solidFill>
                  <a:srgbClr val="FFFF00"/>
                </a:solidFill>
              </a:rPr>
              <a:t>:</a:t>
            </a:r>
            <a:endParaRPr lang="ru-RU" sz="2800" b="1" dirty="0">
              <a:solidFill>
                <a:srgbClr val="FFFF00"/>
              </a:solidFill>
            </a:endParaRPr>
          </a:p>
        </p:txBody>
      </p:sp>
      <p:sp>
        <p:nvSpPr>
          <p:cNvPr id="3" name="Содержимое 2"/>
          <p:cNvSpPr>
            <a:spLocks noGrp="1"/>
          </p:cNvSpPr>
          <p:nvPr>
            <p:ph idx="1"/>
          </p:nvPr>
        </p:nvSpPr>
        <p:spPr>
          <a:xfrm>
            <a:off x="-1" y="1044700"/>
            <a:ext cx="9000445" cy="3817625"/>
          </a:xfrm>
        </p:spPr>
        <p:txBody>
          <a:bodyPr>
            <a:normAutofit/>
          </a:bodyPr>
          <a:lstStyle/>
          <a:p>
            <a:r>
              <a:rPr lang="vi-VN" dirty="0" smtClean="0"/>
              <a:t> </a:t>
            </a:r>
            <a:r>
              <a:rPr lang="en-US" sz="1800" b="1" dirty="0" smtClean="0">
                <a:solidFill>
                  <a:srgbClr val="FF0000"/>
                </a:solidFill>
                <a:effectLst>
                  <a:outerShdw blurRad="38100" dist="38100" dir="2700000" algn="tl">
                    <a:srgbClr val="000000">
                      <a:alpha val="43137"/>
                    </a:srgbClr>
                  </a:outerShdw>
                </a:effectLst>
              </a:rPr>
              <a:t>1.1</a:t>
            </a:r>
            <a:r>
              <a:rPr lang="en-US" dirty="0" smtClean="0"/>
              <a:t>.</a:t>
            </a:r>
            <a:r>
              <a:rPr lang="vi-VN" sz="1600" b="1" dirty="0" smtClean="0">
                <a:solidFill>
                  <a:srgbClr val="FF0000"/>
                </a:solidFill>
                <a:effectLst>
                  <a:outerShdw blurRad="38100" dist="38100" dir="2700000" algn="tl">
                    <a:srgbClr val="000000">
                      <a:alpha val="43137"/>
                    </a:srgbClr>
                  </a:outerShdw>
                </a:effectLst>
                <a:latin typeface="+mj-lt"/>
              </a:rPr>
              <a:t>Managerul indiferent (stilul vlăguit</a:t>
            </a:r>
            <a:r>
              <a:rPr lang="ro-RO" sz="1600" b="1" dirty="0" smtClean="0">
                <a:solidFill>
                  <a:srgbClr val="FF0000"/>
                </a:solidFill>
                <a:effectLst>
                  <a:outerShdw blurRad="38100" dist="38100" dir="2700000" algn="tl">
                    <a:srgbClr val="000000">
                      <a:alpha val="43137"/>
                    </a:srgbClr>
                  </a:outerShdw>
                </a:effectLst>
                <a:latin typeface="+mj-lt"/>
              </a:rPr>
              <a:t> </a:t>
            </a:r>
            <a:r>
              <a:rPr lang="vi-VN" sz="1600" b="1" dirty="0" smtClean="0">
                <a:solidFill>
                  <a:srgbClr val="FF0000"/>
                </a:solidFill>
                <a:effectLst>
                  <a:outerShdw blurRad="38100" dist="38100" dir="2700000" algn="tl">
                    <a:srgbClr val="000000">
                      <a:alpha val="43137"/>
                    </a:srgbClr>
                  </a:outerShdw>
                </a:effectLst>
                <a:latin typeface="+mj-lt"/>
              </a:rPr>
              <a:t>) </a:t>
            </a:r>
            <a:r>
              <a:rPr lang="vi-VN" sz="1600" b="1" dirty="0" smtClean="0">
                <a:latin typeface="+mj-lt"/>
              </a:rPr>
              <a:t>- manifestă o slabă preocupare atât față de rezultate, cât și față de oameni; - conduce pentru a-și păstra slujba; - se protejează evitând orice posibilă situație neplăcută care apare la locul de muncă; - nu îi plac schimbările deoarece ar putea să îi afecteze starea de pasivitate în care se simte atât de bine; - principala preocupare este să nu fie făcut răspunzător pentru vreo greșeală; - ia decizii complet lipsite de creativitate</a:t>
            </a:r>
            <a:r>
              <a:rPr lang="ro-RO" sz="1600" b="1" dirty="0" smtClean="0">
                <a:latin typeface="+mj-lt"/>
              </a:rPr>
              <a:t>.</a:t>
            </a:r>
          </a:p>
          <a:p>
            <a:r>
              <a:rPr lang="en-US" sz="1600" b="1" dirty="0" smtClean="0">
                <a:solidFill>
                  <a:srgbClr val="FF0000"/>
                </a:solidFill>
                <a:latin typeface="Times New Roman" pitchFamily="18" charset="0"/>
                <a:cs typeface="Times New Roman" pitchFamily="18" charset="0"/>
              </a:rPr>
              <a:t>1.9.</a:t>
            </a:r>
            <a:r>
              <a:rPr lang="ro-RO" sz="1600" b="1" dirty="0" smtClean="0">
                <a:solidFill>
                  <a:srgbClr val="FF0000"/>
                </a:solidFill>
                <a:latin typeface="Times New Roman" pitchFamily="18" charset="0"/>
                <a:cs typeface="Times New Roman" pitchFamily="18" charset="0"/>
              </a:rPr>
              <a:t>M</a:t>
            </a:r>
            <a:r>
              <a:rPr lang="it-IT" sz="1600" b="1" dirty="0" smtClean="0">
                <a:solidFill>
                  <a:srgbClr val="FF0000"/>
                </a:solidFill>
                <a:latin typeface="Times New Roman" pitchFamily="18" charset="0"/>
                <a:cs typeface="Times New Roman" pitchFamily="18" charset="0"/>
              </a:rPr>
              <a:t>anagerul gazdă ( stilul de conducere al unui club privat</a:t>
            </a:r>
            <a:r>
              <a:rPr lang="ro-RO" sz="1600" b="1" dirty="0" smtClean="0">
                <a:solidFill>
                  <a:srgbClr val="FF0000"/>
                </a:solidFill>
                <a:latin typeface="Times New Roman" pitchFamily="18" charset="0"/>
                <a:cs typeface="Times New Roman" pitchFamily="18" charset="0"/>
              </a:rPr>
              <a:t>)-</a:t>
            </a:r>
            <a:r>
              <a:rPr lang="vi-VN" sz="1600" dirty="0" smtClean="0"/>
              <a:t> </a:t>
            </a:r>
            <a:r>
              <a:rPr lang="vi-VN" sz="1600" b="1" dirty="0" smtClean="0">
                <a:latin typeface="Times New Roman" pitchFamily="18" charset="0"/>
                <a:cs typeface="Times New Roman" pitchFamily="18" charset="0"/>
              </a:rPr>
              <a:t>focalizat pe oameni, dovedește o slabă preocupare faţă de rezultate; - acordă atenție foarte mare confortului angajaților la locul de muncă, în speranța că acest lucru le va crește performanța; - este interesat doar ca subordonații să îl agreeze, indiferent de ce rezultate se obțin; - nu controlează, nu atenționează, evită conflictele și nu supără pe nimeni </a:t>
            </a:r>
            <a:r>
              <a:rPr lang="ro-RO" sz="1600" b="1" dirty="0" smtClean="0">
                <a:latin typeface="Times New Roman" pitchFamily="18" charset="0"/>
                <a:cs typeface="Times New Roman" pitchFamily="18" charset="0"/>
              </a:rPr>
              <a:t>.</a:t>
            </a:r>
          </a:p>
          <a:p>
            <a:r>
              <a:rPr lang="en-US" sz="1600" b="1" dirty="0" smtClean="0">
                <a:solidFill>
                  <a:srgbClr val="FF0000"/>
                </a:solidFill>
                <a:latin typeface="Times New Roman" pitchFamily="18" charset="0"/>
                <a:cs typeface="Times New Roman" pitchFamily="18" charset="0"/>
              </a:rPr>
              <a:t>9.1.</a:t>
            </a:r>
            <a:r>
              <a:rPr lang="ro-RO" sz="1600" b="1" dirty="0" smtClean="0">
                <a:solidFill>
                  <a:srgbClr val="FF0000"/>
                </a:solidFill>
                <a:latin typeface="Times New Roman" pitchFamily="18" charset="0"/>
                <a:cs typeface="Times New Roman" pitchFamily="18" charset="0"/>
              </a:rPr>
              <a:t>M</a:t>
            </a:r>
            <a:r>
              <a:rPr lang="it-IT" sz="1600" b="1" dirty="0" smtClean="0">
                <a:solidFill>
                  <a:srgbClr val="FF0000"/>
                </a:solidFill>
                <a:latin typeface="Times New Roman" pitchFamily="18" charset="0"/>
                <a:cs typeface="Times New Roman" pitchFamily="18" charset="0"/>
              </a:rPr>
              <a:t>anagerul autoritar (stilul produce sau vei pieri</a:t>
            </a:r>
            <a:r>
              <a:rPr lang="ro-RO" sz="1600" b="1" dirty="0" smtClean="0">
                <a:solidFill>
                  <a:srgbClr val="FF0000"/>
                </a:solidFill>
                <a:latin typeface="Times New Roman" pitchFamily="18" charset="0"/>
                <a:cs typeface="Times New Roman" pitchFamily="18" charset="0"/>
              </a:rPr>
              <a:t>)-</a:t>
            </a:r>
            <a:r>
              <a:rPr lang="vi-VN" sz="1600" dirty="0" smtClean="0"/>
              <a:t> </a:t>
            </a:r>
            <a:r>
              <a:rPr lang="vi-VN" sz="1600" b="1" dirty="0" smtClean="0">
                <a:latin typeface="Times New Roman" pitchFamily="18" charset="0"/>
                <a:cs typeface="Times New Roman" pitchFamily="18" charset="0"/>
              </a:rPr>
              <a:t>focalizat pe rezultate, dovedește o slabă preocupare faţă de oameni; - controlează și domină; - nu ia în considerare nevoile și opiniile angajaților; - pune presiune asupra subordonaților prin reguli, regulamente și sancțiuni; - consideră că angajații trebuie să muncească bine doar pentru că sunt plătiți </a:t>
            </a:r>
            <a:endParaRPr lang="ru-RU" sz="1400" b="1" dirty="0">
              <a:solidFill>
                <a:srgbClr val="FF0000"/>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281176"/>
            <a:ext cx="9144000" cy="4862324"/>
          </a:xfrm>
          <a:solidFill>
            <a:schemeClr val="bg1"/>
          </a:solidFill>
        </p:spPr>
        <p:txBody>
          <a:bodyPr>
            <a:normAutofit/>
          </a:bodyPr>
          <a:lstStyle/>
          <a:p>
            <a:r>
              <a:rPr lang="en-US" sz="2000" b="1" dirty="0" smtClean="0">
                <a:solidFill>
                  <a:srgbClr val="FF0000"/>
                </a:solidFill>
                <a:effectLst>
                  <a:outerShdw blurRad="38100" dist="38100" dir="2700000" algn="tl">
                    <a:srgbClr val="000000">
                      <a:alpha val="43137"/>
                    </a:srgbClr>
                  </a:outerShdw>
                </a:effectLst>
                <a:latin typeface="+mj-lt"/>
              </a:rPr>
              <a:t>5.5.</a:t>
            </a:r>
            <a:r>
              <a:rPr lang="vi-VN" sz="2000" b="1" dirty="0" smtClean="0">
                <a:solidFill>
                  <a:srgbClr val="FF0000"/>
                </a:solidFill>
                <a:effectLst>
                  <a:outerShdw blurRad="38100" dist="38100" dir="2700000" algn="tl">
                    <a:srgbClr val="000000">
                      <a:alpha val="43137"/>
                    </a:srgbClr>
                  </a:outerShdw>
                </a:effectLst>
                <a:latin typeface="+mj-lt"/>
              </a:rPr>
              <a:t>Managerul stării de fapt (stilul căii de mijloc</a:t>
            </a:r>
            <a:r>
              <a:rPr lang="ro-RO" sz="2000" b="1" dirty="0" smtClean="0">
                <a:solidFill>
                  <a:srgbClr val="FF0000"/>
                </a:solidFill>
                <a:effectLst>
                  <a:outerShdw blurRad="38100" dist="38100" dir="2700000" algn="tl">
                    <a:srgbClr val="000000">
                      <a:alpha val="43137"/>
                    </a:srgbClr>
                  </a:outerShdw>
                </a:effectLst>
                <a:latin typeface="+mj-lt"/>
              </a:rPr>
              <a:t>)</a:t>
            </a:r>
            <a:r>
              <a:rPr lang="vi-VN" sz="2000" b="1" dirty="0" smtClean="0">
                <a:effectLst>
                  <a:outerShdw blurRad="38100" dist="38100" dir="2700000" algn="tl">
                    <a:srgbClr val="000000">
                      <a:alpha val="43137"/>
                    </a:srgbClr>
                  </a:outerShdw>
                </a:effectLst>
              </a:rPr>
              <a:t> </a:t>
            </a:r>
            <a:endParaRPr lang="ro-RO" sz="2000" b="1" dirty="0" smtClean="0">
              <a:effectLst>
                <a:outerShdw blurRad="38100" dist="38100" dir="2700000" algn="tl">
                  <a:srgbClr val="000000">
                    <a:alpha val="43137"/>
                  </a:srgbClr>
                </a:outerShdw>
              </a:effectLst>
            </a:endParaRPr>
          </a:p>
          <a:p>
            <a:pPr>
              <a:buFontTx/>
              <a:buChar char="-"/>
            </a:pPr>
            <a:r>
              <a:rPr lang="vi-VN" sz="1600" b="1" dirty="0" smtClean="0">
                <a:latin typeface="+mj-lt"/>
              </a:rPr>
              <a:t>focalizat pe menținerea unui echilibru dintre rezultate și nevoile oamenilor;</a:t>
            </a:r>
            <a:endParaRPr lang="ro-RO" sz="1600" b="1" dirty="0" smtClean="0">
              <a:latin typeface="+mj-lt"/>
            </a:endParaRPr>
          </a:p>
          <a:p>
            <a:pPr>
              <a:buFontTx/>
              <a:buChar char="-"/>
            </a:pPr>
            <a:r>
              <a:rPr lang="vi-VN" sz="1600" b="1" dirty="0" smtClean="0">
                <a:latin typeface="+mj-lt"/>
              </a:rPr>
              <a:t> stabilește obiective realiste, nu foarte înalte; </a:t>
            </a:r>
            <a:endParaRPr lang="ro-RO" sz="1600" b="1" dirty="0" smtClean="0">
              <a:latin typeface="+mj-lt"/>
            </a:endParaRPr>
          </a:p>
          <a:p>
            <a:pPr>
              <a:buFontTx/>
              <a:buChar char="-"/>
            </a:pPr>
            <a:r>
              <a:rPr lang="vi-VN" sz="1600" b="1" dirty="0" smtClean="0">
                <a:latin typeface="+mj-lt"/>
              </a:rPr>
              <a:t> nu inovează și nu riscă depășirea unor limite printr-un demers creativ; </a:t>
            </a:r>
            <a:endParaRPr lang="ro-RO" sz="1600" b="1" dirty="0" smtClean="0">
              <a:latin typeface="+mj-lt"/>
            </a:endParaRPr>
          </a:p>
          <a:p>
            <a:pPr>
              <a:buFontTx/>
              <a:buChar char="-"/>
            </a:pPr>
            <a:r>
              <a:rPr lang="vi-VN" sz="1600" b="1" dirty="0" smtClean="0">
                <a:latin typeface="+mj-lt"/>
              </a:rPr>
              <a:t> cel mai utilizat stil de leadership în Europa şi America</a:t>
            </a:r>
            <a:r>
              <a:rPr lang="ro-RO" sz="1600" b="1" dirty="0" smtClean="0">
                <a:latin typeface="+mj-lt"/>
              </a:rPr>
              <a:t>.</a:t>
            </a:r>
          </a:p>
          <a:p>
            <a:r>
              <a:rPr lang="en-US" sz="1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9.9.Managerul </a:t>
            </a:r>
            <a:r>
              <a:rPr lang="en-US" sz="1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judicios</a:t>
            </a:r>
            <a:r>
              <a:rPr lang="en-US" sz="1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stilul</a:t>
            </a:r>
            <a:r>
              <a:rPr lang="en-US" sz="1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echipei</a:t>
            </a:r>
            <a:r>
              <a:rPr lang="ro-RO" sz="1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1800" dirty="0" smtClean="0"/>
              <a:t> </a:t>
            </a:r>
            <a:r>
              <a:rPr lang="vi-VN" sz="1800" b="1" dirty="0" smtClean="0">
                <a:latin typeface="Times New Roman" pitchFamily="18" charset="0"/>
                <a:cs typeface="Times New Roman" pitchFamily="18" charset="0"/>
              </a:rPr>
              <a:t>focalizat atât pe rezultate, cât și pe oameni; </a:t>
            </a:r>
            <a:endParaRPr lang="ro-RO" sz="1800" b="1" dirty="0" smtClean="0">
              <a:latin typeface="Times New Roman" pitchFamily="18" charset="0"/>
              <a:cs typeface="Times New Roman" pitchFamily="18" charset="0"/>
            </a:endParaRPr>
          </a:p>
          <a:p>
            <a:pPr>
              <a:buFontTx/>
              <a:buChar char="-"/>
            </a:pPr>
            <a:r>
              <a:rPr lang="vi-VN" sz="1800" b="1" dirty="0" smtClean="0">
                <a:latin typeface="Times New Roman" pitchFamily="18" charset="0"/>
                <a:cs typeface="Times New Roman" pitchFamily="18" charset="0"/>
              </a:rPr>
              <a:t>coordonează cu succes echipa pentru realizarea unui scop comun și obținerea unor performanțe înalte; </a:t>
            </a:r>
            <a:endParaRPr lang="ro-RO" sz="1800" b="1" dirty="0" smtClean="0">
              <a:latin typeface="Times New Roman" pitchFamily="18" charset="0"/>
              <a:cs typeface="Times New Roman" pitchFamily="18" charset="0"/>
            </a:endParaRPr>
          </a:p>
          <a:p>
            <a:pPr>
              <a:buFontTx/>
              <a:buChar char="-"/>
            </a:pPr>
            <a:r>
              <a:rPr lang="vi-VN" sz="1800" b="1" dirty="0" smtClean="0">
                <a:latin typeface="Times New Roman" pitchFamily="18" charset="0"/>
                <a:cs typeface="Times New Roman" pitchFamily="18" charset="0"/>
              </a:rPr>
              <a:t> motivează, acordă sprijin și menține moralul echipei la un nivel maxim; </a:t>
            </a:r>
            <a:endParaRPr lang="ro-RO" sz="1800" b="1" dirty="0" smtClean="0">
              <a:latin typeface="Times New Roman" pitchFamily="18" charset="0"/>
              <a:cs typeface="Times New Roman" pitchFamily="18" charset="0"/>
            </a:endParaRPr>
          </a:p>
          <a:p>
            <a:pPr>
              <a:buFontTx/>
              <a:buChar char="-"/>
            </a:pPr>
            <a:r>
              <a:rPr lang="vi-VN" sz="1800" b="1" dirty="0" smtClean="0">
                <a:latin typeface="Times New Roman" pitchFamily="18" charset="0"/>
                <a:cs typeface="Times New Roman" pitchFamily="18" charset="0"/>
              </a:rPr>
              <a:t> angajații participă la luarea deciziilor și se simt utili în cadrul organizației - împreună cu echipa, planifică, implementează, monitorizează și evaluează cu rigurozitate și profesionalism activitatea organizației; </a:t>
            </a:r>
            <a:endParaRPr lang="ro-RO" sz="1800" b="1" dirty="0" smtClean="0">
              <a:latin typeface="Times New Roman" pitchFamily="18" charset="0"/>
              <a:cs typeface="Times New Roman" pitchFamily="18" charset="0"/>
            </a:endParaRPr>
          </a:p>
          <a:p>
            <a:pPr>
              <a:buFontTx/>
              <a:buChar char="-"/>
            </a:pPr>
            <a:r>
              <a:rPr lang="vi-VN" sz="1800" b="1" dirty="0" smtClean="0">
                <a:latin typeface="Times New Roman" pitchFamily="18" charset="0"/>
                <a:cs typeface="Times New Roman" pitchFamily="18" charset="0"/>
              </a:rPr>
              <a:t> are o filozofie pe care o implementează printr-o strategie specifică;</a:t>
            </a:r>
            <a:endParaRPr lang="ro-RO" sz="1800" b="1" dirty="0" smtClean="0">
              <a:latin typeface="Times New Roman" pitchFamily="18" charset="0"/>
              <a:cs typeface="Times New Roman" pitchFamily="18" charset="0"/>
            </a:endParaRPr>
          </a:p>
          <a:p>
            <a:pPr>
              <a:buFontTx/>
              <a:buChar char="-"/>
            </a:pPr>
            <a:r>
              <a:rPr lang="vi-VN" sz="1800" b="1" dirty="0" smtClean="0">
                <a:latin typeface="Times New Roman" pitchFamily="18" charset="0"/>
                <a:cs typeface="Times New Roman" pitchFamily="18" charset="0"/>
              </a:rPr>
              <a:t> inovează, schimbă și creează modele de bune practici </a:t>
            </a:r>
            <a:r>
              <a:rPr lang="ro-RO" sz="1800" b="1" dirty="0" smtClean="0">
                <a:latin typeface="Times New Roman" pitchFamily="18" charset="0"/>
                <a:cs typeface="Times New Roman" pitchFamily="18" charset="0"/>
              </a:rPr>
              <a:t>.</a:t>
            </a:r>
            <a:endParaRPr lang="ro-RO" sz="1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solidFill>
        </p:spPr>
        <p:txBody>
          <a:bodyPr>
            <a:normAutofit fontScale="90000"/>
          </a:bodyPr>
          <a:lstStyle/>
          <a:p>
            <a:r>
              <a:rPr lang="vi-VN" b="1" dirty="0" smtClean="0">
                <a:solidFill>
                  <a:srgbClr val="FFFF00"/>
                </a:solidFill>
              </a:rPr>
              <a:t>În grila managerială a lui Blake şi Mouton</a:t>
            </a:r>
            <a:endParaRPr lang="ru-RU" b="1" dirty="0">
              <a:solidFill>
                <a:srgbClr val="FFFF00"/>
              </a:solidFill>
            </a:endParaRPr>
          </a:p>
        </p:txBody>
      </p:sp>
      <p:sp>
        <p:nvSpPr>
          <p:cNvPr id="3" name="Содержимое 2"/>
          <p:cNvSpPr>
            <a:spLocks noGrp="1"/>
          </p:cNvSpPr>
          <p:nvPr>
            <p:ph idx="1"/>
          </p:nvPr>
        </p:nvSpPr>
        <p:spPr>
          <a:xfrm>
            <a:off x="0" y="1197405"/>
            <a:ext cx="9000445" cy="3817625"/>
          </a:xfrm>
        </p:spPr>
        <p:txBody>
          <a:bodyPr>
            <a:normAutofit fontScale="92500" lnSpcReduction="10000"/>
          </a:bodyPr>
          <a:lstStyle/>
          <a:p>
            <a:pPr algn="just"/>
            <a:r>
              <a:rPr lang="ro-RO" b="1" dirty="0" smtClean="0">
                <a:latin typeface="Times New Roman" pitchFamily="18" charset="0"/>
                <a:cs typeface="Times New Roman" pitchFamily="18" charset="0"/>
              </a:rPr>
              <a:t>S</a:t>
            </a:r>
            <a:r>
              <a:rPr lang="vi-VN" b="1" dirty="0" smtClean="0">
                <a:latin typeface="Times New Roman" pitchFamily="18" charset="0"/>
                <a:cs typeface="Times New Roman" pitchFamily="18" charset="0"/>
              </a:rPr>
              <a:t>tilul managerial preferat în aproape toate situaţiile este stilul 9</a:t>
            </a:r>
            <a:r>
              <a:rPr lang="en-US" b="1" dirty="0" smtClean="0">
                <a:latin typeface="Times New Roman" pitchFamily="18" charset="0"/>
                <a:cs typeface="Times New Roman" pitchFamily="18" charset="0"/>
              </a:rPr>
              <a:t>/</a:t>
            </a:r>
            <a:r>
              <a:rPr lang="vi-VN" b="1" dirty="0" smtClean="0">
                <a:latin typeface="Times New Roman" pitchFamily="18" charset="0"/>
                <a:cs typeface="Times New Roman" pitchFamily="18" charset="0"/>
              </a:rPr>
              <a:t>9. </a:t>
            </a:r>
            <a:r>
              <a:rPr lang="vi-VN" b="1" dirty="0" smtClean="0">
                <a:solidFill>
                  <a:srgbClr val="FF0000"/>
                </a:solidFill>
                <a:latin typeface="Times New Roman" pitchFamily="18" charset="0"/>
                <a:cs typeface="Times New Roman" pitchFamily="18" charset="0"/>
              </a:rPr>
              <a:t>Acesta ar putea fi și stilul cel mai potrivit în domeniul educației care ar putea funcționa la un nivel optim</a:t>
            </a:r>
            <a:r>
              <a:rPr lang="en-US" b="1" dirty="0" smtClean="0">
                <a:solidFill>
                  <a:srgbClr val="FF0000"/>
                </a:solidFill>
                <a:latin typeface="Times New Roman" pitchFamily="18" charset="0"/>
                <a:cs typeface="Times New Roman" pitchFamily="18" charset="0"/>
              </a:rPr>
              <a:t>,</a:t>
            </a:r>
            <a:r>
              <a:rPr lang="vi-VN" b="1" dirty="0" smtClean="0">
                <a:solidFill>
                  <a:srgbClr val="FF0000"/>
                </a:solidFill>
                <a:latin typeface="Times New Roman" pitchFamily="18" charset="0"/>
                <a:cs typeface="Times New Roman" pitchFamily="18" charset="0"/>
              </a:rPr>
              <a:t> dacă un număr cât mai mare de oameni ar fi implicați în planificarea și stabilirea politicilor și obiectivelor de dezvoltare</a:t>
            </a:r>
            <a:r>
              <a:rPr lang="vi-VN" b="1" dirty="0" smtClean="0">
                <a:latin typeface="Times New Roman" pitchFamily="18" charset="0"/>
                <a:cs typeface="Times New Roman" pitchFamily="18" charset="0"/>
              </a:rPr>
              <a:t>, </a:t>
            </a:r>
            <a:r>
              <a:rPr lang="vi-VN" b="1" dirty="0" smtClean="0">
                <a:solidFill>
                  <a:srgbClr val="FF0000"/>
                </a:solidFill>
                <a:latin typeface="Times New Roman" pitchFamily="18" charset="0"/>
                <a:cs typeface="Times New Roman" pitchFamily="18" charset="0"/>
              </a:rPr>
              <a:t>iar toți factorii interesați – elevi, părinți, profesori, membri ai comunităților locale ar primi toate informațiile relevante referitoare la domeniile de activitate și funcționarea organizației școlare și ar fi implicați în procesul de luare a deciziilor</a:t>
            </a:r>
            <a:r>
              <a:rPr lang="vi-VN"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50000"/>
            </a:schemeClr>
          </a:solidFill>
        </p:spPr>
        <p:txBody>
          <a:bodyPr/>
          <a:lstStyle/>
          <a:p>
            <a:r>
              <a:rPr lang="ro-RO" b="1" dirty="0" smtClean="0">
                <a:solidFill>
                  <a:schemeClr val="bg1"/>
                </a:solidFill>
              </a:rPr>
              <a:t>Obsedati de idee, riști să pierzi realitatea</a:t>
            </a:r>
            <a:endParaRPr lang="ru-RU" b="1" dirty="0">
              <a:solidFill>
                <a:schemeClr val="bg1"/>
              </a:solidFill>
            </a:endParaRPr>
          </a:p>
        </p:txBody>
      </p:sp>
      <p:pic>
        <p:nvPicPr>
          <p:cNvPr id="4" name="ultimul.mp4">
            <a:hlinkClick r:id="" action="ppaction://media"/>
          </p:cNvPr>
          <p:cNvPicPr>
            <a:picLocks noGrp="1" noRot="1" noChangeAspect="1"/>
          </p:cNvPicPr>
          <p:nvPr>
            <p:ph idx="1"/>
            <a:videoFile r:link="rId1"/>
          </p:nvPr>
        </p:nvPicPr>
        <p:blipFill>
          <a:blip r:embed="rId3" cstate="print"/>
          <a:stretch>
            <a:fillRect/>
          </a:stretch>
        </p:blipFill>
        <p:spPr>
          <a:xfrm>
            <a:off x="448965" y="1197405"/>
            <a:ext cx="8246070" cy="3052333"/>
          </a:xfrm>
          <a:prstGeom prst="rect">
            <a:avLst/>
          </a:prstGeom>
        </p:spPr>
      </p:pic>
      <p:sp>
        <p:nvSpPr>
          <p:cNvPr id="5" name="TextBox 4"/>
          <p:cNvSpPr txBox="1"/>
          <p:nvPr/>
        </p:nvSpPr>
        <p:spPr>
          <a:xfrm>
            <a:off x="5030115" y="3640685"/>
            <a:ext cx="3206805" cy="369332"/>
          </a:xfrm>
          <a:prstGeom prst="rect">
            <a:avLst/>
          </a:prstGeom>
          <a:noFill/>
        </p:spPr>
        <p:txBody>
          <a:bodyPr wrap="square" rtlCol="0">
            <a:spAutoFit/>
          </a:bodyPr>
          <a:lstStyle/>
          <a:p>
            <a:r>
              <a:rPr lang="ro-RO" dirty="0" smtClean="0">
                <a:solidFill>
                  <a:schemeClr val="bg1"/>
                </a:solidFill>
              </a:rPr>
              <a:t>Tricotarea ca obsesie</a:t>
            </a:r>
            <a:endParaRPr lang="ru-RU"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81175"/>
            <a:ext cx="8246070" cy="458115"/>
          </a:xfrm>
        </p:spPr>
        <p:txBody>
          <a:bodyPr>
            <a:normAutofit fontScale="90000"/>
          </a:bodyPr>
          <a:lstStyle/>
          <a:p>
            <a:r>
              <a:rPr lang="ro-RO" b="1" dirty="0" smtClean="0">
                <a:solidFill>
                  <a:srgbClr val="FFFF00"/>
                </a:solidFill>
              </a:rPr>
              <a:t>INTERESANT !</a:t>
            </a:r>
            <a:endParaRPr lang="ru-RU" b="1" dirty="0">
              <a:solidFill>
                <a:srgbClr val="FFFF00"/>
              </a:solidFill>
            </a:endParaRPr>
          </a:p>
        </p:txBody>
      </p:sp>
      <p:sp>
        <p:nvSpPr>
          <p:cNvPr id="3" name="Содержимое 2"/>
          <p:cNvSpPr>
            <a:spLocks noGrp="1"/>
          </p:cNvSpPr>
          <p:nvPr>
            <p:ph idx="1"/>
          </p:nvPr>
        </p:nvSpPr>
        <p:spPr>
          <a:xfrm>
            <a:off x="-1" y="739290"/>
            <a:ext cx="9144001" cy="4404210"/>
          </a:xfrm>
          <a:solidFill>
            <a:schemeClr val="bg1"/>
          </a:solidFill>
        </p:spPr>
        <p:txBody>
          <a:bodyPr>
            <a:normAutofit lnSpcReduction="10000"/>
          </a:bodyPr>
          <a:lstStyle/>
          <a:p>
            <a:pPr algn="just"/>
            <a:r>
              <a:rPr lang="en-US" sz="2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Un  </a:t>
            </a:r>
            <a:r>
              <a:rPr lang="ro-RO" sz="2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lider </a:t>
            </a:r>
            <a:r>
              <a:rPr lang="en-US" sz="2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care</a:t>
            </a:r>
            <a:r>
              <a:rPr lang="ro-RO" sz="2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1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începe</a:t>
            </a:r>
            <a:r>
              <a:rPr lang="en-US" sz="2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1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prin</a:t>
            </a:r>
            <a:r>
              <a:rPr lang="en-US" sz="2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 </a:t>
            </a:r>
            <a:r>
              <a:rPr lang="en-US" sz="21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crea</a:t>
            </a:r>
            <a:r>
              <a:rPr lang="en-US" sz="21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o </a:t>
            </a:r>
            <a:r>
              <a:rPr lang="en-US" sz="21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viziune</a:t>
            </a:r>
            <a:r>
              <a:rPr lang="ro-RO" sz="21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care să aibă adepți și să producă o</a:t>
            </a:r>
            <a:r>
              <a:rPr lang="ro-RO" sz="2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schimbare majoră</a:t>
            </a:r>
            <a:r>
              <a:rPr lang="ro-RO" sz="2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 încearcă să  convingă pe ceilalți,  dar </a:t>
            </a:r>
            <a:r>
              <a:rPr lang="vi-VN" sz="2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este nevoie în acest sens de multă energie și entuziasm, deoarece</a:t>
            </a:r>
            <a:r>
              <a:rPr lang="ro-RO" sz="2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s-ES" sz="2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aderarea la echipa care experimentează schimbarea este un proces de durată:</a:t>
            </a:r>
          </a:p>
          <a:p>
            <a:pPr algn="just"/>
            <a:r>
              <a:rPr lang="vi-VN" sz="2000" dirty="0" smtClean="0"/>
              <a:t> </a:t>
            </a:r>
            <a:r>
              <a:rPr lang="vi-VN" sz="2000" b="1" dirty="0" smtClean="0">
                <a:solidFill>
                  <a:schemeClr val="tx2">
                    <a:lumMod val="75000"/>
                  </a:schemeClr>
                </a:solidFill>
                <a:latin typeface="Times New Roman" pitchFamily="18" charset="0"/>
                <a:cs typeface="Times New Roman" pitchFamily="18" charset="0"/>
              </a:rPr>
              <a:t>doar 2% sunt alături de un astfel de lider din prima clipă</a:t>
            </a:r>
            <a:r>
              <a:rPr lang="ro-RO" sz="2000" b="1" dirty="0" smtClean="0">
                <a:solidFill>
                  <a:schemeClr val="tx2">
                    <a:lumMod val="75000"/>
                  </a:schemeClr>
                </a:solidFill>
                <a:latin typeface="Times New Roman" pitchFamily="18" charset="0"/>
                <a:cs typeface="Times New Roman" pitchFamily="18" charset="0"/>
              </a:rPr>
              <a:t>;</a:t>
            </a:r>
            <a:endParaRPr lang="vi-VN" sz="2000" b="1" dirty="0" smtClean="0">
              <a:solidFill>
                <a:schemeClr val="tx2">
                  <a:lumMod val="75000"/>
                </a:schemeClr>
              </a:solidFill>
              <a:latin typeface="Times New Roman" pitchFamily="18" charset="0"/>
              <a:cs typeface="Times New Roman" pitchFamily="18" charset="0"/>
            </a:endParaRPr>
          </a:p>
          <a:p>
            <a:pPr algn="just"/>
            <a:r>
              <a:rPr lang="it-IT" sz="2000" b="1" dirty="0" smtClean="0">
                <a:solidFill>
                  <a:schemeClr val="tx2">
                    <a:lumMod val="75000"/>
                  </a:schemeClr>
                </a:solidFill>
                <a:latin typeface="Times New Roman" pitchFamily="18" charset="0"/>
                <a:cs typeface="Times New Roman" pitchFamily="18" charset="0"/>
              </a:rPr>
              <a:t>30% se vor alătura ceva mai târziu</a:t>
            </a:r>
          </a:p>
          <a:p>
            <a:pPr algn="just"/>
            <a:r>
              <a:rPr lang="vi-VN" sz="2000" b="1" dirty="0" smtClean="0">
                <a:solidFill>
                  <a:schemeClr val="tx2">
                    <a:lumMod val="75000"/>
                  </a:schemeClr>
                </a:solidFill>
                <a:latin typeface="Times New Roman" pitchFamily="18" charset="0"/>
                <a:cs typeface="Times New Roman" pitchFamily="18" charset="0"/>
              </a:rPr>
              <a:t> 60% stau și așteaptă să vadă ce se întâmplă – dacă acest grup va fi convins,</a:t>
            </a:r>
          </a:p>
          <a:p>
            <a:pPr algn="just"/>
            <a:r>
              <a:rPr lang="en-US" sz="2000" b="1" dirty="0" err="1" smtClean="0">
                <a:solidFill>
                  <a:schemeClr val="tx2">
                    <a:lumMod val="75000"/>
                  </a:schemeClr>
                </a:solidFill>
                <a:latin typeface="Times New Roman" pitchFamily="18" charset="0"/>
                <a:cs typeface="Times New Roman" pitchFamily="18" charset="0"/>
              </a:rPr>
              <a:t>succesul</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este</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asigurat</a:t>
            </a:r>
            <a:endParaRPr lang="en-US" sz="2000" b="1" dirty="0" smtClean="0">
              <a:solidFill>
                <a:schemeClr val="tx2">
                  <a:lumMod val="75000"/>
                </a:schemeClr>
              </a:solidFill>
              <a:latin typeface="Times New Roman" pitchFamily="18" charset="0"/>
              <a:cs typeface="Times New Roman" pitchFamily="18" charset="0"/>
            </a:endParaRPr>
          </a:p>
          <a:p>
            <a:pPr algn="just"/>
            <a:r>
              <a:rPr lang="vi-VN" sz="2000" b="1" dirty="0" smtClean="0">
                <a:solidFill>
                  <a:schemeClr val="tx2">
                    <a:lumMod val="75000"/>
                  </a:schemeClr>
                </a:solidFill>
                <a:latin typeface="Times New Roman" pitchFamily="18" charset="0"/>
                <a:cs typeface="Times New Roman" pitchFamily="18" charset="0"/>
              </a:rPr>
              <a:t> 8% nu se vor alătura niciodată, sunt cei care contestă orice și nu se vor schimba</a:t>
            </a:r>
            <a:r>
              <a:rPr lang="ro-RO" sz="2000" b="1" dirty="0" smtClean="0">
                <a:solidFill>
                  <a:schemeClr val="tx2">
                    <a:lumMod val="75000"/>
                  </a:schemeClr>
                </a:solidFill>
                <a:latin typeface="Times New Roman" pitchFamily="18" charset="0"/>
                <a:cs typeface="Times New Roman" pitchFamily="18" charset="0"/>
              </a:rPr>
              <a:t> </a:t>
            </a:r>
            <a:r>
              <a:rPr lang="vi-VN" sz="2000" b="1" dirty="0" smtClean="0">
                <a:solidFill>
                  <a:schemeClr val="tx2">
                    <a:lumMod val="75000"/>
                  </a:schemeClr>
                </a:solidFill>
                <a:latin typeface="Times New Roman" pitchFamily="18" charset="0"/>
                <a:cs typeface="Times New Roman" pitchFamily="18" charset="0"/>
              </a:rPr>
              <a:t>indiferent de metode și context – pentru ei nu merită să irosești energie și entuziasm</a:t>
            </a:r>
          </a:p>
          <a:p>
            <a:pPr algn="ctr"/>
            <a:r>
              <a:rPr lang="vi-VN" sz="2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un proverb spune că </a:t>
            </a:r>
            <a:r>
              <a:rPr lang="vi-VN" sz="2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nu trebuie să uzi pietrele pentru că nu vor încolți niciodată</a:t>
            </a:r>
            <a:endParaRPr lang="ru-RU" sz="2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 y="128471"/>
            <a:ext cx="9144000" cy="4886560"/>
          </a:xfrm>
          <a:solidFill>
            <a:schemeClr val="accent6">
              <a:lumMod val="20000"/>
              <a:lumOff val="80000"/>
            </a:schemeClr>
          </a:solidFill>
        </p:spPr>
        <p:txBody>
          <a:bodyPr>
            <a:normAutofit/>
          </a:bodyPr>
          <a:lstStyle/>
          <a:p>
            <a:r>
              <a:rPr lang="vi-VN" dirty="0" smtClean="0">
                <a:latin typeface="Times New Roman" pitchFamily="18" charset="0"/>
                <a:cs typeface="Times New Roman" pitchFamily="18" charset="0"/>
              </a:rPr>
              <a:t>Pentru a avea adepți, liderul trebuie să inspire încredere și, prin urmare, </a:t>
            </a:r>
            <a:r>
              <a:rPr lang="vi-VN" b="1" dirty="0" smtClean="0">
                <a:latin typeface="Times New Roman" pitchFamily="18" charset="0"/>
                <a:cs typeface="Times New Roman" pitchFamily="18" charset="0"/>
              </a:rPr>
              <a:t>este nevoie de</a:t>
            </a:r>
            <a:r>
              <a:rPr lang="ro-RO" b="1" dirty="0" smtClean="0">
                <a:latin typeface="Times New Roman" pitchFamily="18" charset="0"/>
                <a:cs typeface="Times New Roman" pitchFamily="18" charset="0"/>
              </a:rPr>
              <a:t> </a:t>
            </a:r>
            <a:r>
              <a:rPr lang="vi-VN" b="1" i="1" dirty="0" smtClean="0">
                <a:latin typeface="Times New Roman" pitchFamily="18" charset="0"/>
                <a:cs typeface="Times New Roman" pitchFamily="18" charset="0"/>
              </a:rPr>
              <a:t>integritate personală pentru a-i convinge pe alții să îl urmeze. </a:t>
            </a:r>
            <a:endParaRPr lang="ro-RO" b="1" i="1" dirty="0" smtClean="0">
              <a:latin typeface="Times New Roman" pitchFamily="18" charset="0"/>
              <a:cs typeface="Times New Roman" pitchFamily="18" charset="0"/>
            </a:endParaRPr>
          </a:p>
          <a:p>
            <a:r>
              <a:rPr lang="vi-VN" b="1" i="1" dirty="0" smtClean="0">
                <a:latin typeface="Times New Roman" pitchFamily="18" charset="0"/>
                <a:cs typeface="Times New Roman" pitchFamily="18" charset="0"/>
              </a:rPr>
              <a:t>În paralel cu încercarea de a-i</a:t>
            </a:r>
            <a:r>
              <a:rPr lang="ro-RO" b="1" i="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convinge pe ceilalți să i se alăture, liderul </a:t>
            </a:r>
            <a:r>
              <a:rPr lang="vi-VN" b="1" i="1" dirty="0" smtClean="0">
                <a:latin typeface="Times New Roman" pitchFamily="18" charset="0"/>
                <a:cs typeface="Times New Roman" pitchFamily="18" charset="0"/>
              </a:rPr>
              <a:t>caută și direcția corectă pe care o găsește</a:t>
            </a:r>
            <a:r>
              <a:rPr lang="ro-RO" b="1" i="1" dirty="0" smtClean="0">
                <a:latin typeface="Times New Roman" pitchFamily="18" charset="0"/>
                <a:cs typeface="Times New Roman" pitchFamily="18" charset="0"/>
              </a:rPr>
              <a:t>.</a:t>
            </a:r>
            <a:r>
              <a:rPr lang="vi-VN" b="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întotdeauna și rămâne în fruntea echipei ca un model bun de urmat. Sărbătorește succesul</a:t>
            </a:r>
            <a:r>
              <a:rPr lang="ro-RO"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menține</a:t>
            </a:r>
            <a:r>
              <a:rPr lang="en-US" dirty="0" smtClean="0">
                <a:latin typeface="Times New Roman" pitchFamily="18" charset="0"/>
                <a:cs typeface="Times New Roman" pitchFamily="18" charset="0"/>
              </a:rPr>
              <a:t> un grad </a:t>
            </a:r>
            <a:r>
              <a:rPr lang="en-US" dirty="0" err="1" smtClean="0">
                <a:latin typeface="Times New Roman" pitchFamily="18" charset="0"/>
                <a:cs typeface="Times New Roman" pitchFamily="18" charset="0"/>
              </a:rPr>
              <a:t>înalt</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motivare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entuziasm</a:t>
            </a:r>
            <a:r>
              <a:rPr lang="en-US" dirty="0" smtClean="0">
                <a:latin typeface="Times New Roman" pitchFamily="18" charset="0"/>
                <a:cs typeface="Times New Roman" pitchFamily="18" charset="0"/>
              </a:rPr>
              <a:t> al </a:t>
            </a:r>
            <a:r>
              <a:rPr lang="en-US" dirty="0" err="1" smtClean="0">
                <a:latin typeface="Times New Roman" pitchFamily="18" charset="0"/>
                <a:cs typeface="Times New Roman" pitchFamily="18" charset="0"/>
              </a:rPr>
              <a:t>echipei</a:t>
            </a:r>
            <a:r>
              <a:rPr lang="en-US" dirty="0" smtClean="0">
                <a:latin typeface="Times New Roman" pitchFamily="18" charset="0"/>
                <a:cs typeface="Times New Roman" pitchFamily="18" charset="0"/>
              </a:rPr>
              <a:t>.</a:t>
            </a:r>
          </a:p>
          <a:p>
            <a:r>
              <a:rPr lang="vi-VN" dirty="0" smtClean="0">
                <a:latin typeface="Times New Roman" pitchFamily="18" charset="0"/>
                <a:cs typeface="Times New Roman" pitchFamily="18" charset="0"/>
              </a:rPr>
              <a:t>A lucra cu un astfel de lider este o experiență unică și înălțătoare.</a:t>
            </a:r>
            <a:endParaRPr lang="ru-RU"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dirty="0" smtClean="0">
                <a:solidFill>
                  <a:srgbClr val="FFFF00"/>
                </a:solidFill>
              </a:rPr>
              <a:t>Cine sunt liderii?</a:t>
            </a:r>
            <a:endParaRPr lang="ru-RU" b="1" dirty="0">
              <a:solidFill>
                <a:srgbClr val="FFFF00"/>
              </a:solidFill>
            </a:endParaRPr>
          </a:p>
        </p:txBody>
      </p:sp>
      <p:sp>
        <p:nvSpPr>
          <p:cNvPr id="3" name="Содержимое 2"/>
          <p:cNvSpPr>
            <a:spLocks noGrp="1"/>
          </p:cNvSpPr>
          <p:nvPr>
            <p:ph idx="1"/>
          </p:nvPr>
        </p:nvSpPr>
        <p:spPr>
          <a:xfrm>
            <a:off x="143555" y="1350110"/>
            <a:ext cx="8856890" cy="3512215"/>
          </a:xfrm>
        </p:spPr>
        <p:txBody>
          <a:bodyPr>
            <a:noAutofit/>
          </a:bodyPr>
          <a:lstStyle/>
          <a:p>
            <a:pPr algn="just"/>
            <a:r>
              <a:rPr lang="en-US" sz="2400" b="1" i="1" dirty="0" err="1" smtClean="0">
                <a:latin typeface="Times New Roman" pitchFamily="18" charset="0"/>
                <a:cs typeface="Times New Roman" pitchFamily="18" charset="0"/>
              </a:rPr>
              <a:t>Ei</a:t>
            </a:r>
            <a:endParaRPr lang="en-US" sz="2400" b="1" i="1" dirty="0" smtClean="0">
              <a:latin typeface="Times New Roman" pitchFamily="18" charset="0"/>
              <a:cs typeface="Times New Roman" pitchFamily="18" charset="0"/>
            </a:endParaRPr>
          </a:p>
          <a:p>
            <a:pPr algn="just">
              <a:buNone/>
            </a:pPr>
            <a:r>
              <a:rPr lang="vi-VN" sz="2400" b="1" dirty="0" smtClean="0">
                <a:latin typeface="Times New Roman" pitchFamily="18" charset="0"/>
                <a:cs typeface="Times New Roman" pitchFamily="18" charset="0"/>
              </a:rPr>
              <a:t>…sunt nebunii. Rebelii. Cei care aduc neplăceri. Cei care văd lucrurile diferit. Nu le plac</a:t>
            </a:r>
            <a:r>
              <a:rPr lang="ro-RO"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regulile și nu au respect pentru starea de fapt. Îi poți cita, poți să nu fi de acord cu ei sau îi</a:t>
            </a:r>
          </a:p>
          <a:p>
            <a:pPr algn="just">
              <a:buNone/>
            </a:pPr>
            <a:r>
              <a:rPr lang="vi-VN" sz="2400" b="1" dirty="0" smtClean="0">
                <a:latin typeface="Times New Roman" pitchFamily="18" charset="0"/>
                <a:cs typeface="Times New Roman" pitchFamily="18" charset="0"/>
              </a:rPr>
              <a:t>poți glorifica. Dar singurul lucru pe care nu îl poți face este să îi</a:t>
            </a:r>
            <a:r>
              <a:rPr lang="ro-RO"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ignori deoarece ei schimbă</a:t>
            </a:r>
            <a:r>
              <a:rPr lang="ro-RO"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lucrurile. Ei împing înainte rasa umană. Și, în timp ce unii îi consideră nebuni, noi credem că</a:t>
            </a:r>
          </a:p>
          <a:p>
            <a:pPr algn="just">
              <a:buNone/>
            </a:pPr>
            <a:r>
              <a:rPr lang="vi-VN" sz="2400" b="1" dirty="0" smtClean="0">
                <a:latin typeface="Times New Roman" pitchFamily="18" charset="0"/>
                <a:cs typeface="Times New Roman" pitchFamily="18" charset="0"/>
              </a:rPr>
              <a:t>ei sunt genii. Pentru că oamenii care sunt destul de nebuni să gândească că pot schimba</a:t>
            </a:r>
            <a:r>
              <a:rPr lang="ro-RO"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lumea</a:t>
            </a:r>
            <a:r>
              <a:rPr lang="ro-RO"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sunt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cei</a:t>
            </a:r>
            <a:r>
              <a:rPr lang="en-US" sz="2400" b="1" dirty="0" smtClean="0">
                <a:latin typeface="Times New Roman" pitchFamily="18" charset="0"/>
                <a:cs typeface="Times New Roman" pitchFamily="18" charset="0"/>
              </a:rPr>
              <a:t> care o </a:t>
            </a:r>
            <a:r>
              <a:rPr lang="en-US" sz="2400" b="1" dirty="0" err="1" smtClean="0">
                <a:latin typeface="Times New Roman" pitchFamily="18" charset="0"/>
                <a:cs typeface="Times New Roman" pitchFamily="18" charset="0"/>
              </a:rPr>
              <a:t>și</a:t>
            </a:r>
            <a:r>
              <a:rPr lang="en-US" sz="2400" b="1" dirty="0" smtClean="0">
                <a:latin typeface="Times New Roman" pitchFamily="18" charset="0"/>
                <a:cs typeface="Times New Roman" pitchFamily="18" charset="0"/>
              </a:rPr>
              <a:t> fac.</a:t>
            </a:r>
            <a:endParaRPr lang="ru-RU" sz="2400" b="1"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3555" y="281176"/>
            <a:ext cx="8704185" cy="4733854"/>
          </a:xfrm>
          <a:solidFill>
            <a:schemeClr val="accent6">
              <a:lumMod val="20000"/>
              <a:lumOff val="80000"/>
            </a:schemeClr>
          </a:solidFill>
        </p:spPr>
        <p:txBody>
          <a:bodyPr/>
          <a:lstStyle/>
          <a:p>
            <a:pPr algn="ctr"/>
            <a:r>
              <a:rPr lang="vi-VN" sz="4400" b="1" dirty="0" smtClean="0"/>
              <a:t>Un proverb chinez spune: </a:t>
            </a:r>
            <a:endParaRPr lang="ro-RO" sz="4400" b="1" dirty="0" smtClean="0"/>
          </a:p>
          <a:p>
            <a:pPr algn="ctr">
              <a:buNone/>
            </a:pPr>
            <a:r>
              <a:rPr lang="vi-VN" sz="4400" b="1" dirty="0" smtClean="0"/>
              <a:t>“Dacă vrei un an de belșug, cultivă orez, dacă vrei 10 ani</a:t>
            </a:r>
            <a:r>
              <a:rPr lang="ro-RO" sz="4400" b="1" dirty="0" smtClean="0"/>
              <a:t> </a:t>
            </a:r>
            <a:r>
              <a:rPr lang="vi-VN" sz="4400" b="1" dirty="0" smtClean="0"/>
              <a:t>de belșug, cultivă o livadă, daca vrei 100 de ani de prosperitate, cultivă oameni. </a:t>
            </a:r>
            <a:r>
              <a:rPr lang="vi-VN" sz="4800" dirty="0" smtClean="0"/>
              <a:t>“</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Reflectie:</a:t>
            </a:r>
            <a:endParaRPr lang="ru-RU" dirty="0"/>
          </a:p>
        </p:txBody>
      </p:sp>
      <p:sp>
        <p:nvSpPr>
          <p:cNvPr id="3" name="Содержимое 2"/>
          <p:cNvSpPr>
            <a:spLocks noGrp="1"/>
          </p:cNvSpPr>
          <p:nvPr>
            <p:ph idx="1"/>
          </p:nvPr>
        </p:nvSpPr>
        <p:spPr>
          <a:xfrm>
            <a:off x="143555" y="1350110"/>
            <a:ext cx="8704185" cy="3512215"/>
          </a:xfrm>
        </p:spPr>
        <p:txBody>
          <a:bodyPr>
            <a:normAutofit/>
          </a:bodyPr>
          <a:lstStyle/>
          <a:p>
            <a:pPr algn="ctr"/>
            <a:r>
              <a:rPr lang="vi-VN" sz="3600" b="1" i="1" dirty="0" smtClean="0"/>
              <a:t>Cum sunteți conduși?</a:t>
            </a:r>
            <a:endParaRPr lang="ro-RO" sz="3600" b="1" i="1" dirty="0" smtClean="0"/>
          </a:p>
          <a:p>
            <a:pPr algn="ctr"/>
            <a:r>
              <a:rPr lang="vi-VN" sz="4000" b="1" i="1" dirty="0" smtClean="0"/>
              <a:t>Cum v-ar plăcea să fiți conduși?</a:t>
            </a:r>
            <a:endParaRPr lang="ro-RO" sz="3600" b="1" i="1" dirty="0" smtClean="0"/>
          </a:p>
          <a:p>
            <a:pPr algn="ctr"/>
            <a:r>
              <a:rPr lang="ro-RO" sz="4800" b="1" i="1" dirty="0" smtClean="0"/>
              <a:t>Cum conduceți Dvoastră?</a:t>
            </a:r>
            <a:endParaRPr lang="ru-RU" sz="4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 y="281176"/>
            <a:ext cx="9144000" cy="4733854"/>
          </a:xfrm>
          <a:solidFill>
            <a:schemeClr val="accent6">
              <a:lumMod val="40000"/>
              <a:lumOff val="60000"/>
            </a:schemeClr>
          </a:solidFill>
        </p:spPr>
        <p:txBody>
          <a:bodyPr>
            <a:normAutofit fontScale="92500" lnSpcReduction="10000"/>
          </a:bodyPr>
          <a:lstStyle/>
          <a:p>
            <a:r>
              <a:rPr lang="vi-VN" sz="4400" b="1" dirty="0" smtClean="0">
                <a:latin typeface="+mj-lt"/>
              </a:rPr>
              <a:t>„Managementul este procesul în care managerul operează cu trei elemente fundamentale – </a:t>
            </a:r>
            <a:r>
              <a:rPr lang="vi-VN" sz="5800" b="1" dirty="0" smtClean="0">
                <a:solidFill>
                  <a:srgbClr val="C00000"/>
                </a:solidFill>
                <a:effectLst>
                  <a:outerShdw blurRad="38100" dist="38100" dir="2700000" algn="tl">
                    <a:srgbClr val="000000">
                      <a:alpha val="43137"/>
                    </a:srgbClr>
                  </a:outerShdw>
                </a:effectLst>
                <a:latin typeface="+mj-lt"/>
              </a:rPr>
              <a:t>idei, lucruri </a:t>
            </a:r>
            <a:r>
              <a:rPr lang="vi-VN" sz="4300" b="1" dirty="0" smtClean="0">
                <a:effectLst>
                  <a:outerShdw blurRad="38100" dist="38100" dir="2700000" algn="tl">
                    <a:srgbClr val="000000">
                      <a:alpha val="43137"/>
                    </a:srgbClr>
                  </a:outerShdw>
                </a:effectLst>
                <a:latin typeface="+mj-lt"/>
              </a:rPr>
              <a:t>și</a:t>
            </a:r>
            <a:r>
              <a:rPr lang="vi-VN" sz="5800" b="1" dirty="0" smtClean="0">
                <a:solidFill>
                  <a:srgbClr val="C00000"/>
                </a:solidFill>
                <a:effectLst>
                  <a:outerShdw blurRad="38100" dist="38100" dir="2700000" algn="tl">
                    <a:srgbClr val="000000">
                      <a:alpha val="43137"/>
                    </a:srgbClr>
                  </a:outerShdw>
                </a:effectLst>
                <a:latin typeface="+mj-lt"/>
              </a:rPr>
              <a:t> oameni </a:t>
            </a:r>
            <a:r>
              <a:rPr lang="vi-VN" sz="4400" b="1" dirty="0" smtClean="0">
                <a:latin typeface="+mj-lt"/>
              </a:rPr>
              <a:t>– realizând prin alţii obiectivele propuse” </a:t>
            </a:r>
            <a:r>
              <a:rPr lang="ro-RO" sz="4400" b="1" dirty="0" smtClean="0">
                <a:latin typeface="+mj-lt"/>
              </a:rPr>
              <a:t>                 </a:t>
            </a:r>
          </a:p>
          <a:p>
            <a:pPr algn="r">
              <a:buNone/>
            </a:pPr>
            <a:r>
              <a:rPr lang="ro-RO" sz="4400" b="1" dirty="0" smtClean="0">
                <a:latin typeface="+mj-lt"/>
              </a:rPr>
              <a:t>                                        </a:t>
            </a:r>
            <a:r>
              <a:rPr lang="vi-VN" sz="4400" b="1" dirty="0" smtClean="0">
                <a:latin typeface="+mj-lt"/>
              </a:rPr>
              <a:t>(A.Mackensie,1969) </a:t>
            </a:r>
            <a:endParaRPr lang="ru-RU" sz="4400" b="1" dirty="0">
              <a:latin typeface="+mj-lt"/>
            </a:endParaRPr>
          </a:p>
        </p:txBody>
      </p:sp>
      <p:graphicFrame>
        <p:nvGraphicFramePr>
          <p:cNvPr id="49154" name="Object 2"/>
          <p:cNvGraphicFramePr>
            <a:graphicFrameLocks noChangeAspect="1"/>
          </p:cNvGraphicFramePr>
          <p:nvPr/>
        </p:nvGraphicFramePr>
        <p:xfrm>
          <a:off x="143555" y="3487980"/>
          <a:ext cx="1980590" cy="1485271"/>
        </p:xfrm>
        <a:graphic>
          <a:graphicData uri="http://schemas.openxmlformats.org/presentationml/2006/ole">
            <p:oleObj spid="_x0000_s49154" name="Презентация" r:id="rId3" imgW="4570378" imgH="3427462" progId="PowerPoint.Show.8">
              <p:embed/>
            </p:oleObj>
          </a:graphicData>
        </a:graphic>
      </p:graphicFrame>
      <p:sp>
        <p:nvSpPr>
          <p:cNvPr id="5" name="Прямоугольник 4"/>
          <p:cNvSpPr/>
          <p:nvPr/>
        </p:nvSpPr>
        <p:spPr>
          <a:xfrm>
            <a:off x="448965" y="3640685"/>
            <a:ext cx="1679755" cy="15270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50000"/>
            </a:schemeClr>
          </a:solidFill>
        </p:spPr>
        <p:txBody>
          <a:bodyPr/>
          <a:lstStyle/>
          <a:p>
            <a:r>
              <a:rPr lang="ro-RO" b="1" dirty="0" smtClean="0">
                <a:solidFill>
                  <a:srgbClr val="FBFF53"/>
                </a:solidFill>
              </a:rPr>
              <a:t>EXERCITIU:</a:t>
            </a:r>
            <a:r>
              <a:rPr lang="en-US" b="1" dirty="0" smtClean="0">
                <a:solidFill>
                  <a:srgbClr val="FBFF53"/>
                </a:solidFill>
              </a:rPr>
              <a:t> </a:t>
            </a:r>
            <a:r>
              <a:rPr lang="en-US" b="1" dirty="0" err="1" smtClean="0">
                <a:solidFill>
                  <a:srgbClr val="FBFF53"/>
                </a:solidFill>
              </a:rPr>
              <a:t>Ce</a:t>
            </a:r>
            <a:r>
              <a:rPr lang="en-US" b="1" dirty="0" smtClean="0">
                <a:solidFill>
                  <a:srgbClr val="FBFF53"/>
                </a:solidFill>
              </a:rPr>
              <a:t> </a:t>
            </a:r>
            <a:r>
              <a:rPr lang="en-US" b="1" dirty="0" err="1" smtClean="0">
                <a:solidFill>
                  <a:srgbClr val="FBFF53"/>
                </a:solidFill>
              </a:rPr>
              <a:t>faceți</a:t>
            </a:r>
            <a:r>
              <a:rPr lang="en-US" b="1" dirty="0" smtClean="0">
                <a:solidFill>
                  <a:srgbClr val="FBFF53"/>
                </a:solidFill>
              </a:rPr>
              <a:t> ca manager</a:t>
            </a:r>
            <a:r>
              <a:rPr lang="ro-RO" b="1" dirty="0" smtClean="0">
                <a:solidFill>
                  <a:srgbClr val="FBFF53"/>
                </a:solidFill>
              </a:rPr>
              <a:t>?</a:t>
            </a:r>
            <a:endParaRPr lang="ru-RU" b="1" dirty="0">
              <a:solidFill>
                <a:srgbClr val="FBFF53"/>
              </a:solidFill>
            </a:endParaRPr>
          </a:p>
        </p:txBody>
      </p:sp>
      <p:sp>
        <p:nvSpPr>
          <p:cNvPr id="3" name="Содержимое 2"/>
          <p:cNvSpPr>
            <a:spLocks noGrp="1"/>
          </p:cNvSpPr>
          <p:nvPr>
            <p:ph idx="1"/>
          </p:nvPr>
        </p:nvSpPr>
        <p:spPr>
          <a:xfrm>
            <a:off x="143555" y="1197406"/>
            <a:ext cx="9000445" cy="3817624"/>
          </a:xfrm>
        </p:spPr>
        <p:txBody>
          <a:bodyPr>
            <a:normAutofit/>
          </a:bodyPr>
          <a:lstStyle/>
          <a:p>
            <a:pPr algn="ctr"/>
            <a:r>
              <a:rPr lang="it-IT" sz="3200" b="1" dirty="0" smtClean="0">
                <a:effectLst>
                  <a:outerShdw blurRad="38100" dist="38100" dir="2700000" algn="tl">
                    <a:srgbClr val="000000">
                      <a:alpha val="43137"/>
                    </a:srgbClr>
                  </a:outerShdw>
                </a:effectLst>
                <a:latin typeface="Times New Roman" pitchFamily="18" charset="0"/>
                <a:cs typeface="Times New Roman" pitchFamily="18" charset="0"/>
              </a:rPr>
              <a:t>Un proverb al indienilor Dakota spune că:</a:t>
            </a:r>
          </a:p>
          <a:p>
            <a:pPr algn="ctr">
              <a:buNone/>
            </a:pPr>
            <a:r>
              <a:rPr lang="vi-VN" sz="4000" b="1" i="1" dirty="0" smtClean="0">
                <a:effectLst>
                  <a:outerShdw blurRad="38100" dist="38100" dir="2700000" algn="tl">
                    <a:srgbClr val="000000">
                      <a:alpha val="43137"/>
                    </a:srgbClr>
                  </a:outerShdw>
                </a:effectLst>
                <a:latin typeface="Times New Roman" pitchFamily="18" charset="0"/>
                <a:cs typeface="Times New Roman" pitchFamily="18" charset="0"/>
              </a:rPr>
              <a:t>„Dacă descoperiţi că sunteţi pe un cal mort, descălecaţi.”</a:t>
            </a:r>
            <a:endParaRPr lang="ro-RO" sz="4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o-RO" sz="3200" b="1" dirty="0" smtClean="0">
                <a:effectLst>
                  <a:outerShdw blurRad="38100" dist="38100" dir="2700000" algn="tl">
                    <a:srgbClr val="000000">
                      <a:alpha val="43137"/>
                    </a:srgbClr>
                  </a:outerShdw>
                </a:effectLst>
                <a:latin typeface="Times New Roman" pitchFamily="18" charset="0"/>
                <a:cs typeface="Times New Roman" pitchFamily="18" charset="0"/>
              </a:rPr>
              <a:t>Selectați din șirul de sugestii  </a:t>
            </a:r>
            <a:r>
              <a:rPr lang="ro-RO" sz="3200" b="1" i="1" dirty="0" smtClean="0">
                <a:effectLst>
                  <a:outerShdw blurRad="38100" dist="38100" dir="2700000" algn="tl">
                    <a:srgbClr val="000000">
                      <a:alpha val="43137"/>
                    </a:srgbClr>
                  </a:outerShdw>
                </a:effectLst>
                <a:latin typeface="Times New Roman" pitchFamily="18" charset="0"/>
                <a:cs typeface="Times New Roman" pitchFamily="18" charset="0"/>
              </a:rPr>
              <a:t>care poate fi strategia de succes?</a:t>
            </a:r>
            <a:endParaRPr lang="ru-RU"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5143500"/>
          </a:xfrm>
          <a:solidFill>
            <a:schemeClr val="accent6">
              <a:lumMod val="20000"/>
              <a:lumOff val="80000"/>
            </a:schemeClr>
          </a:solidFill>
        </p:spPr>
        <p:txBody>
          <a:bodyPr>
            <a:normAutofit fontScale="47500" lnSpcReduction="20000"/>
          </a:bodyPr>
          <a:lstStyle/>
          <a:p>
            <a:pPr marL="514350" lvl="0" indent="-514350">
              <a:buFont typeface="+mj-lt"/>
              <a:buAutoNum type="arabicPeriod"/>
            </a:pPr>
            <a:r>
              <a:rPr lang="en-US" b="1" dirty="0" err="1" smtClean="0"/>
              <a:t>Facem</a:t>
            </a:r>
            <a:r>
              <a:rPr lang="en-US" b="1" dirty="0" smtClean="0"/>
              <a:t> </a:t>
            </a:r>
            <a:r>
              <a:rPr lang="en-US" b="1" dirty="0" err="1" smtClean="0"/>
              <a:t>rost</a:t>
            </a:r>
            <a:r>
              <a:rPr lang="en-US" b="1" dirty="0" smtClean="0"/>
              <a:t> de un </a:t>
            </a:r>
            <a:r>
              <a:rPr lang="en-US" b="1" dirty="0" err="1" smtClean="0"/>
              <a:t>bici</a:t>
            </a:r>
            <a:r>
              <a:rPr lang="en-US" b="1" dirty="0" smtClean="0"/>
              <a:t> </a:t>
            </a:r>
            <a:r>
              <a:rPr lang="en-US" b="1" dirty="0" err="1" smtClean="0"/>
              <a:t>mai</a:t>
            </a:r>
            <a:r>
              <a:rPr lang="en-US" b="1" dirty="0" smtClean="0"/>
              <a:t> </a:t>
            </a:r>
            <a:r>
              <a:rPr lang="en-US" b="1" dirty="0" err="1" smtClean="0"/>
              <a:t>sănătos</a:t>
            </a:r>
            <a:r>
              <a:rPr lang="en-US" b="1" dirty="0" smtClean="0"/>
              <a:t>.</a:t>
            </a:r>
            <a:endParaRPr lang="ru-RU" b="1" dirty="0" smtClean="0"/>
          </a:p>
          <a:p>
            <a:pPr marL="514350" lvl="0" indent="-514350">
              <a:buFont typeface="+mj-lt"/>
              <a:buAutoNum type="arabicPeriod"/>
            </a:pPr>
            <a:r>
              <a:rPr lang="en-US" b="1" dirty="0" err="1" smtClean="0"/>
              <a:t>Schimbăm</a:t>
            </a:r>
            <a:r>
              <a:rPr lang="en-US" b="1" dirty="0" smtClean="0"/>
              <a:t> </a:t>
            </a:r>
            <a:r>
              <a:rPr lang="en-US" b="1" dirty="0" err="1" smtClean="0"/>
              <a:t>călăreţii</a:t>
            </a:r>
            <a:r>
              <a:rPr lang="en-US" b="1" dirty="0" smtClean="0"/>
              <a:t>.</a:t>
            </a:r>
            <a:endParaRPr lang="ru-RU" b="1" dirty="0" smtClean="0"/>
          </a:p>
          <a:p>
            <a:pPr marL="514350" lvl="0" indent="-514350">
              <a:buFont typeface="+mj-lt"/>
              <a:buAutoNum type="arabicPeriod"/>
            </a:pPr>
            <a:r>
              <a:rPr lang="en-US" b="1" dirty="0" err="1" smtClean="0"/>
              <a:t>Spunem</a:t>
            </a:r>
            <a:r>
              <a:rPr lang="en-US" b="1" dirty="0" smtClean="0"/>
              <a:t>: „</a:t>
            </a:r>
            <a:r>
              <a:rPr lang="en-US" b="1" dirty="0" err="1" smtClean="0"/>
              <a:t>Noi</a:t>
            </a:r>
            <a:r>
              <a:rPr lang="en-US" b="1" dirty="0" smtClean="0"/>
              <a:t> </a:t>
            </a:r>
            <a:r>
              <a:rPr lang="en-US" b="1" dirty="0" err="1" smtClean="0"/>
              <a:t>aşa</a:t>
            </a:r>
            <a:r>
              <a:rPr lang="en-US" b="1" dirty="0" smtClean="0"/>
              <a:t> am </a:t>
            </a:r>
            <a:r>
              <a:rPr lang="en-US" b="1" dirty="0" err="1" smtClean="0"/>
              <a:t>călărit</a:t>
            </a:r>
            <a:r>
              <a:rPr lang="en-US" b="1" dirty="0" smtClean="0"/>
              <a:t> </a:t>
            </a:r>
            <a:r>
              <a:rPr lang="en-US" b="1" dirty="0" err="1" smtClean="0"/>
              <a:t>mereu</a:t>
            </a:r>
            <a:r>
              <a:rPr lang="en-US" b="1" dirty="0" smtClean="0"/>
              <a:t> </a:t>
            </a:r>
            <a:r>
              <a:rPr lang="en-US" b="1" dirty="0" err="1" smtClean="0"/>
              <a:t>caii</a:t>
            </a:r>
            <a:r>
              <a:rPr lang="en-US" b="1" dirty="0" smtClean="0"/>
              <a:t>”</a:t>
            </a:r>
            <a:endParaRPr lang="ru-RU" b="1" dirty="0" smtClean="0"/>
          </a:p>
          <a:p>
            <a:pPr marL="514350" lvl="0" indent="-514350">
              <a:buFont typeface="+mj-lt"/>
              <a:buAutoNum type="arabicPeriod"/>
            </a:pPr>
            <a:r>
              <a:rPr lang="en-US" b="1" dirty="0" smtClean="0"/>
              <a:t>Am </a:t>
            </a:r>
            <a:r>
              <a:rPr lang="en-US" b="1" dirty="0" err="1" smtClean="0"/>
              <a:t>înfiinţat</a:t>
            </a:r>
            <a:r>
              <a:rPr lang="en-US" b="1" dirty="0" smtClean="0"/>
              <a:t> un </a:t>
            </a:r>
            <a:r>
              <a:rPr lang="en-US" b="1" dirty="0" err="1" smtClean="0"/>
              <a:t>grup</a:t>
            </a:r>
            <a:r>
              <a:rPr lang="en-US" b="1" dirty="0" smtClean="0"/>
              <a:t> de </a:t>
            </a:r>
            <a:r>
              <a:rPr lang="en-US" b="1" dirty="0" err="1" smtClean="0"/>
              <a:t>lucru</a:t>
            </a:r>
            <a:r>
              <a:rPr lang="en-US" b="1" dirty="0" smtClean="0"/>
              <a:t> </a:t>
            </a:r>
            <a:r>
              <a:rPr lang="en-US" b="1" dirty="0" err="1" smtClean="0"/>
              <a:t>pentru</a:t>
            </a:r>
            <a:r>
              <a:rPr lang="en-US" b="1" dirty="0" smtClean="0"/>
              <a:t> a </a:t>
            </a:r>
            <a:r>
              <a:rPr lang="en-US" b="1" dirty="0" err="1" smtClean="0"/>
              <a:t>analiza</a:t>
            </a:r>
            <a:r>
              <a:rPr lang="en-US" b="1" dirty="0" smtClean="0"/>
              <a:t> </a:t>
            </a:r>
            <a:r>
              <a:rPr lang="en-US" b="1" dirty="0" err="1" smtClean="0"/>
              <a:t>calul</a:t>
            </a:r>
            <a:r>
              <a:rPr lang="en-US" b="1" dirty="0" smtClean="0"/>
              <a:t>.</a:t>
            </a:r>
            <a:endParaRPr lang="ru-RU" b="1" dirty="0" smtClean="0"/>
          </a:p>
          <a:p>
            <a:pPr marL="514350" indent="-514350">
              <a:buNone/>
            </a:pPr>
            <a:r>
              <a:rPr lang="en-US" b="1" dirty="0" smtClean="0"/>
              <a:t>5.    Am </a:t>
            </a:r>
            <a:r>
              <a:rPr lang="en-US" b="1" dirty="0" err="1" smtClean="0"/>
              <a:t>vizitat</a:t>
            </a:r>
            <a:r>
              <a:rPr lang="en-US" b="1" dirty="0" smtClean="0"/>
              <a:t> </a:t>
            </a:r>
            <a:r>
              <a:rPr lang="en-US" b="1" dirty="0" err="1" smtClean="0"/>
              <a:t>şi</a:t>
            </a:r>
            <a:r>
              <a:rPr lang="en-US" b="1" dirty="0" smtClean="0"/>
              <a:t> </a:t>
            </a:r>
            <a:r>
              <a:rPr lang="en-US" b="1" dirty="0" err="1" smtClean="0"/>
              <a:t>alte</a:t>
            </a:r>
            <a:r>
              <a:rPr lang="en-US" b="1" dirty="0" smtClean="0"/>
              <a:t> </a:t>
            </a:r>
            <a:r>
              <a:rPr lang="en-US" b="1" dirty="0" err="1" smtClean="0"/>
              <a:t>locuri</a:t>
            </a:r>
            <a:r>
              <a:rPr lang="en-US" b="1" dirty="0" smtClean="0"/>
              <a:t> </a:t>
            </a:r>
            <a:r>
              <a:rPr lang="en-US" b="1" dirty="0" err="1" smtClean="0"/>
              <a:t>pentru</a:t>
            </a:r>
            <a:r>
              <a:rPr lang="en-US" b="1" dirty="0" smtClean="0"/>
              <a:t> a </a:t>
            </a:r>
            <a:r>
              <a:rPr lang="en-US" b="1" dirty="0" err="1" smtClean="0"/>
              <a:t>vedea</a:t>
            </a:r>
            <a:r>
              <a:rPr lang="en-US" b="1" dirty="0" smtClean="0"/>
              <a:t> cum se </a:t>
            </a:r>
            <a:r>
              <a:rPr lang="en-US" b="1" dirty="0" err="1" smtClean="0"/>
              <a:t>călăresc</a:t>
            </a:r>
            <a:r>
              <a:rPr lang="en-US" b="1" dirty="0" smtClean="0"/>
              <a:t> </a:t>
            </a:r>
            <a:r>
              <a:rPr lang="en-US" b="1" dirty="0" err="1" smtClean="0"/>
              <a:t>caii</a:t>
            </a:r>
            <a:r>
              <a:rPr lang="en-US" b="1" dirty="0" smtClean="0"/>
              <a:t> </a:t>
            </a:r>
            <a:r>
              <a:rPr lang="en-US" b="1" dirty="0" err="1" smtClean="0"/>
              <a:t>pe</a:t>
            </a:r>
            <a:r>
              <a:rPr lang="en-US" b="1" dirty="0" smtClean="0"/>
              <a:t> </a:t>
            </a:r>
            <a:r>
              <a:rPr lang="en-US" b="1" dirty="0" err="1" smtClean="0"/>
              <a:t>acolo</a:t>
            </a:r>
            <a:r>
              <a:rPr lang="en-US" b="1" dirty="0" smtClean="0"/>
              <a:t>.</a:t>
            </a:r>
            <a:endParaRPr lang="ru-RU" b="1" dirty="0" smtClean="0"/>
          </a:p>
          <a:p>
            <a:pPr marL="514350" indent="-514350">
              <a:buNone/>
            </a:pPr>
            <a:r>
              <a:rPr lang="en-US" b="1" dirty="0" smtClean="0"/>
              <a:t>6.    Am </a:t>
            </a:r>
            <a:r>
              <a:rPr lang="en-US" b="1" dirty="0" err="1" smtClean="0"/>
              <a:t>mărit</a:t>
            </a:r>
            <a:r>
              <a:rPr lang="en-US" b="1" dirty="0" smtClean="0"/>
              <a:t> </a:t>
            </a:r>
            <a:r>
              <a:rPr lang="en-US" b="1" dirty="0" err="1" smtClean="0"/>
              <a:t>numărul</a:t>
            </a:r>
            <a:r>
              <a:rPr lang="en-US" b="1" dirty="0" smtClean="0"/>
              <a:t> de </a:t>
            </a:r>
            <a:r>
              <a:rPr lang="en-US" b="1" dirty="0" err="1" smtClean="0"/>
              <a:t>standarde</a:t>
            </a:r>
            <a:r>
              <a:rPr lang="en-US" b="1" dirty="0" smtClean="0"/>
              <a:t> de </a:t>
            </a:r>
            <a:r>
              <a:rPr lang="en-US" b="1" dirty="0" err="1" smtClean="0"/>
              <a:t>calitate</a:t>
            </a:r>
            <a:r>
              <a:rPr lang="en-US" b="1" dirty="0" smtClean="0"/>
              <a:t> </a:t>
            </a:r>
            <a:r>
              <a:rPr lang="en-US" b="1" dirty="0" err="1" smtClean="0"/>
              <a:t>privind</a:t>
            </a:r>
            <a:r>
              <a:rPr lang="en-US" b="1" dirty="0" smtClean="0"/>
              <a:t> </a:t>
            </a:r>
            <a:r>
              <a:rPr lang="en-US" b="1" dirty="0" err="1" smtClean="0"/>
              <a:t>călăritul</a:t>
            </a:r>
            <a:r>
              <a:rPr lang="en-US" b="1" dirty="0" smtClean="0"/>
              <a:t>.</a:t>
            </a:r>
            <a:endParaRPr lang="ru-RU" b="1" dirty="0" smtClean="0"/>
          </a:p>
          <a:p>
            <a:pPr marL="514350" indent="-514350">
              <a:buNone/>
            </a:pPr>
            <a:r>
              <a:rPr lang="en-US" b="1" dirty="0" smtClean="0"/>
              <a:t>7.    </a:t>
            </a:r>
            <a:r>
              <a:rPr lang="en-US" b="1" dirty="0" err="1" smtClean="0"/>
              <a:t>Alcătuim</a:t>
            </a:r>
            <a:r>
              <a:rPr lang="en-US" b="1" dirty="0" smtClean="0"/>
              <a:t> o </a:t>
            </a:r>
            <a:r>
              <a:rPr lang="en-US" b="1" dirty="0" err="1" smtClean="0"/>
              <a:t>echipă</a:t>
            </a:r>
            <a:r>
              <a:rPr lang="en-US" b="1" dirty="0" smtClean="0"/>
              <a:t> de </a:t>
            </a:r>
            <a:r>
              <a:rPr lang="en-US" b="1" dirty="0" err="1" smtClean="0"/>
              <a:t>acţiune</a:t>
            </a:r>
            <a:r>
              <a:rPr lang="en-US" b="1" dirty="0" smtClean="0"/>
              <a:t> </a:t>
            </a:r>
            <a:r>
              <a:rPr lang="en-US" b="1" dirty="0" err="1" smtClean="0"/>
              <a:t>pentru</a:t>
            </a:r>
            <a:r>
              <a:rPr lang="en-US" b="1" dirty="0" smtClean="0"/>
              <a:t> a </a:t>
            </a:r>
            <a:r>
              <a:rPr lang="en-US" b="1" dirty="0" err="1" smtClean="0"/>
              <a:t>reanima</a:t>
            </a:r>
            <a:r>
              <a:rPr lang="en-US" b="1" dirty="0" smtClean="0"/>
              <a:t> </a:t>
            </a:r>
            <a:r>
              <a:rPr lang="en-US" b="1" dirty="0" err="1" smtClean="0"/>
              <a:t>calul</a:t>
            </a:r>
            <a:r>
              <a:rPr lang="en-US" b="1" dirty="0" smtClean="0"/>
              <a:t> mort.</a:t>
            </a:r>
            <a:endParaRPr lang="ru-RU" b="1" dirty="0" smtClean="0"/>
          </a:p>
          <a:p>
            <a:pPr marL="514350" indent="-514350">
              <a:buNone/>
            </a:pPr>
            <a:r>
              <a:rPr lang="en-US" b="1" dirty="0" smtClean="0"/>
              <a:t>8.    </a:t>
            </a:r>
            <a:r>
              <a:rPr lang="en-US" b="1" dirty="0" err="1" smtClean="0"/>
              <a:t>Participăm</a:t>
            </a:r>
            <a:r>
              <a:rPr lang="en-US" b="1" dirty="0" smtClean="0"/>
              <a:t> la </a:t>
            </a:r>
            <a:r>
              <a:rPr lang="en-US" b="1" dirty="0" err="1" smtClean="0"/>
              <a:t>cursuri</a:t>
            </a:r>
            <a:r>
              <a:rPr lang="en-US" b="1" dirty="0" smtClean="0"/>
              <a:t> de </a:t>
            </a:r>
            <a:r>
              <a:rPr lang="en-US" b="1" dirty="0" err="1" smtClean="0"/>
              <a:t>formare</a:t>
            </a:r>
            <a:r>
              <a:rPr lang="en-US" b="1" dirty="0" smtClean="0"/>
              <a:t> </a:t>
            </a:r>
            <a:r>
              <a:rPr lang="en-US" b="1" dirty="0" err="1" smtClean="0"/>
              <a:t>pentru</a:t>
            </a:r>
            <a:r>
              <a:rPr lang="en-US" b="1" dirty="0" smtClean="0"/>
              <a:t> a </a:t>
            </a:r>
            <a:r>
              <a:rPr lang="en-US" b="1" dirty="0" err="1" smtClean="0"/>
              <a:t>învăţa</a:t>
            </a:r>
            <a:r>
              <a:rPr lang="en-US" b="1" dirty="0" smtClean="0"/>
              <a:t> cum </a:t>
            </a:r>
            <a:r>
              <a:rPr lang="en-US" b="1" dirty="0" err="1" smtClean="0"/>
              <a:t>să</a:t>
            </a:r>
            <a:r>
              <a:rPr lang="en-US" b="1" dirty="0" smtClean="0"/>
              <a:t> </a:t>
            </a:r>
            <a:r>
              <a:rPr lang="en-US" b="1" dirty="0" err="1" smtClean="0"/>
              <a:t>călărim</a:t>
            </a:r>
            <a:r>
              <a:rPr lang="en-US" b="1" dirty="0" smtClean="0"/>
              <a:t> </a:t>
            </a:r>
            <a:r>
              <a:rPr lang="en-US" b="1" dirty="0" err="1" smtClean="0"/>
              <a:t>mai</a:t>
            </a:r>
            <a:r>
              <a:rPr lang="en-US" b="1" dirty="0" smtClean="0"/>
              <a:t> </a:t>
            </a:r>
            <a:r>
              <a:rPr lang="en-US" b="1" dirty="0" err="1" smtClean="0"/>
              <a:t>bine</a:t>
            </a:r>
            <a:r>
              <a:rPr lang="en-US" b="1" dirty="0" smtClean="0"/>
              <a:t>    un cal mort.</a:t>
            </a:r>
            <a:endParaRPr lang="ru-RU" b="1" dirty="0" smtClean="0"/>
          </a:p>
          <a:p>
            <a:pPr marL="514350" indent="-514350">
              <a:buNone/>
            </a:pPr>
            <a:r>
              <a:rPr lang="en-US" b="1" dirty="0" smtClean="0"/>
              <a:t>9.    </a:t>
            </a:r>
            <a:r>
              <a:rPr lang="en-US" b="1" dirty="0" err="1" smtClean="0"/>
              <a:t>Facem</a:t>
            </a:r>
            <a:r>
              <a:rPr lang="en-US" b="1" dirty="0" smtClean="0"/>
              <a:t> </a:t>
            </a:r>
            <a:r>
              <a:rPr lang="en-US" b="1" dirty="0" err="1" smtClean="0"/>
              <a:t>comparaţii</a:t>
            </a:r>
            <a:r>
              <a:rPr lang="en-US" b="1" dirty="0" smtClean="0"/>
              <a:t> </a:t>
            </a:r>
            <a:r>
              <a:rPr lang="en-US" b="1" dirty="0" err="1" smtClean="0"/>
              <a:t>între</a:t>
            </a:r>
            <a:r>
              <a:rPr lang="en-US" b="1" dirty="0" smtClean="0"/>
              <a:t> </a:t>
            </a:r>
            <a:r>
              <a:rPr lang="en-US" b="1" dirty="0" err="1" smtClean="0"/>
              <a:t>mai</a:t>
            </a:r>
            <a:r>
              <a:rPr lang="en-US" b="1" dirty="0" smtClean="0"/>
              <a:t> </a:t>
            </a:r>
            <a:r>
              <a:rPr lang="en-US" b="1" dirty="0" err="1" smtClean="0"/>
              <a:t>mulţi</a:t>
            </a:r>
            <a:r>
              <a:rPr lang="en-US" b="1" dirty="0" smtClean="0"/>
              <a:t> </a:t>
            </a:r>
            <a:r>
              <a:rPr lang="en-US" b="1" dirty="0" err="1" smtClean="0"/>
              <a:t>cai</a:t>
            </a:r>
            <a:r>
              <a:rPr lang="en-US" b="1" dirty="0" smtClean="0"/>
              <a:t> </a:t>
            </a:r>
            <a:r>
              <a:rPr lang="en-US" b="1" dirty="0" err="1" smtClean="0"/>
              <a:t>morţi</a:t>
            </a:r>
            <a:r>
              <a:rPr lang="en-US" b="1" dirty="0" smtClean="0"/>
              <a:t>.</a:t>
            </a:r>
            <a:endParaRPr lang="ru-RU" b="1" dirty="0" smtClean="0"/>
          </a:p>
          <a:p>
            <a:pPr marL="514350" indent="-514350">
              <a:buNone/>
            </a:pPr>
            <a:r>
              <a:rPr lang="en-US" b="1" dirty="0" smtClean="0"/>
              <a:t>10.   </a:t>
            </a:r>
            <a:r>
              <a:rPr lang="en-US" b="1" dirty="0" err="1" smtClean="0"/>
              <a:t>Schimbăm</a:t>
            </a:r>
            <a:r>
              <a:rPr lang="en-US" b="1" dirty="0" smtClean="0"/>
              <a:t> </a:t>
            </a:r>
            <a:r>
              <a:rPr lang="en-US" b="1" dirty="0" err="1" smtClean="0"/>
              <a:t>criteriile</a:t>
            </a:r>
            <a:r>
              <a:rPr lang="en-US" b="1" dirty="0" smtClean="0"/>
              <a:t> care </a:t>
            </a:r>
            <a:r>
              <a:rPr lang="en-US" b="1" dirty="0" err="1" smtClean="0"/>
              <a:t>stabilesc</a:t>
            </a:r>
            <a:r>
              <a:rPr lang="en-US" b="1" dirty="0" smtClean="0"/>
              <a:t> </a:t>
            </a:r>
            <a:r>
              <a:rPr lang="en-US" b="1" dirty="0" err="1" smtClean="0"/>
              <a:t>moartea</a:t>
            </a:r>
            <a:r>
              <a:rPr lang="en-US" b="1" dirty="0" smtClean="0"/>
              <a:t> </a:t>
            </a:r>
            <a:r>
              <a:rPr lang="en-US" b="1" dirty="0" err="1" smtClean="0"/>
              <a:t>unui</a:t>
            </a:r>
            <a:r>
              <a:rPr lang="en-US" b="1" dirty="0" smtClean="0"/>
              <a:t> cal.</a:t>
            </a:r>
            <a:endParaRPr lang="ru-RU" b="1" dirty="0" smtClean="0"/>
          </a:p>
          <a:p>
            <a:pPr marL="514350" indent="-514350">
              <a:buNone/>
            </a:pPr>
            <a:r>
              <a:rPr lang="en-US" b="1" dirty="0" smtClean="0"/>
              <a:t>11.   </a:t>
            </a:r>
            <a:r>
              <a:rPr lang="en-US" b="1" dirty="0" err="1" smtClean="0"/>
              <a:t>Folosim</a:t>
            </a:r>
            <a:r>
              <a:rPr lang="en-US" b="1" dirty="0" smtClean="0"/>
              <a:t> </a:t>
            </a:r>
            <a:r>
              <a:rPr lang="en-US" b="1" dirty="0" err="1" smtClean="0"/>
              <a:t>mai</a:t>
            </a:r>
            <a:r>
              <a:rPr lang="en-US" b="1" dirty="0" smtClean="0"/>
              <a:t> </a:t>
            </a:r>
            <a:r>
              <a:rPr lang="en-US" b="1" dirty="0" err="1" smtClean="0"/>
              <a:t>mulţi</a:t>
            </a:r>
            <a:r>
              <a:rPr lang="en-US" b="1" dirty="0" smtClean="0"/>
              <a:t> </a:t>
            </a:r>
            <a:r>
              <a:rPr lang="en-US" b="1" dirty="0" err="1" smtClean="0"/>
              <a:t>cai</a:t>
            </a:r>
            <a:r>
              <a:rPr lang="en-US" b="1" dirty="0" smtClean="0"/>
              <a:t> </a:t>
            </a:r>
            <a:r>
              <a:rPr lang="en-US" b="1" dirty="0" err="1" smtClean="0"/>
              <a:t>morţi</a:t>
            </a:r>
            <a:r>
              <a:rPr lang="en-US" b="1" dirty="0" smtClean="0"/>
              <a:t> </a:t>
            </a:r>
            <a:r>
              <a:rPr lang="en-US" b="1" dirty="0" err="1" smtClean="0"/>
              <a:t>pentru</a:t>
            </a:r>
            <a:r>
              <a:rPr lang="en-US" b="1" dirty="0" smtClean="0"/>
              <a:t> a </a:t>
            </a:r>
            <a:r>
              <a:rPr lang="en-US" b="1" dirty="0" err="1" smtClean="0"/>
              <a:t>creşte</a:t>
            </a:r>
            <a:r>
              <a:rPr lang="en-US" b="1" dirty="0" smtClean="0"/>
              <a:t> </a:t>
            </a:r>
            <a:r>
              <a:rPr lang="en-US" b="1" dirty="0" err="1" smtClean="0"/>
              <a:t>viteza</a:t>
            </a:r>
            <a:r>
              <a:rPr lang="en-US" b="1" dirty="0" smtClean="0"/>
              <a:t>.</a:t>
            </a:r>
            <a:endParaRPr lang="ru-RU" b="1" dirty="0" smtClean="0"/>
          </a:p>
          <a:p>
            <a:pPr marL="514350" indent="-514350">
              <a:buNone/>
            </a:pPr>
            <a:r>
              <a:rPr lang="en-US" b="1" dirty="0" smtClean="0"/>
              <a:t>12.   </a:t>
            </a:r>
            <a:r>
              <a:rPr lang="en-US" b="1" dirty="0" err="1" smtClean="0"/>
              <a:t>Declarăm</a:t>
            </a:r>
            <a:r>
              <a:rPr lang="en-US" b="1" dirty="0" smtClean="0"/>
              <a:t>: „</a:t>
            </a:r>
            <a:r>
              <a:rPr lang="en-US" b="1" dirty="0" err="1" smtClean="0"/>
              <a:t>Niciun</a:t>
            </a:r>
            <a:r>
              <a:rPr lang="en-US" b="1" dirty="0" smtClean="0"/>
              <a:t> cal nu e </a:t>
            </a:r>
            <a:r>
              <a:rPr lang="en-US" b="1" dirty="0" err="1" smtClean="0"/>
              <a:t>prea</a:t>
            </a:r>
            <a:r>
              <a:rPr lang="en-US" b="1" dirty="0" smtClean="0"/>
              <a:t> mort </a:t>
            </a:r>
            <a:r>
              <a:rPr lang="en-US" b="1" dirty="0" err="1" smtClean="0"/>
              <a:t>pentru</a:t>
            </a:r>
            <a:r>
              <a:rPr lang="en-US" b="1" dirty="0" smtClean="0"/>
              <a:t> a </a:t>
            </a:r>
            <a:r>
              <a:rPr lang="en-US" b="1" dirty="0" err="1" smtClean="0"/>
              <a:t>fi</a:t>
            </a:r>
            <a:r>
              <a:rPr lang="en-US" b="1" dirty="0" smtClean="0"/>
              <a:t> </a:t>
            </a:r>
            <a:r>
              <a:rPr lang="en-US" b="1" dirty="0" err="1" smtClean="0"/>
              <a:t>biciuit</a:t>
            </a:r>
            <a:r>
              <a:rPr lang="en-US" b="1" dirty="0" smtClean="0"/>
              <a:t>”.</a:t>
            </a:r>
            <a:endParaRPr lang="ru-RU" b="1" dirty="0" smtClean="0"/>
          </a:p>
          <a:p>
            <a:pPr marL="514350" indent="-514350">
              <a:buNone/>
            </a:pPr>
            <a:r>
              <a:rPr lang="en-US" b="1" dirty="0" smtClean="0"/>
              <a:t>13.   </a:t>
            </a:r>
            <a:r>
              <a:rPr lang="en-US" b="1" dirty="0" err="1" smtClean="0"/>
              <a:t>Căutăm</a:t>
            </a:r>
            <a:r>
              <a:rPr lang="en-US" b="1" dirty="0" smtClean="0"/>
              <a:t> </a:t>
            </a:r>
            <a:r>
              <a:rPr lang="en-US" b="1" dirty="0" err="1" smtClean="0"/>
              <a:t>resurse</a:t>
            </a:r>
            <a:r>
              <a:rPr lang="en-US" b="1" dirty="0" smtClean="0"/>
              <a:t> </a:t>
            </a:r>
            <a:r>
              <a:rPr lang="en-US" b="1" dirty="0" err="1" smtClean="0"/>
              <a:t>financiare</a:t>
            </a:r>
            <a:r>
              <a:rPr lang="en-US" b="1" dirty="0" smtClean="0"/>
              <a:t> </a:t>
            </a:r>
            <a:r>
              <a:rPr lang="en-US" b="1" dirty="0" err="1" smtClean="0"/>
              <a:t>suplimentare</a:t>
            </a:r>
            <a:r>
              <a:rPr lang="en-US" b="1" dirty="0" smtClean="0"/>
              <a:t> </a:t>
            </a:r>
            <a:r>
              <a:rPr lang="en-US" b="1" dirty="0" err="1" smtClean="0"/>
              <a:t>pentru</a:t>
            </a:r>
            <a:r>
              <a:rPr lang="en-US" b="1" dirty="0" smtClean="0"/>
              <a:t> a </a:t>
            </a:r>
            <a:r>
              <a:rPr lang="en-US" b="1" dirty="0" err="1" smtClean="0"/>
              <a:t>creşte</a:t>
            </a:r>
            <a:r>
              <a:rPr lang="en-US" b="1" dirty="0" smtClean="0"/>
              <a:t> </a:t>
            </a:r>
            <a:r>
              <a:rPr lang="en-US" b="1" dirty="0" err="1" smtClean="0"/>
              <a:t>puterea</a:t>
            </a:r>
            <a:r>
              <a:rPr lang="en-US" b="1" dirty="0" smtClean="0"/>
              <a:t> </a:t>
            </a:r>
            <a:r>
              <a:rPr lang="en-US" b="1" dirty="0" err="1" smtClean="0"/>
              <a:t>calului</a:t>
            </a:r>
            <a:r>
              <a:rPr lang="en-US" b="1" dirty="0" smtClean="0"/>
              <a:t>.</a:t>
            </a:r>
            <a:endParaRPr lang="ru-RU" b="1" dirty="0" smtClean="0"/>
          </a:p>
          <a:p>
            <a:pPr marL="514350" indent="-514350">
              <a:buNone/>
            </a:pPr>
            <a:r>
              <a:rPr lang="en-US" b="1" dirty="0" smtClean="0"/>
              <a:t>14.   </a:t>
            </a:r>
            <a:r>
              <a:rPr lang="en-US" b="1" dirty="0" err="1" smtClean="0"/>
              <a:t>Cumpărăm</a:t>
            </a:r>
            <a:r>
              <a:rPr lang="en-US" b="1" dirty="0" smtClean="0"/>
              <a:t> </a:t>
            </a:r>
            <a:r>
              <a:rPr lang="en-US" b="1" dirty="0" err="1" smtClean="0"/>
              <a:t>ceea</a:t>
            </a:r>
            <a:r>
              <a:rPr lang="en-US" b="1" dirty="0" smtClean="0"/>
              <a:t> </a:t>
            </a:r>
            <a:r>
              <a:rPr lang="en-US" b="1" dirty="0" err="1" smtClean="0"/>
              <a:t>ce</a:t>
            </a:r>
            <a:r>
              <a:rPr lang="en-US" b="1" dirty="0" smtClean="0"/>
              <a:t>-l </a:t>
            </a:r>
            <a:r>
              <a:rPr lang="en-US" b="1" dirty="0" err="1" smtClean="0"/>
              <a:t>va</a:t>
            </a:r>
            <a:r>
              <a:rPr lang="en-US" b="1" dirty="0" smtClean="0"/>
              <a:t> face </a:t>
            </a:r>
            <a:r>
              <a:rPr lang="en-US" b="1" dirty="0" err="1" smtClean="0"/>
              <a:t>pe</a:t>
            </a:r>
            <a:r>
              <a:rPr lang="en-US" b="1" dirty="0" smtClean="0"/>
              <a:t> </a:t>
            </a:r>
            <a:r>
              <a:rPr lang="en-US" b="1" dirty="0" err="1" smtClean="0"/>
              <a:t>calul</a:t>
            </a:r>
            <a:r>
              <a:rPr lang="en-US" b="1" dirty="0" smtClean="0"/>
              <a:t> mort </a:t>
            </a:r>
            <a:r>
              <a:rPr lang="en-US" b="1" dirty="0" err="1" smtClean="0"/>
              <a:t>să</a:t>
            </a:r>
            <a:r>
              <a:rPr lang="en-US" b="1" dirty="0" smtClean="0"/>
              <a:t> </a:t>
            </a:r>
            <a:r>
              <a:rPr lang="en-US" b="1" dirty="0" err="1" smtClean="0"/>
              <a:t>alerge</a:t>
            </a:r>
            <a:r>
              <a:rPr lang="en-US" b="1" dirty="0" smtClean="0"/>
              <a:t> </a:t>
            </a:r>
            <a:r>
              <a:rPr lang="en-US" b="1" dirty="0" err="1" smtClean="0"/>
              <a:t>mai</a:t>
            </a:r>
            <a:r>
              <a:rPr lang="en-US" b="1" dirty="0" smtClean="0"/>
              <a:t> </a:t>
            </a:r>
            <a:r>
              <a:rPr lang="en-US" b="1" dirty="0" err="1" smtClean="0"/>
              <a:t>repede</a:t>
            </a:r>
            <a:r>
              <a:rPr lang="en-US" b="1" dirty="0" smtClean="0"/>
              <a:t>.</a:t>
            </a:r>
            <a:endParaRPr lang="ru-RU" b="1" dirty="0" smtClean="0"/>
          </a:p>
          <a:p>
            <a:pPr marL="514350" indent="-514350">
              <a:buNone/>
            </a:pPr>
            <a:r>
              <a:rPr lang="en-US" b="1" dirty="0" smtClean="0"/>
              <a:t>15.   </a:t>
            </a:r>
            <a:r>
              <a:rPr lang="en-US" b="1" dirty="0" err="1" smtClean="0"/>
              <a:t>Declarăm</a:t>
            </a:r>
            <a:r>
              <a:rPr lang="en-US" b="1" dirty="0" smtClean="0"/>
              <a:t> cum </a:t>
            </a:r>
            <a:r>
              <a:rPr lang="en-US" b="1" dirty="0" err="1" smtClean="0"/>
              <a:t>calul</a:t>
            </a:r>
            <a:r>
              <a:rPr lang="en-US" b="1" dirty="0" smtClean="0"/>
              <a:t> </a:t>
            </a:r>
            <a:r>
              <a:rPr lang="en-US" b="1" dirty="0" err="1" smtClean="0"/>
              <a:t>nostru</a:t>
            </a:r>
            <a:r>
              <a:rPr lang="en-US" b="1" dirty="0" smtClean="0"/>
              <a:t> </a:t>
            </a:r>
            <a:r>
              <a:rPr lang="en-US" b="1" dirty="0" err="1" smtClean="0"/>
              <a:t>este</a:t>
            </a:r>
            <a:r>
              <a:rPr lang="en-US" b="1" dirty="0" smtClean="0"/>
              <a:t> „</a:t>
            </a:r>
            <a:r>
              <a:rPr lang="en-US" b="1" dirty="0" err="1" smtClean="0"/>
              <a:t>mai</a:t>
            </a:r>
            <a:r>
              <a:rPr lang="en-US" b="1" dirty="0" smtClean="0"/>
              <a:t> bun, </a:t>
            </a:r>
            <a:r>
              <a:rPr lang="en-US" b="1" dirty="0" err="1" smtClean="0"/>
              <a:t>mai</a:t>
            </a:r>
            <a:r>
              <a:rPr lang="en-US" b="1" dirty="0" smtClean="0"/>
              <a:t> rapid </a:t>
            </a:r>
            <a:r>
              <a:rPr lang="en-US" b="1" dirty="0" err="1" smtClean="0"/>
              <a:t>şi</a:t>
            </a:r>
            <a:r>
              <a:rPr lang="en-US" b="1" dirty="0" smtClean="0"/>
              <a:t> </a:t>
            </a:r>
            <a:r>
              <a:rPr lang="en-US" b="1" dirty="0" err="1" smtClean="0"/>
              <a:t>mai</a:t>
            </a:r>
            <a:r>
              <a:rPr lang="en-US" b="1" dirty="0" smtClean="0"/>
              <a:t> </a:t>
            </a:r>
            <a:r>
              <a:rPr lang="en-US" b="1" dirty="0" err="1" smtClean="0"/>
              <a:t>ieftin</a:t>
            </a:r>
            <a:r>
              <a:rPr lang="en-US" b="1" dirty="0" smtClean="0"/>
              <a:t>” mort.</a:t>
            </a:r>
            <a:endParaRPr lang="ru-RU" b="1" dirty="0" smtClean="0"/>
          </a:p>
          <a:p>
            <a:pPr marL="514350" indent="-514350">
              <a:buNone/>
            </a:pPr>
            <a:r>
              <a:rPr lang="en-US" b="1" dirty="0" smtClean="0"/>
              <a:t>16.   </a:t>
            </a:r>
            <a:r>
              <a:rPr lang="en-US" b="1" dirty="0" err="1" smtClean="0"/>
              <a:t>Formăm</a:t>
            </a:r>
            <a:r>
              <a:rPr lang="en-US" b="1" dirty="0" smtClean="0"/>
              <a:t> un </a:t>
            </a:r>
            <a:r>
              <a:rPr lang="en-US" b="1" dirty="0" err="1" smtClean="0"/>
              <a:t>grup</a:t>
            </a:r>
            <a:r>
              <a:rPr lang="en-US" b="1" dirty="0" smtClean="0"/>
              <a:t> de </a:t>
            </a:r>
            <a:r>
              <a:rPr lang="en-US" b="1" dirty="0" err="1" smtClean="0"/>
              <a:t>lucru</a:t>
            </a:r>
            <a:r>
              <a:rPr lang="en-US" b="1" dirty="0" smtClean="0"/>
              <a:t> </a:t>
            </a:r>
            <a:r>
              <a:rPr lang="en-US" b="1" dirty="0" err="1" smtClean="0"/>
              <a:t>pentru</a:t>
            </a:r>
            <a:r>
              <a:rPr lang="en-US" b="1" dirty="0" smtClean="0"/>
              <a:t> a </a:t>
            </a:r>
            <a:r>
              <a:rPr lang="en-US" b="1" dirty="0" err="1" smtClean="0"/>
              <a:t>descoperi</a:t>
            </a:r>
            <a:r>
              <a:rPr lang="en-US" b="1" dirty="0" smtClean="0"/>
              <a:t> </a:t>
            </a:r>
            <a:r>
              <a:rPr lang="en-US" b="1" dirty="0" err="1" smtClean="0"/>
              <a:t>unele</a:t>
            </a:r>
            <a:r>
              <a:rPr lang="en-US" b="1" dirty="0" smtClean="0"/>
              <a:t> </a:t>
            </a:r>
            <a:r>
              <a:rPr lang="en-US" b="1" dirty="0" err="1" smtClean="0"/>
              <a:t>foloase</a:t>
            </a:r>
            <a:r>
              <a:rPr lang="en-US" b="1" dirty="0" smtClean="0"/>
              <a:t> ale </a:t>
            </a:r>
            <a:r>
              <a:rPr lang="en-US" b="1" dirty="0" err="1" smtClean="0"/>
              <a:t>cailor</a:t>
            </a:r>
            <a:r>
              <a:rPr lang="en-US" b="1" dirty="0" smtClean="0"/>
              <a:t>  </a:t>
            </a:r>
            <a:r>
              <a:rPr lang="en-US" b="1" dirty="0" err="1" smtClean="0"/>
              <a:t>morţi</a:t>
            </a:r>
            <a:r>
              <a:rPr lang="en-US" b="1" dirty="0" smtClean="0"/>
              <a:t>.</a:t>
            </a:r>
            <a:endParaRPr lang="ru-RU" b="1" dirty="0" smtClean="0"/>
          </a:p>
          <a:p>
            <a:pPr marL="514350" indent="-514350">
              <a:buNone/>
            </a:pPr>
            <a:r>
              <a:rPr lang="en-US" b="1" dirty="0" smtClean="0"/>
              <a:t>17.  </a:t>
            </a:r>
            <a:r>
              <a:rPr lang="en-US" b="1" dirty="0" err="1" smtClean="0"/>
              <a:t>Schimbăm</a:t>
            </a:r>
            <a:r>
              <a:rPr lang="en-US" b="1" dirty="0" smtClean="0"/>
              <a:t> </a:t>
            </a:r>
            <a:r>
              <a:rPr lang="en-US" b="1" dirty="0" err="1" smtClean="0"/>
              <a:t>standardele</a:t>
            </a:r>
            <a:r>
              <a:rPr lang="en-US" b="1" dirty="0" smtClean="0"/>
              <a:t> de </a:t>
            </a:r>
            <a:r>
              <a:rPr lang="en-US" b="1" dirty="0" err="1" smtClean="0"/>
              <a:t>calitate</a:t>
            </a:r>
            <a:r>
              <a:rPr lang="en-US" b="1" dirty="0" smtClean="0"/>
              <a:t> </a:t>
            </a:r>
            <a:r>
              <a:rPr lang="en-US" b="1" dirty="0" err="1" smtClean="0"/>
              <a:t>pentru</a:t>
            </a:r>
            <a:r>
              <a:rPr lang="en-US" b="1" dirty="0" smtClean="0"/>
              <a:t> </a:t>
            </a:r>
            <a:r>
              <a:rPr lang="en-US" b="1" dirty="0" err="1" smtClean="0"/>
              <a:t>caii</a:t>
            </a:r>
            <a:r>
              <a:rPr lang="en-US" b="1" dirty="0" smtClean="0"/>
              <a:t> </a:t>
            </a:r>
            <a:r>
              <a:rPr lang="en-US" b="1" dirty="0" err="1" smtClean="0"/>
              <a:t>morţi</a:t>
            </a:r>
            <a:r>
              <a:rPr lang="en-US" b="1" dirty="0" smtClean="0"/>
              <a:t>.</a:t>
            </a:r>
            <a:endParaRPr lang="ru-RU" b="1" dirty="0" smtClean="0"/>
          </a:p>
          <a:p>
            <a:pPr marL="514350" indent="-514350">
              <a:buNone/>
            </a:pPr>
            <a:r>
              <a:rPr lang="en-US" b="1" dirty="0" smtClean="0"/>
              <a:t>18.  Ne </a:t>
            </a:r>
            <a:r>
              <a:rPr lang="en-US" b="1" dirty="0" err="1" smtClean="0"/>
              <a:t>urcăm</a:t>
            </a:r>
            <a:r>
              <a:rPr lang="en-US" b="1" dirty="0" smtClean="0"/>
              <a:t> </a:t>
            </a:r>
            <a:r>
              <a:rPr lang="en-US" b="1" dirty="0" err="1" smtClean="0"/>
              <a:t>pe</a:t>
            </a:r>
            <a:r>
              <a:rPr lang="en-US" b="1" dirty="0" smtClean="0"/>
              <a:t> </a:t>
            </a:r>
            <a:r>
              <a:rPr lang="en-US" b="1" dirty="0" err="1" smtClean="0"/>
              <a:t>măgăruşul</a:t>
            </a:r>
            <a:r>
              <a:rPr lang="en-US" b="1" dirty="0" smtClean="0"/>
              <a:t> </a:t>
            </a:r>
            <a:r>
              <a:rPr lang="en-US" b="1" dirty="0" err="1" smtClean="0"/>
              <a:t>nostru</a:t>
            </a:r>
            <a:r>
              <a:rPr lang="en-US" b="1" dirty="0" smtClean="0"/>
              <a:t> </a:t>
            </a:r>
            <a:r>
              <a:rPr lang="en-US" b="1" dirty="0" err="1" smtClean="0"/>
              <a:t>bătrân</a:t>
            </a:r>
            <a:r>
              <a:rPr lang="en-US" b="1" dirty="0" smtClean="0"/>
              <a:t> </a:t>
            </a:r>
            <a:r>
              <a:rPr lang="en-US" b="1" dirty="0" err="1" smtClean="0"/>
              <a:t>şi</a:t>
            </a:r>
            <a:r>
              <a:rPr lang="en-US" b="1" dirty="0" smtClean="0"/>
              <a:t> </a:t>
            </a:r>
            <a:r>
              <a:rPr lang="en-US" b="1" dirty="0" err="1" smtClean="0"/>
              <a:t>slăbit</a:t>
            </a:r>
            <a:r>
              <a:rPr lang="en-US" b="1" dirty="0" smtClean="0"/>
              <a:t> </a:t>
            </a:r>
            <a:r>
              <a:rPr lang="en-US" b="1" dirty="0" err="1" smtClean="0"/>
              <a:t>şi</a:t>
            </a:r>
            <a:r>
              <a:rPr lang="en-US" b="1" dirty="0" smtClean="0"/>
              <a:t>-l </a:t>
            </a:r>
            <a:r>
              <a:rPr lang="en-US" b="1" dirty="0" err="1" smtClean="0"/>
              <a:t>ascundem</a:t>
            </a:r>
            <a:r>
              <a:rPr lang="en-US" b="1" dirty="0" smtClean="0"/>
              <a:t> </a:t>
            </a:r>
            <a:r>
              <a:rPr lang="en-US" b="1" dirty="0" err="1" smtClean="0"/>
              <a:t>în</a:t>
            </a:r>
            <a:r>
              <a:rPr lang="en-US" b="1" dirty="0" smtClean="0"/>
              <a:t> </a:t>
            </a:r>
            <a:r>
              <a:rPr lang="en-US" b="1" dirty="0" err="1" smtClean="0"/>
              <a:t>spatele</a:t>
            </a:r>
            <a:r>
              <a:rPr lang="en-US" b="1" dirty="0" smtClean="0"/>
              <a:t>  </a:t>
            </a:r>
            <a:r>
              <a:rPr lang="en-US" b="1" dirty="0" err="1" smtClean="0"/>
              <a:t>calului</a:t>
            </a:r>
            <a:r>
              <a:rPr lang="en-US" b="1" dirty="0" smtClean="0"/>
              <a:t> mort.</a:t>
            </a:r>
            <a:endParaRPr lang="ru-RU" b="1" dirty="0" smtClean="0"/>
          </a:p>
          <a:p>
            <a:pPr marL="514350" indent="-514350">
              <a:buNone/>
            </a:pPr>
            <a:r>
              <a:rPr lang="en-US" b="1" dirty="0" smtClean="0"/>
              <a:t>19. </a:t>
            </a:r>
            <a:r>
              <a:rPr lang="en-US" b="1" dirty="0" err="1" smtClean="0"/>
              <a:t>Începem</a:t>
            </a:r>
            <a:r>
              <a:rPr lang="en-US" b="1" dirty="0" smtClean="0"/>
              <a:t> </a:t>
            </a:r>
            <a:r>
              <a:rPr lang="en-US" b="1" dirty="0" err="1" smtClean="0"/>
              <a:t>să</a:t>
            </a:r>
            <a:r>
              <a:rPr lang="en-US" b="1" dirty="0" smtClean="0"/>
              <a:t> </a:t>
            </a:r>
            <a:r>
              <a:rPr lang="en-US" b="1" dirty="0" err="1" smtClean="0"/>
              <a:t>lucrăm</a:t>
            </a:r>
            <a:r>
              <a:rPr lang="en-US" b="1" dirty="0" smtClean="0"/>
              <a:t> </a:t>
            </a:r>
            <a:r>
              <a:rPr lang="en-US" b="1" dirty="0" err="1" smtClean="0"/>
              <a:t>şi</a:t>
            </a:r>
            <a:r>
              <a:rPr lang="en-US" b="1" dirty="0" smtClean="0"/>
              <a:t> </a:t>
            </a:r>
            <a:r>
              <a:rPr lang="en-US" b="1" dirty="0" err="1" smtClean="0"/>
              <a:t>în</a:t>
            </a:r>
            <a:r>
              <a:rPr lang="en-US" b="1" dirty="0" smtClean="0"/>
              <a:t> weekend </a:t>
            </a:r>
            <a:r>
              <a:rPr lang="en-US" b="1" dirty="0" err="1" smtClean="0"/>
              <a:t>şi</a:t>
            </a:r>
            <a:r>
              <a:rPr lang="en-US" b="1" dirty="0" smtClean="0"/>
              <a:t> </a:t>
            </a:r>
            <a:r>
              <a:rPr lang="en-US" b="1" dirty="0" err="1" smtClean="0"/>
              <a:t>cărăm</a:t>
            </a:r>
            <a:r>
              <a:rPr lang="en-US" b="1" dirty="0" smtClean="0"/>
              <a:t> </a:t>
            </a:r>
            <a:r>
              <a:rPr lang="en-US" b="1" dirty="0" err="1" smtClean="0"/>
              <a:t>noi</a:t>
            </a:r>
            <a:r>
              <a:rPr lang="en-US" b="1" dirty="0" smtClean="0"/>
              <a:t> </a:t>
            </a:r>
            <a:r>
              <a:rPr lang="en-US" b="1" dirty="0" err="1" smtClean="0"/>
              <a:t>înşine</a:t>
            </a:r>
            <a:r>
              <a:rPr lang="en-US" b="1" dirty="0" smtClean="0"/>
              <a:t> </a:t>
            </a:r>
            <a:r>
              <a:rPr lang="en-US" b="1" dirty="0" err="1" smtClean="0"/>
              <a:t>calul</a:t>
            </a:r>
            <a:r>
              <a:rPr lang="en-US" b="1" dirty="0" smtClean="0"/>
              <a:t> mort.</a:t>
            </a:r>
            <a:endParaRPr lang="ru-RU" b="1" dirty="0" smtClean="0"/>
          </a:p>
          <a:p>
            <a:pPr marL="514350" indent="-514350">
              <a:buNone/>
            </a:pPr>
            <a:r>
              <a:rPr lang="en-US" b="1" dirty="0" smtClean="0"/>
              <a:t>20. </a:t>
            </a:r>
            <a:r>
              <a:rPr lang="en-US" b="1" dirty="0" err="1" smtClean="0"/>
              <a:t>Restructurăm</a:t>
            </a:r>
            <a:r>
              <a:rPr lang="en-US" b="1" dirty="0" smtClean="0"/>
              <a:t> </a:t>
            </a:r>
            <a:r>
              <a:rPr lang="en-US" b="1" dirty="0" err="1" smtClean="0"/>
              <a:t>grajdurile</a:t>
            </a:r>
            <a:r>
              <a:rPr lang="en-US" b="1" dirty="0" smtClean="0"/>
              <a:t>.</a:t>
            </a:r>
            <a:endParaRPr lang="ru-RU" b="1" dirty="0" smtClean="0"/>
          </a:p>
          <a:p>
            <a:pPr marL="514350" indent="-514350">
              <a:buNone/>
            </a:pPr>
            <a:r>
              <a:rPr lang="en-US" b="1" dirty="0" smtClean="0"/>
              <a:t>21. </a:t>
            </a:r>
            <a:r>
              <a:rPr lang="en-US" b="1" dirty="0" err="1" smtClean="0"/>
              <a:t>Creştem</a:t>
            </a:r>
            <a:r>
              <a:rPr lang="en-US" b="1" dirty="0" smtClean="0"/>
              <a:t> </a:t>
            </a:r>
            <a:r>
              <a:rPr lang="en-US" b="1" dirty="0" err="1" smtClean="0"/>
              <a:t>cantitatea</a:t>
            </a:r>
            <a:r>
              <a:rPr lang="en-US" b="1" dirty="0" smtClean="0"/>
              <a:t> </a:t>
            </a:r>
            <a:r>
              <a:rPr lang="en-US" b="1" dirty="0" err="1" smtClean="0"/>
              <a:t>zilnică</a:t>
            </a:r>
            <a:r>
              <a:rPr lang="en-US" b="1" dirty="0" smtClean="0"/>
              <a:t> de </a:t>
            </a:r>
            <a:r>
              <a:rPr lang="en-US" b="1" dirty="0" err="1" smtClean="0"/>
              <a:t>hrană</a:t>
            </a:r>
            <a:r>
              <a:rPr lang="en-US" b="1" dirty="0" smtClean="0"/>
              <a:t> </a:t>
            </a:r>
            <a:r>
              <a:rPr lang="en-US" b="1" dirty="0" err="1" smtClean="0"/>
              <a:t>alocată</a:t>
            </a:r>
            <a:r>
              <a:rPr lang="en-US" b="1" dirty="0" smtClean="0"/>
              <a:t> </a:t>
            </a:r>
            <a:r>
              <a:rPr lang="en-US" b="1" dirty="0" err="1" smtClean="0"/>
              <a:t>calului</a:t>
            </a:r>
            <a:r>
              <a:rPr lang="en-US" b="1" dirty="0" smtClean="0"/>
              <a:t> mort.</a:t>
            </a:r>
            <a:endParaRPr lang="ru-RU" b="1" dirty="0" smtClean="0"/>
          </a:p>
          <a:p>
            <a:pPr marL="514350" indent="-514350">
              <a:buNone/>
            </a:pPr>
            <a:r>
              <a:rPr lang="en-US" b="1" dirty="0" smtClean="0"/>
              <a:t>22. </a:t>
            </a:r>
            <a:r>
              <a:rPr lang="en-US" b="1" dirty="0" err="1" smtClean="0"/>
              <a:t>Declarăm</a:t>
            </a:r>
            <a:r>
              <a:rPr lang="en-US" b="1" dirty="0" smtClean="0"/>
              <a:t> </a:t>
            </a:r>
            <a:r>
              <a:rPr lang="en-US" b="1" dirty="0" err="1" smtClean="0"/>
              <a:t>că</a:t>
            </a:r>
            <a:r>
              <a:rPr lang="en-US" b="1" dirty="0" smtClean="0"/>
              <a:t> ne-am </a:t>
            </a:r>
            <a:r>
              <a:rPr lang="en-US" b="1" dirty="0" err="1" smtClean="0"/>
              <a:t>dorit</a:t>
            </a:r>
            <a:r>
              <a:rPr lang="en-US" b="1" dirty="0" smtClean="0"/>
              <a:t> </a:t>
            </a:r>
            <a:r>
              <a:rPr lang="en-US" b="1" dirty="0" err="1" smtClean="0"/>
              <a:t>întotdeauna</a:t>
            </a:r>
            <a:r>
              <a:rPr lang="en-US" b="1" dirty="0" smtClean="0"/>
              <a:t> un cal mort.</a:t>
            </a:r>
            <a:endParaRPr lang="ru-RU" b="1" dirty="0" smtClean="0"/>
          </a:p>
          <a:p>
            <a:pPr marL="514350" indent="-514350">
              <a:buNone/>
            </a:pPr>
            <a:r>
              <a:rPr lang="en-US" b="1" dirty="0" smtClean="0"/>
              <a:t>23. </a:t>
            </a:r>
            <a:r>
              <a:rPr lang="en-US" b="1" dirty="0" err="1" smtClean="0"/>
              <a:t>Îl</a:t>
            </a:r>
            <a:r>
              <a:rPr lang="en-US" b="1" dirty="0" smtClean="0"/>
              <a:t> </a:t>
            </a:r>
            <a:r>
              <a:rPr lang="en-US" b="1" dirty="0" err="1" smtClean="0"/>
              <a:t>promovăm</a:t>
            </a:r>
            <a:r>
              <a:rPr lang="en-US" b="1" dirty="0" smtClean="0"/>
              <a:t> </a:t>
            </a:r>
            <a:r>
              <a:rPr lang="en-US" b="1" dirty="0" err="1" smtClean="0"/>
              <a:t>pe</a:t>
            </a:r>
            <a:r>
              <a:rPr lang="en-US" b="1" dirty="0" smtClean="0"/>
              <a:t> </a:t>
            </a:r>
            <a:r>
              <a:rPr lang="en-US" b="1" dirty="0" err="1" smtClean="0"/>
              <a:t>călăreţ</a:t>
            </a:r>
            <a:r>
              <a:rPr lang="en-US" b="1" dirty="0" smtClean="0"/>
              <a:t>.</a:t>
            </a:r>
            <a:endParaRPr lang="ru-RU" b="1" dirty="0" smtClean="0"/>
          </a:p>
          <a:p>
            <a:pPr marL="514350" indent="-514350">
              <a:buNone/>
            </a:pPr>
            <a:r>
              <a:rPr lang="en-US" b="1" dirty="0" smtClean="0"/>
              <a:t>24. </a:t>
            </a:r>
            <a:r>
              <a:rPr lang="en-US" b="1" dirty="0" err="1" smtClean="0"/>
              <a:t>Declarăm</a:t>
            </a:r>
            <a:r>
              <a:rPr lang="en-US" b="1" dirty="0" smtClean="0"/>
              <a:t> </a:t>
            </a:r>
            <a:r>
              <a:rPr lang="en-US" b="1" dirty="0" err="1" smtClean="0"/>
              <a:t>că</a:t>
            </a:r>
            <a:r>
              <a:rPr lang="en-US" b="1" dirty="0" smtClean="0"/>
              <a:t> nu am </a:t>
            </a:r>
            <a:r>
              <a:rPr lang="en-US" b="1" dirty="0" err="1" smtClean="0"/>
              <a:t>avut</a:t>
            </a:r>
            <a:r>
              <a:rPr lang="en-US" b="1" dirty="0" smtClean="0"/>
              <a:t> </a:t>
            </a:r>
            <a:r>
              <a:rPr lang="en-US" b="1" dirty="0" err="1" smtClean="0"/>
              <a:t>niciodată</a:t>
            </a:r>
            <a:r>
              <a:rPr lang="en-US" b="1" dirty="0" smtClean="0"/>
              <a:t> </a:t>
            </a:r>
            <a:r>
              <a:rPr lang="en-US" b="1" dirty="0" err="1" smtClean="0"/>
              <a:t>vreun</a:t>
            </a:r>
            <a:r>
              <a:rPr lang="en-US" b="1" dirty="0" smtClean="0"/>
              <a:t> cal.</a:t>
            </a:r>
            <a:endParaRPr lang="ru-RU" b="1" dirty="0" smtClean="0"/>
          </a:p>
          <a:p>
            <a:pPr marL="514350" indent="-514350">
              <a:buNone/>
            </a:pPr>
            <a:r>
              <a:rPr lang="en-US" b="1" dirty="0" smtClean="0"/>
              <a:t>25. </a:t>
            </a:r>
            <a:r>
              <a:rPr lang="en-US" b="1" dirty="0" err="1" smtClean="0"/>
              <a:t>Stăm</a:t>
            </a:r>
            <a:r>
              <a:rPr lang="en-US" b="1" dirty="0" smtClean="0"/>
              <a:t> </a:t>
            </a:r>
            <a:r>
              <a:rPr lang="en-US" b="1" dirty="0" err="1" smtClean="0"/>
              <a:t>în</a:t>
            </a:r>
            <a:r>
              <a:rPr lang="en-US" b="1" dirty="0" smtClean="0"/>
              <a:t> </a:t>
            </a:r>
            <a:r>
              <a:rPr lang="en-US" b="1" dirty="0" err="1" smtClean="0"/>
              <a:t>şa</a:t>
            </a:r>
            <a:r>
              <a:rPr lang="en-US" b="1" dirty="0" smtClean="0"/>
              <a:t> </a:t>
            </a:r>
            <a:r>
              <a:rPr lang="en-US" b="1" dirty="0" err="1" smtClean="0"/>
              <a:t>până</a:t>
            </a:r>
            <a:r>
              <a:rPr lang="en-US" b="1" dirty="0" smtClean="0"/>
              <a:t> </a:t>
            </a:r>
            <a:r>
              <a:rPr lang="en-US" b="1" dirty="0" err="1" smtClean="0"/>
              <a:t>când</a:t>
            </a:r>
            <a:r>
              <a:rPr lang="en-US" b="1" dirty="0" smtClean="0"/>
              <a:t> </a:t>
            </a:r>
            <a:r>
              <a:rPr lang="en-US" b="1" dirty="0" err="1" smtClean="0"/>
              <a:t>calul</a:t>
            </a:r>
            <a:r>
              <a:rPr lang="en-US" b="1" dirty="0" smtClean="0"/>
              <a:t> mort </a:t>
            </a:r>
            <a:r>
              <a:rPr lang="en-US" b="1" dirty="0" err="1" smtClean="0"/>
              <a:t>binevoieşte</a:t>
            </a:r>
            <a:r>
              <a:rPr lang="en-US" b="1" dirty="0" smtClean="0"/>
              <a:t> </a:t>
            </a:r>
            <a:r>
              <a:rPr lang="en-US" b="1" dirty="0" err="1" smtClean="0"/>
              <a:t>să</a:t>
            </a:r>
            <a:r>
              <a:rPr lang="en-US" b="1" dirty="0" smtClean="0"/>
              <a:t> se </a:t>
            </a:r>
            <a:r>
              <a:rPr lang="en-US" b="1" dirty="0" err="1" smtClean="0"/>
              <a:t>ridice</a:t>
            </a:r>
            <a:r>
              <a:rPr lang="en-US" b="1" dirty="0" smtClean="0"/>
              <a:t> </a:t>
            </a:r>
            <a:r>
              <a:rPr lang="en-US" b="1" dirty="0" err="1" smtClean="0"/>
              <a:t>în</a:t>
            </a:r>
            <a:r>
              <a:rPr lang="en-US" b="1" dirty="0" smtClean="0"/>
              <a:t> </a:t>
            </a:r>
            <a:r>
              <a:rPr lang="en-US" b="1" dirty="0" err="1" smtClean="0"/>
              <a:t>picioare</a:t>
            </a:r>
            <a:r>
              <a:rPr lang="en-US" b="1" dirty="0" smtClean="0"/>
              <a:t>.</a:t>
            </a:r>
            <a:endParaRPr lang="ru-RU" b="1" dirty="0" smtClean="0"/>
          </a:p>
          <a:p>
            <a:endParaRPr lang="ru-RU" dirty="0"/>
          </a:p>
        </p:txBody>
      </p:sp>
      <p:sp>
        <p:nvSpPr>
          <p:cNvPr id="4" name="Стрелка вниз 3"/>
          <p:cNvSpPr/>
          <p:nvPr/>
        </p:nvSpPr>
        <p:spPr>
          <a:xfrm>
            <a:off x="6251756" y="281175"/>
            <a:ext cx="2892244" cy="366492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err="1" smtClean="0">
                <a:solidFill>
                  <a:schemeClr val="tx1"/>
                </a:solidFill>
                <a:latin typeface="Calibri" pitchFamily="34" charset="0"/>
                <a:ea typeface="Calibri" pitchFamily="34" charset="0"/>
                <a:cs typeface="Times New Roman" pitchFamily="18" charset="0"/>
              </a:rPr>
              <a:t>Sarcina</a:t>
            </a:r>
            <a:r>
              <a:rPr lang="en-US" b="1" dirty="0" smtClean="0">
                <a:solidFill>
                  <a:schemeClr val="tx1"/>
                </a:solidFill>
                <a:latin typeface="Calibri" pitchFamily="34" charset="0"/>
                <a:ea typeface="Calibri" pitchFamily="34" charset="0"/>
                <a:cs typeface="Times New Roman" pitchFamily="18" charset="0"/>
              </a:rPr>
              <a:t> 2. </a:t>
            </a:r>
            <a:r>
              <a:rPr lang="en-US" b="1" dirty="0" err="1" smtClean="0">
                <a:solidFill>
                  <a:schemeClr val="tx1"/>
                </a:solidFill>
                <a:latin typeface="Calibri" pitchFamily="34" charset="0"/>
                <a:ea typeface="Calibri" pitchFamily="34" charset="0"/>
                <a:cs typeface="Times New Roman" pitchFamily="18" charset="0"/>
              </a:rPr>
              <a:t>Daca</a:t>
            </a:r>
            <a:r>
              <a:rPr lang="en-US" b="1" dirty="0" smtClean="0">
                <a:solidFill>
                  <a:schemeClr val="tx1"/>
                </a:solidFill>
                <a:latin typeface="Calibri" pitchFamily="34" charset="0"/>
                <a:ea typeface="Calibri" pitchFamily="34" charset="0"/>
                <a:cs typeface="Times New Roman" pitchFamily="18" charset="0"/>
              </a:rPr>
              <a:t> </a:t>
            </a:r>
            <a:r>
              <a:rPr lang="en-US" b="1" dirty="0" err="1" smtClean="0">
                <a:solidFill>
                  <a:schemeClr val="tx1"/>
                </a:solidFill>
                <a:latin typeface="Calibri" pitchFamily="34" charset="0"/>
                <a:ea typeface="Calibri" pitchFamily="34" charset="0"/>
                <a:cs typeface="Times New Roman" pitchFamily="18" charset="0"/>
              </a:rPr>
              <a:t>transferăm</a:t>
            </a:r>
            <a:r>
              <a:rPr lang="en-US" b="1" dirty="0" smtClean="0">
                <a:solidFill>
                  <a:schemeClr val="tx1"/>
                </a:solidFill>
                <a:latin typeface="Calibri" pitchFamily="34" charset="0"/>
                <a:ea typeface="Calibri" pitchFamily="34" charset="0"/>
                <a:cs typeface="Times New Roman" pitchFamily="18" charset="0"/>
              </a:rPr>
              <a:t>  </a:t>
            </a:r>
            <a:r>
              <a:rPr lang="en-US" b="1" dirty="0" err="1" smtClean="0">
                <a:solidFill>
                  <a:schemeClr val="tx1"/>
                </a:solidFill>
                <a:latin typeface="Calibri" pitchFamily="34" charset="0"/>
                <a:ea typeface="Calibri" pitchFamily="34" charset="0"/>
                <a:cs typeface="Times New Roman" pitchFamily="18" charset="0"/>
              </a:rPr>
              <a:t>sarcina</a:t>
            </a:r>
            <a:r>
              <a:rPr lang="en-US" b="1" dirty="0" smtClean="0">
                <a:solidFill>
                  <a:schemeClr val="tx1"/>
                </a:solidFill>
                <a:latin typeface="Calibri" pitchFamily="34" charset="0"/>
                <a:ea typeface="Calibri" pitchFamily="34" charset="0"/>
                <a:cs typeface="Times New Roman" pitchFamily="18" charset="0"/>
              </a:rPr>
              <a:t>  </a:t>
            </a:r>
            <a:r>
              <a:rPr lang="en-US" b="1" dirty="0" err="1" smtClean="0">
                <a:solidFill>
                  <a:schemeClr val="tx1"/>
                </a:solidFill>
                <a:latin typeface="Calibri" pitchFamily="34" charset="0"/>
                <a:ea typeface="Calibri" pitchFamily="34" charset="0"/>
                <a:cs typeface="Times New Roman" pitchFamily="18" charset="0"/>
              </a:rPr>
              <a:t>pe</a:t>
            </a:r>
            <a:r>
              <a:rPr lang="en-US" b="1" dirty="0" smtClean="0">
                <a:solidFill>
                  <a:schemeClr val="tx1"/>
                </a:solidFill>
                <a:latin typeface="Calibri" pitchFamily="34" charset="0"/>
                <a:ea typeface="Calibri" pitchFamily="34" charset="0"/>
                <a:cs typeface="Times New Roman" pitchFamily="18" charset="0"/>
              </a:rPr>
              <a:t> </a:t>
            </a:r>
            <a:r>
              <a:rPr lang="en-US" b="1" dirty="0" err="1" smtClean="0">
                <a:solidFill>
                  <a:schemeClr val="tx1"/>
                </a:solidFill>
                <a:latin typeface="Calibri" pitchFamily="34" charset="0"/>
                <a:ea typeface="Calibri" pitchFamily="34" charset="0"/>
                <a:cs typeface="Times New Roman" pitchFamily="18" charset="0"/>
              </a:rPr>
              <a:t>domeniul</a:t>
            </a:r>
            <a:r>
              <a:rPr lang="en-US" b="1" dirty="0" smtClean="0">
                <a:solidFill>
                  <a:schemeClr val="tx1"/>
                </a:solidFill>
                <a:latin typeface="Calibri" pitchFamily="34" charset="0"/>
                <a:ea typeface="Calibri" pitchFamily="34" charset="0"/>
                <a:cs typeface="Times New Roman" pitchFamily="18" charset="0"/>
              </a:rPr>
              <a:t> de management </a:t>
            </a:r>
            <a:r>
              <a:rPr lang="en-US" b="1" dirty="0" err="1" smtClean="0">
                <a:solidFill>
                  <a:schemeClr val="tx1"/>
                </a:solidFill>
                <a:latin typeface="Calibri" pitchFamily="34" charset="0"/>
                <a:ea typeface="Calibri" pitchFamily="34" charset="0"/>
                <a:cs typeface="Times New Roman" pitchFamily="18" charset="0"/>
              </a:rPr>
              <a:t>educațional</a:t>
            </a:r>
            <a:r>
              <a:rPr lang="en-US" b="1" dirty="0" smtClean="0">
                <a:solidFill>
                  <a:schemeClr val="tx1"/>
                </a:solidFill>
                <a:latin typeface="Calibri" pitchFamily="34" charset="0"/>
                <a:ea typeface="Calibri" pitchFamily="34" charset="0"/>
                <a:cs typeface="Times New Roman" pitchFamily="18" charset="0"/>
              </a:rPr>
              <a:t>, </a:t>
            </a:r>
            <a:r>
              <a:rPr lang="en-US" b="1" dirty="0" err="1" smtClean="0">
                <a:solidFill>
                  <a:schemeClr val="tx1"/>
                </a:solidFill>
                <a:latin typeface="Calibri" pitchFamily="34" charset="0"/>
                <a:ea typeface="Calibri" pitchFamily="34" charset="0"/>
                <a:cs typeface="Times New Roman" pitchFamily="18" charset="0"/>
              </a:rPr>
              <a:t>ce</a:t>
            </a:r>
            <a:r>
              <a:rPr lang="en-US" b="1" dirty="0" smtClean="0">
                <a:solidFill>
                  <a:schemeClr val="tx1"/>
                </a:solidFill>
                <a:latin typeface="Calibri" pitchFamily="34" charset="0"/>
                <a:ea typeface="Calibri" pitchFamily="34" charset="0"/>
                <a:cs typeface="Times New Roman" pitchFamily="18" charset="0"/>
              </a:rPr>
              <a:t>  </a:t>
            </a:r>
            <a:r>
              <a:rPr lang="en-US" b="1" dirty="0" err="1" smtClean="0">
                <a:solidFill>
                  <a:schemeClr val="tx1"/>
                </a:solidFill>
                <a:latin typeface="Calibri" pitchFamily="34" charset="0"/>
                <a:ea typeface="Calibri" pitchFamily="34" charset="0"/>
                <a:cs typeface="Times New Roman" pitchFamily="18" charset="0"/>
              </a:rPr>
              <a:t>asocieri</a:t>
            </a:r>
            <a:r>
              <a:rPr lang="en-US" b="1" dirty="0" smtClean="0">
                <a:solidFill>
                  <a:schemeClr val="tx1"/>
                </a:solidFill>
                <a:latin typeface="Calibri" pitchFamily="34" charset="0"/>
                <a:ea typeface="Calibri" pitchFamily="34" charset="0"/>
                <a:cs typeface="Times New Roman" pitchFamily="18" charset="0"/>
              </a:rPr>
              <a:t> </a:t>
            </a:r>
            <a:r>
              <a:rPr lang="en-US" b="1" dirty="0" err="1" smtClean="0">
                <a:solidFill>
                  <a:schemeClr val="tx1"/>
                </a:solidFill>
                <a:latin typeface="Calibri" pitchFamily="34" charset="0"/>
                <a:ea typeface="Calibri" pitchFamily="34" charset="0"/>
                <a:cs typeface="Times New Roman" pitchFamily="18" charset="0"/>
              </a:rPr>
              <a:t>desprindem</a:t>
            </a:r>
            <a:r>
              <a:rPr lang="en-US" b="1" dirty="0" smtClean="0">
                <a:solidFill>
                  <a:schemeClr val="tx1"/>
                </a:solidFill>
                <a:latin typeface="Calibri" pitchFamily="34" charset="0"/>
                <a:ea typeface="Calibri" pitchFamily="34" charset="0"/>
                <a:cs typeface="Times New Roman" pitchFamily="18" charset="0"/>
              </a:rPr>
              <a:t>?</a:t>
            </a:r>
            <a:endParaRPr lang="en-US" sz="2400" dirty="0" smtClean="0">
              <a:solidFill>
                <a:schemeClr val="tx1"/>
              </a:solidFill>
              <a:latin typeface="Arial" pitchFamily="34" charset="0"/>
              <a:cs typeface="Arial" pitchFamily="34" charset="0"/>
            </a:endParaRPr>
          </a:p>
          <a:p>
            <a:pPr algn="ct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50000"/>
            </a:schemeClr>
          </a:solidFill>
        </p:spPr>
        <p:txBody>
          <a:bodyPr>
            <a:normAutofit fontScale="90000"/>
          </a:bodyPr>
          <a:lstStyle/>
          <a:p>
            <a:r>
              <a:rPr lang="en-US" b="1" dirty="0" smtClean="0">
                <a:solidFill>
                  <a:srgbClr val="FBFF53"/>
                </a:solidFill>
              </a:rPr>
              <a:t>Management </a:t>
            </a:r>
            <a:r>
              <a:rPr lang="en-US" b="1" dirty="0" err="1" smtClean="0">
                <a:solidFill>
                  <a:srgbClr val="FBFF53"/>
                </a:solidFill>
              </a:rPr>
              <a:t>educațional</a:t>
            </a:r>
            <a:r>
              <a:rPr lang="en-US" b="1" dirty="0" smtClean="0">
                <a:solidFill>
                  <a:srgbClr val="FBFF53"/>
                </a:solidFill>
              </a:rPr>
              <a:t> </a:t>
            </a:r>
            <a:r>
              <a:rPr lang="en-US" b="1" dirty="0" err="1" smtClean="0">
                <a:solidFill>
                  <a:srgbClr val="FBFF53"/>
                </a:solidFill>
              </a:rPr>
              <a:t>participativ</a:t>
            </a:r>
            <a:r>
              <a:rPr lang="ru-RU" dirty="0" smtClean="0">
                <a:solidFill>
                  <a:srgbClr val="FBFF53"/>
                </a:solidFill>
              </a:rPr>
              <a:t/>
            </a:r>
            <a:br>
              <a:rPr lang="ru-RU" dirty="0" smtClean="0">
                <a:solidFill>
                  <a:srgbClr val="FBFF53"/>
                </a:solidFill>
              </a:rPr>
            </a:br>
            <a:endParaRPr lang="ru-RU" dirty="0">
              <a:solidFill>
                <a:srgbClr val="FBFF53"/>
              </a:solidFill>
            </a:endParaRPr>
          </a:p>
        </p:txBody>
      </p:sp>
      <p:sp>
        <p:nvSpPr>
          <p:cNvPr id="3" name="Содержимое 2"/>
          <p:cNvSpPr>
            <a:spLocks noGrp="1"/>
          </p:cNvSpPr>
          <p:nvPr>
            <p:ph idx="1"/>
          </p:nvPr>
        </p:nvSpPr>
        <p:spPr>
          <a:xfrm>
            <a:off x="0" y="1197406"/>
            <a:ext cx="9000445" cy="3664919"/>
          </a:xfrm>
        </p:spPr>
        <p:txBody>
          <a:bodyPr/>
          <a:lstStyle/>
          <a:p>
            <a:pPr algn="just"/>
            <a:r>
              <a:rPr lang="ro-RO" b="1" dirty="0" smtClean="0">
                <a:latin typeface="Times New Roman" pitchFamily="18" charset="0"/>
                <a:cs typeface="Times New Roman" pitchFamily="18" charset="0"/>
              </a:rPr>
              <a:t>In esenta, managementul participativ consta in realizarea proceselor de management prin implicarea, pe langa un numar sporit de manageri si a salariatilor organizatiei, in mod direct sau prin reprezentanti, utilizand anumite forme, metode si tehnici de management care conduc la solutionarea celor mai complexe si importante probleme </a:t>
            </a:r>
            <a:endParaRPr lang="ru-RU" b="1"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b="1" i="1" dirty="0" err="1" smtClean="0">
                <a:solidFill>
                  <a:srgbClr val="FBFF53"/>
                </a:solidFill>
              </a:rPr>
              <a:t>Caracteristici</a:t>
            </a:r>
            <a:r>
              <a:rPr lang="ro-RO" b="1" i="1" dirty="0" smtClean="0">
                <a:solidFill>
                  <a:srgbClr val="FBFF53"/>
                </a:solidFill>
              </a:rPr>
              <a:t>:</a:t>
            </a:r>
            <a:r>
              <a:rPr lang="en-US" b="1" i="1" dirty="0" smtClean="0">
                <a:solidFill>
                  <a:srgbClr val="FBFF53"/>
                </a:solidFill>
              </a:rPr>
              <a:t/>
            </a:r>
            <a:br>
              <a:rPr lang="en-US" b="1" i="1" dirty="0" smtClean="0">
                <a:solidFill>
                  <a:srgbClr val="FBFF53"/>
                </a:solidFill>
              </a:rPr>
            </a:br>
            <a:endParaRPr lang="ru-RU" dirty="0">
              <a:solidFill>
                <a:srgbClr val="FBFF53"/>
              </a:solidFill>
            </a:endParaRPr>
          </a:p>
        </p:txBody>
      </p:sp>
      <p:sp>
        <p:nvSpPr>
          <p:cNvPr id="3" name="Содержимое 2"/>
          <p:cNvSpPr>
            <a:spLocks noGrp="1"/>
          </p:cNvSpPr>
          <p:nvPr>
            <p:ph idx="1"/>
          </p:nvPr>
        </p:nvSpPr>
        <p:spPr>
          <a:xfrm>
            <a:off x="0" y="1044700"/>
            <a:ext cx="9144000" cy="4098800"/>
          </a:xfrm>
        </p:spPr>
        <p:txBody>
          <a:bodyPr>
            <a:normAutofit fontScale="92500" lnSpcReduction="10000"/>
          </a:bodyPr>
          <a:lstStyle/>
          <a:p>
            <a:r>
              <a:rPr lang="vi-VN" b="1" dirty="0" smtClean="0">
                <a:latin typeface="Times New Roman" pitchFamily="18" charset="0"/>
                <a:cs typeface="Times New Roman" pitchFamily="18" charset="0"/>
              </a:rPr>
              <a:t>Managementul participativ este o formă de conducere în care angajații sunt implicați</a:t>
            </a:r>
            <a:r>
              <a:rPr lang="ro-RO" b="1" dirty="0" smtClean="0">
                <a:latin typeface="Times New Roman" pitchFamily="18" charset="0"/>
                <a:cs typeface="Times New Roman" pitchFamily="18" charset="0"/>
              </a:rPr>
              <a:t> </a:t>
            </a:r>
            <a:r>
              <a:rPr lang="pt-BR" b="1" dirty="0" smtClean="0">
                <a:latin typeface="Times New Roman" pitchFamily="18" charset="0"/>
                <a:cs typeface="Times New Roman" pitchFamily="18" charset="0"/>
              </a:rPr>
              <a:t>activ în procesul de luare a deciziilor. </a:t>
            </a:r>
            <a:endParaRPr lang="ro-RO" b="1" dirty="0" smtClean="0">
              <a:latin typeface="Times New Roman" pitchFamily="18" charset="0"/>
              <a:cs typeface="Times New Roman" pitchFamily="18" charset="0"/>
            </a:endParaRPr>
          </a:p>
          <a:p>
            <a:pPr algn="ctr"/>
            <a:r>
              <a:rPr lang="pt-BR" sz="3000" b="1" dirty="0" smtClean="0">
                <a:effectLst>
                  <a:outerShdw blurRad="38100" dist="38100" dir="2700000" algn="tl">
                    <a:srgbClr val="000000">
                      <a:alpha val="43137"/>
                    </a:srgbClr>
                  </a:outerShdw>
                </a:effectLst>
                <a:latin typeface="Times New Roman" pitchFamily="18" charset="0"/>
                <a:cs typeface="Times New Roman" pitchFamily="18" charset="0"/>
              </a:rPr>
              <a:t>Managerii care o practică:</a:t>
            </a:r>
          </a:p>
          <a:p>
            <a:pPr>
              <a:buNone/>
            </a:pPr>
            <a:r>
              <a:rPr lang="vi-VN" b="1" dirty="0" smtClean="0">
                <a:solidFill>
                  <a:srgbClr val="C00000"/>
                </a:solidFill>
                <a:latin typeface="Times New Roman" pitchFamily="18" charset="0"/>
                <a:cs typeface="Times New Roman" pitchFamily="18" charset="0"/>
              </a:rPr>
              <a:t> valorizează </a:t>
            </a:r>
            <a:r>
              <a:rPr lang="vi-VN" b="1" i="1" dirty="0" smtClean="0">
                <a:solidFill>
                  <a:srgbClr val="C00000"/>
                </a:solidFill>
                <a:latin typeface="Times New Roman" pitchFamily="18" charset="0"/>
                <a:cs typeface="Times New Roman" pitchFamily="18" charset="0"/>
              </a:rPr>
              <a:t>capitalul intelectual și emoțional al angajaților, înțelegând și apreciind</a:t>
            </a:r>
            <a:r>
              <a:rPr lang="ro-RO" b="1" i="1" dirty="0" smtClean="0">
                <a:solidFill>
                  <a:srgbClr val="C00000"/>
                </a:solidFill>
                <a:latin typeface="Times New Roman" pitchFamily="18" charset="0"/>
                <a:cs typeface="Times New Roman" pitchFamily="18" charset="0"/>
              </a:rPr>
              <a:t> </a:t>
            </a:r>
            <a:r>
              <a:rPr lang="pt-BR" b="1" dirty="0" smtClean="0">
                <a:solidFill>
                  <a:srgbClr val="C00000"/>
                </a:solidFill>
                <a:latin typeface="Times New Roman" pitchFamily="18" charset="0"/>
                <a:cs typeface="Times New Roman" pitchFamily="18" charset="0"/>
              </a:rPr>
              <a:t>valoarea ideilor, conceptelor și gândirii acestora;</a:t>
            </a:r>
          </a:p>
          <a:p>
            <a:pPr>
              <a:buNone/>
            </a:pPr>
            <a:r>
              <a:rPr lang="vi-VN" b="1" dirty="0" smtClean="0">
                <a:solidFill>
                  <a:srgbClr val="C00000"/>
                </a:solidFill>
                <a:latin typeface="Times New Roman" pitchFamily="18" charset="0"/>
                <a:cs typeface="Times New Roman" pitchFamily="18" charset="0"/>
              </a:rPr>
              <a:t> își dau seama că membrii personalului sunt facilitatorii direcți în relația cu </a:t>
            </a:r>
            <a:r>
              <a:rPr lang="ro-RO" b="1" dirty="0" smtClean="0">
                <a:solidFill>
                  <a:srgbClr val="C00000"/>
                </a:solidFill>
                <a:latin typeface="Times New Roman" pitchFamily="18" charset="0"/>
                <a:cs typeface="Times New Roman" pitchFamily="18" charset="0"/>
              </a:rPr>
              <a:t> beneficiarii educației </a:t>
            </a:r>
            <a:r>
              <a:rPr lang="vi-VN" b="1" dirty="0" smtClean="0">
                <a:solidFill>
                  <a:srgbClr val="C00000"/>
                </a:solidFill>
                <a:latin typeface="Times New Roman" pitchFamily="18" charset="0"/>
                <a:cs typeface="Times New Roman" pitchFamily="18" charset="0"/>
              </a:rPr>
              <a:t>și le</a:t>
            </a:r>
            <a:r>
              <a:rPr lang="ro-RO" b="1" dirty="0" smtClean="0">
                <a:solidFill>
                  <a:srgbClr val="C00000"/>
                </a:solidFill>
                <a:latin typeface="Times New Roman" pitchFamily="18" charset="0"/>
                <a:cs typeface="Times New Roman" pitchFamily="18" charset="0"/>
              </a:rPr>
              <a:t> </a:t>
            </a:r>
            <a:r>
              <a:rPr lang="vi-VN" b="1" dirty="0" smtClean="0">
                <a:solidFill>
                  <a:srgbClr val="C00000"/>
                </a:solidFill>
                <a:latin typeface="Times New Roman" pitchFamily="18" charset="0"/>
                <a:cs typeface="Times New Roman" pitchFamily="18" charset="0"/>
              </a:rPr>
              <a:t>cunosc cel mai bine </a:t>
            </a:r>
            <a:r>
              <a:rPr lang="vi-VN" b="1" i="1" dirty="0" smtClean="0">
                <a:solidFill>
                  <a:srgbClr val="C00000"/>
                </a:solidFill>
                <a:latin typeface="Times New Roman" pitchFamily="18" charset="0"/>
                <a:cs typeface="Times New Roman" pitchFamily="18" charset="0"/>
              </a:rPr>
              <a:t>nevoile și așteptările.</a:t>
            </a:r>
            <a:endParaRPr lang="ru-RU" b="1" dirty="0">
              <a:solidFill>
                <a:srgbClr val="C00000"/>
              </a:solidFill>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 y="281175"/>
            <a:ext cx="9144000" cy="4862325"/>
          </a:xfrm>
          <a:solidFill>
            <a:schemeClr val="accent6">
              <a:lumMod val="20000"/>
              <a:lumOff val="80000"/>
            </a:schemeClr>
          </a:solidFill>
        </p:spPr>
        <p:txBody>
          <a:bodyPr>
            <a:noAutofit/>
          </a:bodyPr>
          <a:lstStyle/>
          <a:p>
            <a:pPr algn="just">
              <a:buNone/>
            </a:pPr>
            <a:r>
              <a:rPr lang="ro-RO" sz="3200"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În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cazul</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organizației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școlare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managementul</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poate</a:t>
            </a:r>
            <a:r>
              <a:rPr lang="ro-RO" sz="3200" b="1" dirty="0" smtClean="0">
                <a:latin typeface="Times New Roman" pitchFamily="18" charset="0"/>
                <a:cs typeface="Times New Roman" pitchFamily="18" charset="0"/>
              </a:rPr>
              <a:t> </a:t>
            </a:r>
            <a:r>
              <a:rPr lang="pt-BR" sz="3200" b="1" dirty="0" smtClean="0">
                <a:latin typeface="Times New Roman" pitchFamily="18" charset="0"/>
                <a:cs typeface="Times New Roman" pitchFamily="18" charset="0"/>
              </a:rPr>
              <a:t>fi exercitat într-o </a:t>
            </a:r>
            <a:r>
              <a:rPr lang="pt-BR" sz="3200" b="1" i="1" dirty="0" smtClean="0">
                <a:latin typeface="Times New Roman" pitchFamily="18" charset="0"/>
                <a:cs typeface="Times New Roman" pitchFamily="18" charset="0"/>
              </a:rPr>
              <a:t>optică individuală, când funcţiile acestuia sunt realizate individual, de</a:t>
            </a:r>
            <a:r>
              <a:rPr lang="ro-RO" sz="3200" b="1" i="1" dirty="0" smtClean="0">
                <a:latin typeface="Times New Roman" pitchFamily="18" charset="0"/>
                <a:cs typeface="Times New Roman" pitchFamily="18" charset="0"/>
              </a:rPr>
              <a:t> </a:t>
            </a:r>
            <a:r>
              <a:rPr lang="it-IT" sz="3200" b="1" dirty="0" smtClean="0">
                <a:latin typeface="Times New Roman" pitchFamily="18" charset="0"/>
                <a:cs typeface="Times New Roman" pitchFamily="18" charset="0"/>
              </a:rPr>
              <a:t>conducători situaţi la diferite niveluri ierarhice sau într-o </a:t>
            </a:r>
            <a:r>
              <a:rPr lang="it-IT"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viziune </a:t>
            </a:r>
            <a:r>
              <a:rPr lang="it-IT"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participativă, când deciziile</a:t>
            </a:r>
            <a:r>
              <a:rPr lang="ro-RO"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importante</a:t>
            </a: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sunt</a:t>
            </a: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adoptate</a:t>
            </a: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prin</a:t>
            </a: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participarea</a:t>
            </a: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sau</a:t>
            </a: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consultarea</a:t>
            </a: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colaboratorilor</a:t>
            </a: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și</a:t>
            </a: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 </a:t>
            </a:r>
            <a:r>
              <a:rPr lang="en-US" sz="3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altor</a:t>
            </a: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factori</a:t>
            </a:r>
            <a:r>
              <a:rPr lang="ro-RO"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it-IT"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interesați – elevi, părinți, comunitatea locală</a:t>
            </a:r>
            <a:r>
              <a:rPr lang="ro-RO"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50000"/>
            </a:schemeClr>
          </a:solidFill>
        </p:spPr>
        <p:txBody>
          <a:bodyPr/>
          <a:lstStyle/>
          <a:p>
            <a:r>
              <a:rPr lang="fr-FR" b="1" i="1" dirty="0" smtClean="0">
                <a:solidFill>
                  <a:srgbClr val="FFFF00"/>
                </a:solidFill>
              </a:rPr>
              <a:t>Niveluri și forme de participare</a:t>
            </a:r>
            <a:endParaRPr lang="ru-RU" dirty="0">
              <a:solidFill>
                <a:srgbClr val="FFFF00"/>
              </a:solidFill>
            </a:endParaRPr>
          </a:p>
        </p:txBody>
      </p:sp>
      <p:sp>
        <p:nvSpPr>
          <p:cNvPr id="3" name="Содержимое 2"/>
          <p:cNvSpPr>
            <a:spLocks noGrp="1"/>
          </p:cNvSpPr>
          <p:nvPr>
            <p:ph idx="1"/>
          </p:nvPr>
        </p:nvSpPr>
        <p:spPr>
          <a:xfrm>
            <a:off x="0" y="1197405"/>
            <a:ext cx="9144000" cy="3946095"/>
          </a:xfrm>
        </p:spPr>
        <p:txBody>
          <a:bodyPr>
            <a:noAutofit/>
          </a:bodyPr>
          <a:lstStyle/>
          <a:p>
            <a:pPr algn="ctr"/>
            <a:r>
              <a:rPr lang="ro-RO" sz="2000" b="1" dirty="0" smtClean="0">
                <a:latin typeface="Times New Roman" pitchFamily="18" charset="0"/>
                <a:cs typeface="Times New Roman" pitchFamily="18" charset="0"/>
              </a:rPr>
              <a:t> I</a:t>
            </a:r>
            <a:r>
              <a:rPr lang="it-IT" sz="2000" b="1" dirty="0" smtClean="0">
                <a:latin typeface="Times New Roman" pitchFamily="18" charset="0"/>
                <a:cs typeface="Times New Roman" pitchFamily="18" charset="0"/>
              </a:rPr>
              <a:t>dentifică</a:t>
            </a:r>
            <a:r>
              <a:rPr lang="ro-RO" sz="2000" b="1" dirty="0" smtClean="0">
                <a:latin typeface="Times New Roman" pitchFamily="18" charset="0"/>
                <a:cs typeface="Times New Roman" pitchFamily="18" charset="0"/>
              </a:rPr>
              <a:t>m</a:t>
            </a:r>
            <a:r>
              <a:rPr lang="it-IT" sz="2000" b="1" dirty="0" smtClean="0">
                <a:latin typeface="Times New Roman" pitchFamily="18" charset="0"/>
                <a:cs typeface="Times New Roman" pitchFamily="18" charset="0"/>
              </a:rPr>
              <a:t> 7 niveluri ale participării</a:t>
            </a:r>
            <a:r>
              <a:rPr lang="ro-RO" sz="2000" b="1" dirty="0" smtClean="0">
                <a:latin typeface="Times New Roman" pitchFamily="18" charset="0"/>
                <a:cs typeface="Times New Roman" pitchFamily="18" charset="0"/>
              </a:rPr>
              <a:t> </a:t>
            </a:r>
            <a:r>
              <a:rPr lang="it-IT" sz="2000" b="1" dirty="0" smtClean="0">
                <a:latin typeface="Times New Roman" pitchFamily="18" charset="0"/>
                <a:cs typeface="Times New Roman" pitchFamily="18" charset="0"/>
              </a:rPr>
              <a:t> angajaților la conducerea</a:t>
            </a:r>
            <a:r>
              <a:rPr lang="ro-RO"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unei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organizații</a:t>
            </a:r>
            <a:r>
              <a:rPr lang="en-US" sz="2000" b="1" dirty="0" smtClean="0">
                <a:latin typeface="Times New Roman" pitchFamily="18" charset="0"/>
                <a:cs typeface="Times New Roman" pitchFamily="18" charset="0"/>
              </a:rPr>
              <a:t>:</a:t>
            </a:r>
          </a:p>
          <a:p>
            <a:pPr>
              <a:buNone/>
            </a:pPr>
            <a:r>
              <a:rPr lang="it-IT" sz="1800" b="1" dirty="0" smtClean="0">
                <a:latin typeface="Times New Roman" pitchFamily="18" charset="0"/>
                <a:cs typeface="Times New Roman" pitchFamily="18" charset="0"/>
              </a:rPr>
              <a:t>1. </a:t>
            </a:r>
            <a:r>
              <a:rPr lang="it-IT" sz="18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Consultarea</a:t>
            </a:r>
            <a:r>
              <a:rPr lang="it-IT" sz="1800" b="1" i="1" dirty="0" smtClean="0">
                <a:latin typeface="Times New Roman" pitchFamily="18" charset="0"/>
                <a:cs typeface="Times New Roman" pitchFamily="18" charset="0"/>
              </a:rPr>
              <a:t> - prin crearea unor comitete consultative la diferite niveluri ale</a:t>
            </a:r>
            <a:r>
              <a:rPr lang="ro-RO" sz="1800" b="1" i="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organizației</a:t>
            </a:r>
            <a:r>
              <a:rPr lang="en-US" sz="1800" b="1" dirty="0" smtClean="0">
                <a:latin typeface="Times New Roman" pitchFamily="18" charset="0"/>
                <a:cs typeface="Times New Roman" pitchFamily="18" charset="0"/>
              </a:rPr>
              <a:t>.</a:t>
            </a:r>
          </a:p>
          <a:p>
            <a:pPr>
              <a:buNone/>
            </a:pPr>
            <a:r>
              <a:rPr lang="vi-VN" sz="1800" b="1" dirty="0" smtClean="0">
                <a:latin typeface="Times New Roman" pitchFamily="18" charset="0"/>
                <a:cs typeface="Times New Roman" pitchFamily="18" charset="0"/>
              </a:rPr>
              <a:t>2. </a:t>
            </a:r>
            <a:r>
              <a:rPr lang="vi-VN" sz="1800" b="1" i="1" dirty="0" smtClean="0">
                <a:solidFill>
                  <a:srgbClr val="C00000"/>
                </a:solidFill>
                <a:latin typeface="Times New Roman" pitchFamily="18" charset="0"/>
                <a:cs typeface="Times New Roman" pitchFamily="18" charset="0"/>
              </a:rPr>
              <a:t>Îmbogățirea atribuțiilor </a:t>
            </a:r>
            <a:r>
              <a:rPr lang="vi-VN" sz="1800" b="1" i="1" dirty="0" smtClean="0">
                <a:latin typeface="Times New Roman" pitchFamily="18" charset="0"/>
                <a:cs typeface="Times New Roman" pitchFamily="18" charset="0"/>
              </a:rPr>
              <a:t>- duce la creșterea autocontrolului și a posibilităților indivizilor</a:t>
            </a:r>
          </a:p>
          <a:p>
            <a:pPr>
              <a:buNone/>
            </a:pPr>
            <a:r>
              <a:rPr lang="vi-VN" sz="1800" b="1" dirty="0" smtClean="0">
                <a:latin typeface="Times New Roman" pitchFamily="18" charset="0"/>
                <a:cs typeface="Times New Roman" pitchFamily="18" charset="0"/>
              </a:rPr>
              <a:t>de decizie la locul de muncă.</a:t>
            </a:r>
          </a:p>
          <a:p>
            <a:pPr>
              <a:buNone/>
            </a:pPr>
            <a:r>
              <a:rPr lang="en-US" sz="1800" b="1" dirty="0" smtClean="0">
                <a:latin typeface="Times New Roman" pitchFamily="18" charset="0"/>
                <a:cs typeface="Times New Roman" pitchFamily="18" charset="0"/>
              </a:rPr>
              <a:t>3. </a:t>
            </a:r>
            <a:r>
              <a:rPr lang="en-US" sz="1800" b="1" i="1" dirty="0" err="1" smtClean="0">
                <a:solidFill>
                  <a:srgbClr val="C00000"/>
                </a:solidFill>
                <a:latin typeface="Times New Roman" pitchFamily="18" charset="0"/>
                <a:cs typeface="Times New Roman" pitchFamily="18" charset="0"/>
              </a:rPr>
              <a:t>Stilul</a:t>
            </a:r>
            <a:r>
              <a:rPr lang="en-US" sz="1800" b="1" i="1" dirty="0" smtClean="0">
                <a:solidFill>
                  <a:srgbClr val="C00000"/>
                </a:solidFill>
                <a:latin typeface="Times New Roman" pitchFamily="18" charset="0"/>
                <a:cs typeface="Times New Roman" pitchFamily="18" charset="0"/>
              </a:rPr>
              <a:t> </a:t>
            </a:r>
            <a:r>
              <a:rPr lang="en-US" sz="1800" b="1" i="1" dirty="0" err="1" smtClean="0">
                <a:solidFill>
                  <a:srgbClr val="C00000"/>
                </a:solidFill>
                <a:latin typeface="Times New Roman" pitchFamily="18" charset="0"/>
                <a:cs typeface="Times New Roman" pitchFamily="18" charset="0"/>
              </a:rPr>
              <a:t>participativ</a:t>
            </a:r>
            <a:r>
              <a:rPr lang="en-US" sz="1800" b="1" i="1" dirty="0" smtClean="0">
                <a:solidFill>
                  <a:srgbClr val="C00000"/>
                </a:solidFill>
                <a:latin typeface="Times New Roman" pitchFamily="18" charset="0"/>
                <a:cs typeface="Times New Roman" pitchFamily="18" charset="0"/>
              </a:rPr>
              <a:t> de management </a:t>
            </a:r>
            <a:r>
              <a:rPr lang="en-US" sz="1800" b="1" i="1" dirty="0" err="1" smtClean="0">
                <a:solidFill>
                  <a:srgbClr val="C00000"/>
                </a:solidFill>
                <a:latin typeface="Times New Roman" pitchFamily="18" charset="0"/>
                <a:cs typeface="Times New Roman" pitchFamily="18" charset="0"/>
              </a:rPr>
              <a:t>și</a:t>
            </a:r>
            <a:r>
              <a:rPr lang="en-US" sz="1800" b="1" i="1" dirty="0" smtClean="0">
                <a:solidFill>
                  <a:srgbClr val="C00000"/>
                </a:solidFill>
                <a:latin typeface="Times New Roman" pitchFamily="18" charset="0"/>
                <a:cs typeface="Times New Roman" pitchFamily="18" charset="0"/>
              </a:rPr>
              <a:t> </a:t>
            </a:r>
            <a:r>
              <a:rPr lang="en-US" sz="1800" b="1" i="1" dirty="0" err="1" smtClean="0">
                <a:solidFill>
                  <a:srgbClr val="C00000"/>
                </a:solidFill>
                <a:latin typeface="Times New Roman" pitchFamily="18" charset="0"/>
                <a:cs typeface="Times New Roman" pitchFamily="18" charset="0"/>
              </a:rPr>
              <a:t>reprezentarea</a:t>
            </a:r>
            <a:r>
              <a:rPr lang="en-US" sz="1800" b="1" i="1" dirty="0" smtClean="0">
                <a:solidFill>
                  <a:srgbClr val="C00000"/>
                </a:solidFill>
                <a:latin typeface="Times New Roman" pitchFamily="18" charset="0"/>
                <a:cs typeface="Times New Roman" pitchFamily="18" charset="0"/>
              </a:rPr>
              <a:t> </a:t>
            </a:r>
            <a:r>
              <a:rPr lang="en-US" sz="1800" b="1" i="1" dirty="0" err="1" smtClean="0">
                <a:solidFill>
                  <a:srgbClr val="C00000"/>
                </a:solidFill>
                <a:latin typeface="Times New Roman" pitchFamily="18" charset="0"/>
                <a:cs typeface="Times New Roman" pitchFamily="18" charset="0"/>
              </a:rPr>
              <a:t>angajaților</a:t>
            </a:r>
            <a:r>
              <a:rPr lang="en-US" sz="1800" b="1" i="1" dirty="0" smtClean="0">
                <a:solidFill>
                  <a:srgbClr val="C00000"/>
                </a:solidFill>
                <a:latin typeface="Times New Roman" pitchFamily="18" charset="0"/>
                <a:cs typeface="Times New Roman" pitchFamily="18" charset="0"/>
              </a:rPr>
              <a:t> la </a:t>
            </a:r>
            <a:r>
              <a:rPr lang="en-US" sz="1800" b="1" i="1" dirty="0" err="1" smtClean="0">
                <a:solidFill>
                  <a:srgbClr val="C00000"/>
                </a:solidFill>
                <a:latin typeface="Times New Roman" pitchFamily="18" charset="0"/>
                <a:cs typeface="Times New Roman" pitchFamily="18" charset="0"/>
              </a:rPr>
              <a:t>nivelul</a:t>
            </a:r>
            <a:r>
              <a:rPr lang="en-US" sz="1800" b="1" i="1" dirty="0" smtClean="0">
                <a:solidFill>
                  <a:srgbClr val="C00000"/>
                </a:solidFill>
                <a:latin typeface="Times New Roman" pitchFamily="18" charset="0"/>
                <a:cs typeface="Times New Roman" pitchFamily="18" charset="0"/>
              </a:rPr>
              <a:t> </a:t>
            </a:r>
            <a:r>
              <a:rPr lang="en-US" sz="1800" b="1" i="1" dirty="0" err="1" smtClean="0">
                <a:solidFill>
                  <a:srgbClr val="C00000"/>
                </a:solidFill>
                <a:latin typeface="Times New Roman" pitchFamily="18" charset="0"/>
                <a:cs typeface="Times New Roman" pitchFamily="18" charset="0"/>
              </a:rPr>
              <a:t>conducerii</a:t>
            </a:r>
            <a:r>
              <a:rPr lang="en-US" sz="1800" b="1" i="1" dirty="0" smtClean="0">
                <a:solidFill>
                  <a:srgbClr val="C00000"/>
                </a:solidFill>
                <a:latin typeface="Times New Roman" pitchFamily="18" charset="0"/>
                <a:cs typeface="Times New Roman" pitchFamily="18" charset="0"/>
              </a:rPr>
              <a:t>.</a:t>
            </a:r>
          </a:p>
          <a:p>
            <a:pPr>
              <a:buNone/>
            </a:pPr>
            <a:r>
              <a:rPr lang="vi-VN" sz="1800" b="1" dirty="0" smtClean="0">
                <a:latin typeface="Times New Roman" pitchFamily="18" charset="0"/>
                <a:cs typeface="Times New Roman" pitchFamily="18" charset="0"/>
              </a:rPr>
              <a:t>4. </a:t>
            </a:r>
            <a:r>
              <a:rPr lang="vi-VN" sz="1800" b="1" i="1" dirty="0" smtClean="0">
                <a:solidFill>
                  <a:srgbClr val="C00000"/>
                </a:solidFill>
                <a:latin typeface="Times New Roman" pitchFamily="18" charset="0"/>
                <a:cs typeface="Times New Roman" pitchFamily="18" charset="0"/>
              </a:rPr>
              <a:t>Negocierea colectivă </a:t>
            </a:r>
            <a:r>
              <a:rPr lang="ro-RO" sz="1800" b="1" i="1" dirty="0" smtClean="0">
                <a:solidFill>
                  <a:srgbClr val="C00000"/>
                </a:solidFill>
                <a:latin typeface="Times New Roman" pitchFamily="18" charset="0"/>
                <a:cs typeface="Times New Roman" pitchFamily="18" charset="0"/>
              </a:rPr>
              <a:t>.</a:t>
            </a:r>
            <a:endParaRPr lang="vi-VN" sz="1800" b="1" i="1" dirty="0" smtClean="0">
              <a:solidFill>
                <a:srgbClr val="C00000"/>
              </a:solidFill>
              <a:latin typeface="Times New Roman" pitchFamily="18" charset="0"/>
              <a:cs typeface="Times New Roman" pitchFamily="18" charset="0"/>
            </a:endParaRPr>
          </a:p>
          <a:p>
            <a:pPr>
              <a:buNone/>
            </a:pPr>
            <a:r>
              <a:rPr lang="en-US" sz="1800" b="1" dirty="0" smtClean="0">
                <a:latin typeface="Times New Roman" pitchFamily="18" charset="0"/>
                <a:cs typeface="Times New Roman" pitchFamily="18" charset="0"/>
              </a:rPr>
              <a:t>5. </a:t>
            </a:r>
            <a:r>
              <a:rPr lang="en-US" sz="1800" b="1" i="1" dirty="0" err="1" smtClean="0">
                <a:solidFill>
                  <a:srgbClr val="C00000"/>
                </a:solidFill>
                <a:latin typeface="Times New Roman" pitchFamily="18" charset="0"/>
                <a:cs typeface="Times New Roman" pitchFamily="18" charset="0"/>
              </a:rPr>
              <a:t>Consilii</a:t>
            </a:r>
            <a:r>
              <a:rPr lang="en-US" sz="1800" b="1" i="1" dirty="0" smtClean="0">
                <a:solidFill>
                  <a:srgbClr val="C00000"/>
                </a:solidFill>
                <a:latin typeface="Times New Roman" pitchFamily="18" charset="0"/>
                <a:cs typeface="Times New Roman" pitchFamily="18" charset="0"/>
              </a:rPr>
              <a:t> ale </a:t>
            </a:r>
            <a:r>
              <a:rPr lang="en-US" sz="1800" b="1" i="1" dirty="0" err="1" smtClean="0">
                <a:solidFill>
                  <a:srgbClr val="C00000"/>
                </a:solidFill>
                <a:latin typeface="Times New Roman" pitchFamily="18" charset="0"/>
                <a:cs typeface="Times New Roman" pitchFamily="18" charset="0"/>
              </a:rPr>
              <a:t>salariaților</a:t>
            </a:r>
            <a:r>
              <a:rPr lang="en-US" sz="1800" b="1" i="1" dirty="0" smtClean="0">
                <a:solidFill>
                  <a:srgbClr val="C00000"/>
                </a:solidFill>
                <a:latin typeface="Times New Roman" pitchFamily="18" charset="0"/>
                <a:cs typeface="Times New Roman" pitchFamily="18" charset="0"/>
              </a:rPr>
              <a:t> </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luarea</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în</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comun</a:t>
            </a:r>
            <a:r>
              <a:rPr lang="en-US" sz="1800" b="1" i="1" dirty="0" smtClean="0">
                <a:latin typeface="Times New Roman" pitchFamily="18" charset="0"/>
                <a:cs typeface="Times New Roman" pitchFamily="18" charset="0"/>
              </a:rPr>
              <a:t> a </a:t>
            </a:r>
            <a:r>
              <a:rPr lang="en-US" sz="1800" b="1" i="1" dirty="0" err="1" smtClean="0">
                <a:latin typeface="Times New Roman" pitchFamily="18" charset="0"/>
                <a:cs typeface="Times New Roman" pitchFamily="18" charset="0"/>
              </a:rPr>
              <a:t>deciziei</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în</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toate</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problemele</a:t>
            </a:r>
            <a:r>
              <a:rPr lang="en-US" sz="1800" b="1" i="1" dirty="0" smtClean="0">
                <a:latin typeface="Times New Roman" pitchFamily="18" charset="0"/>
                <a:cs typeface="Times New Roman" pitchFamily="18" charset="0"/>
              </a:rPr>
              <a:t> de personal</a:t>
            </a:r>
            <a:endParaRPr lang="ro-RO" sz="1800" b="1" i="1" dirty="0" smtClean="0">
              <a:latin typeface="Times New Roman" pitchFamily="18" charset="0"/>
              <a:cs typeface="Times New Roman" pitchFamily="18" charset="0"/>
            </a:endParaRPr>
          </a:p>
          <a:p>
            <a:pPr>
              <a:buNone/>
            </a:pPr>
            <a:r>
              <a:rPr lang="pt-BR" sz="1800" b="1" dirty="0" smtClean="0">
                <a:latin typeface="Times New Roman" pitchFamily="18" charset="0"/>
                <a:cs typeface="Times New Roman" pitchFamily="18" charset="0"/>
              </a:rPr>
              <a:t>6. </a:t>
            </a:r>
            <a:r>
              <a:rPr lang="pt-BR" sz="1800" b="1" i="1" dirty="0" smtClean="0">
                <a:latin typeface="Times New Roman" pitchFamily="18" charset="0"/>
                <a:cs typeface="Times New Roman" pitchFamily="18" charset="0"/>
              </a:rPr>
              <a:t>Reprezentarea salariaților în </a:t>
            </a:r>
            <a:r>
              <a:rPr lang="pt-BR" sz="1800" b="1" i="1" dirty="0" smtClean="0">
                <a:solidFill>
                  <a:srgbClr val="C00000"/>
                </a:solidFill>
                <a:latin typeface="Times New Roman" pitchFamily="18" charset="0"/>
                <a:cs typeface="Times New Roman" pitchFamily="18" charset="0"/>
              </a:rPr>
              <a:t>Consiliul de administrație</a:t>
            </a:r>
          </a:p>
          <a:p>
            <a:pPr>
              <a:buNone/>
            </a:pPr>
            <a:r>
              <a:rPr lang="pt-BR" sz="1800" b="1" dirty="0" smtClean="0">
                <a:latin typeface="Times New Roman" pitchFamily="18" charset="0"/>
                <a:cs typeface="Times New Roman" pitchFamily="18" charset="0"/>
              </a:rPr>
              <a:t>7. </a:t>
            </a:r>
            <a:r>
              <a:rPr lang="pt-BR" sz="1800" b="1" i="1" dirty="0" smtClean="0">
                <a:solidFill>
                  <a:srgbClr val="C00000"/>
                </a:solidFill>
                <a:latin typeface="Times New Roman" pitchFamily="18" charset="0"/>
                <a:cs typeface="Times New Roman" pitchFamily="18" charset="0"/>
              </a:rPr>
              <a:t>Controlul angajaților asupra managementului</a:t>
            </a:r>
            <a:endParaRPr lang="ru-RU" sz="1800" b="1" dirty="0">
              <a:solidFill>
                <a:srgbClr val="C00000"/>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81175"/>
            <a:ext cx="8246070" cy="305410"/>
          </a:xfrm>
          <a:solidFill>
            <a:schemeClr val="accent6">
              <a:lumMod val="50000"/>
            </a:schemeClr>
          </a:solidFill>
        </p:spPr>
        <p:txBody>
          <a:bodyPr>
            <a:normAutofit fontScale="90000"/>
          </a:bodyPr>
          <a:lstStyle/>
          <a:p>
            <a:pPr algn="ctr"/>
            <a:r>
              <a:rPr lang="ro-RO" b="1" dirty="0" smtClean="0">
                <a:solidFill>
                  <a:srgbClr val="FFFF00"/>
                </a:solidFill>
              </a:rPr>
              <a:t/>
            </a:r>
            <a:br>
              <a:rPr lang="ro-RO" b="1" dirty="0" smtClean="0">
                <a:solidFill>
                  <a:srgbClr val="FFFF00"/>
                </a:solidFill>
              </a:rPr>
            </a:br>
            <a:r>
              <a:rPr lang="fr-FR" b="1" dirty="0" smtClean="0">
                <a:solidFill>
                  <a:srgbClr val="FFFF00"/>
                </a:solidFill>
              </a:rPr>
              <a:t>La nivelul școlii există forme de participare:</a:t>
            </a:r>
            <a:br>
              <a:rPr lang="fr-FR" b="1" dirty="0" smtClean="0">
                <a:solidFill>
                  <a:srgbClr val="FFFF00"/>
                </a:solidFill>
              </a:rPr>
            </a:br>
            <a:endParaRPr lang="ru-RU" b="1" dirty="0">
              <a:solidFill>
                <a:srgbClr val="FFFF00"/>
              </a:solidFill>
            </a:endParaRPr>
          </a:p>
        </p:txBody>
      </p:sp>
      <p:sp>
        <p:nvSpPr>
          <p:cNvPr id="3" name="Содержимое 2"/>
          <p:cNvSpPr>
            <a:spLocks noGrp="1"/>
          </p:cNvSpPr>
          <p:nvPr>
            <p:ph idx="1"/>
          </p:nvPr>
        </p:nvSpPr>
        <p:spPr>
          <a:xfrm>
            <a:off x="143554" y="1197406"/>
            <a:ext cx="9000445" cy="3946094"/>
          </a:xfrm>
          <a:solidFill>
            <a:schemeClr val="accent6">
              <a:lumMod val="20000"/>
              <a:lumOff val="80000"/>
            </a:schemeClr>
          </a:solidFill>
        </p:spPr>
        <p:txBody>
          <a:bodyPr>
            <a:noAutofit/>
          </a:bodyPr>
          <a:lstStyle/>
          <a:p>
            <a:pPr>
              <a:buFont typeface="Wingdings" pitchFamily="2" charset="2"/>
              <a:buChar char="q"/>
            </a:pPr>
            <a:r>
              <a:rPr lang="vi-VN" sz="3200" dirty="0" smtClean="0">
                <a:latin typeface="Times New Roman" pitchFamily="18" charset="0"/>
                <a:cs typeface="Times New Roman" pitchFamily="18" charset="0"/>
              </a:rPr>
              <a:t> </a:t>
            </a:r>
            <a:r>
              <a:rPr lang="vi-VN" sz="3600" i="1" dirty="0" smtClean="0">
                <a:latin typeface="Times New Roman" pitchFamily="18" charset="0"/>
                <a:cs typeface="Times New Roman" pitchFamily="18" charset="0"/>
              </a:rPr>
              <a:t>directă </a:t>
            </a:r>
            <a:r>
              <a:rPr lang="vi-VN" sz="3600" b="1" i="1" dirty="0" smtClean="0">
                <a:latin typeface="Times New Roman" pitchFamily="18" charset="0"/>
                <a:cs typeface="Times New Roman" pitchFamily="18" charset="0"/>
              </a:rPr>
              <a:t>- a tuturor persoanelor și grupurilor implicate, de ex., Consiliul</a:t>
            </a:r>
            <a:r>
              <a:rPr lang="ro-RO" sz="3600" b="1" i="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profesoral</a:t>
            </a:r>
            <a:endParaRPr lang="en-US" sz="3600" dirty="0" smtClean="0">
              <a:latin typeface="Times New Roman" pitchFamily="18" charset="0"/>
              <a:cs typeface="Times New Roman" pitchFamily="18" charset="0"/>
            </a:endParaRPr>
          </a:p>
          <a:p>
            <a:pPr>
              <a:buFont typeface="Wingdings" pitchFamily="2" charset="2"/>
              <a:buChar char="q"/>
            </a:pPr>
            <a:r>
              <a:rPr lang="ro-RO" sz="3600" i="1" dirty="0" smtClean="0">
                <a:latin typeface="Times New Roman" pitchFamily="18" charset="0"/>
                <a:cs typeface="Times New Roman" pitchFamily="18" charset="0"/>
              </a:rPr>
              <a:t> </a:t>
            </a:r>
            <a:r>
              <a:rPr lang="vi-VN" sz="3600" i="1" dirty="0" smtClean="0">
                <a:latin typeface="Times New Roman" pitchFamily="18" charset="0"/>
                <a:cs typeface="Times New Roman" pitchFamily="18" charset="0"/>
              </a:rPr>
              <a:t>indirectă – </a:t>
            </a:r>
            <a:r>
              <a:rPr lang="vi-VN" sz="3600" b="1" i="1" dirty="0" smtClean="0">
                <a:latin typeface="Times New Roman" pitchFamily="18" charset="0"/>
                <a:cs typeface="Times New Roman" pitchFamily="18" charset="0"/>
              </a:rPr>
              <a:t>prin reprezentanți, de ex., </a:t>
            </a:r>
            <a:r>
              <a:rPr lang="vi-VN" sz="3600" i="1" dirty="0" smtClean="0">
                <a:latin typeface="Times New Roman" pitchFamily="18" charset="0"/>
                <a:cs typeface="Times New Roman" pitchFamily="18" charset="0"/>
              </a:rPr>
              <a:t>Consiliul reprezentativ al părinților,</a:t>
            </a:r>
            <a:r>
              <a:rPr lang="ro-RO" sz="3600" i="1" dirty="0" smtClean="0">
                <a:latin typeface="Times New Roman" pitchFamily="18" charset="0"/>
                <a:cs typeface="Times New Roman" pitchFamily="18" charset="0"/>
              </a:rPr>
              <a:t>  </a:t>
            </a:r>
            <a:r>
              <a:rPr lang="pt-BR" sz="3600" dirty="0" smtClean="0">
                <a:latin typeface="Times New Roman" pitchFamily="18" charset="0"/>
                <a:cs typeface="Times New Roman" pitchFamily="18" charset="0"/>
              </a:rPr>
              <a:t>Consiliul elevilor, Consiliul de administrație, Sindicatul</a:t>
            </a:r>
            <a:endParaRPr lang="ru-RU" sz="36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81175"/>
            <a:ext cx="5497380" cy="739290"/>
          </a:xfrm>
          <a:solidFill>
            <a:schemeClr val="accent2">
              <a:lumMod val="50000"/>
            </a:schemeClr>
          </a:solidFill>
        </p:spPr>
        <p:txBody>
          <a:bodyPr/>
          <a:lstStyle/>
          <a:p>
            <a:r>
              <a:rPr lang="vi-VN" b="1" i="1" dirty="0" smtClean="0">
                <a:solidFill>
                  <a:srgbClr val="FFFF00"/>
                </a:solidFill>
              </a:rPr>
              <a:t>Comunitatea profesională</a:t>
            </a:r>
            <a:endParaRPr lang="ru-RU" dirty="0">
              <a:solidFill>
                <a:srgbClr val="FFFF00"/>
              </a:solidFill>
            </a:endParaRPr>
          </a:p>
        </p:txBody>
      </p:sp>
      <p:sp>
        <p:nvSpPr>
          <p:cNvPr id="3" name="Содержимое 2"/>
          <p:cNvSpPr>
            <a:spLocks noGrp="1"/>
          </p:cNvSpPr>
          <p:nvPr>
            <p:ph idx="1"/>
          </p:nvPr>
        </p:nvSpPr>
        <p:spPr>
          <a:xfrm>
            <a:off x="0" y="1044700"/>
            <a:ext cx="9144000" cy="4098800"/>
          </a:xfrm>
        </p:spPr>
        <p:txBody>
          <a:bodyPr>
            <a:normAutofit/>
          </a:bodyPr>
          <a:lstStyle/>
          <a:p>
            <a:pPr algn="just">
              <a:buNone/>
            </a:pPr>
            <a:r>
              <a:rPr lang="ro-RO" dirty="0" smtClean="0"/>
              <a:t>     </a:t>
            </a:r>
            <a:r>
              <a:rPr lang="it-IT" b="1" dirty="0" smtClean="0">
                <a:latin typeface="Times New Roman" pitchFamily="18" charset="0"/>
                <a:cs typeface="Times New Roman" pitchFamily="18" charset="0"/>
              </a:rPr>
              <a:t>Abordarea unui management participativ conduce la</a:t>
            </a:r>
            <a:r>
              <a:rPr lang="ro-RO" b="1" dirty="0" smtClean="0">
                <a:latin typeface="Times New Roman" pitchFamily="18" charset="0"/>
                <a:cs typeface="Times New Roman" pitchFamily="18" charset="0"/>
              </a:rPr>
              <a:t> </a:t>
            </a:r>
            <a:r>
              <a:rPr lang="it-IT" b="1" dirty="0" smtClean="0">
                <a:latin typeface="Times New Roman" pitchFamily="18" charset="0"/>
                <a:cs typeface="Times New Roman" pitchFamily="18" charset="0"/>
              </a:rPr>
              <a:t>formarea la nivelul şcolii a unei</a:t>
            </a:r>
            <a:r>
              <a:rPr lang="ro-RO" b="1" dirty="0" smtClean="0">
                <a:latin typeface="Times New Roman" pitchFamily="18" charset="0"/>
                <a:cs typeface="Times New Roman" pitchFamily="18" charset="0"/>
              </a:rPr>
              <a:t> </a:t>
            </a:r>
            <a:r>
              <a:rPr lang="it-IT" b="1" dirty="0" smtClean="0">
                <a:latin typeface="Times New Roman" pitchFamily="18" charset="0"/>
                <a:cs typeface="Times New Roman" pitchFamily="18" charset="0"/>
              </a:rPr>
              <a:t>comunităţi profesionale care va facilita introducerea schimbărilor,</a:t>
            </a:r>
            <a:r>
              <a:rPr lang="ro-RO" b="1" dirty="0" smtClean="0">
                <a:latin typeface="Times New Roman" pitchFamily="18" charset="0"/>
                <a:cs typeface="Times New Roman" pitchFamily="18" charset="0"/>
              </a:rPr>
              <a:t> </a:t>
            </a:r>
            <a:r>
              <a:rPr lang="it-IT" b="1" dirty="0" smtClean="0">
                <a:latin typeface="Times New Roman" pitchFamily="18" charset="0"/>
                <a:cs typeface="Times New Roman" pitchFamily="18" charset="0"/>
              </a:rPr>
              <a:t>instituţionalizarea</a:t>
            </a:r>
            <a:r>
              <a:rPr lang="ro-RO"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practicilor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inovatoare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şi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creşterea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performanţelor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şcolii</a:t>
            </a:r>
            <a:r>
              <a:rPr lang="en-US" b="1" dirty="0" smtClean="0">
                <a:latin typeface="Times New Roman" pitchFamily="18" charset="0"/>
                <a:cs typeface="Times New Roman" pitchFamily="18" charset="0"/>
              </a:rPr>
              <a:t>.</a:t>
            </a:r>
            <a:r>
              <a:rPr lang="vi-VN" b="1" dirty="0" smtClean="0">
                <a:latin typeface="Times New Roman" pitchFamily="18" charset="0"/>
                <a:cs typeface="Times New Roman" pitchFamily="18" charset="0"/>
              </a:rPr>
              <a:t> O comunitate profesională este puternică dacă profesorii şcolii respective</a:t>
            </a:r>
            <a:r>
              <a:rPr lang="ro-RO"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dialoghează, îşi împărtăşesc experienţele, au credinţe şi norme comune, colaborează şi s</a:t>
            </a:r>
            <a:r>
              <a:rPr lang="ro-RO" b="1" dirty="0" smtClean="0">
                <a:latin typeface="Times New Roman" pitchFamily="18" charset="0"/>
                <a:cs typeface="Times New Roman" pitchFamily="18" charset="0"/>
              </a:rPr>
              <a:t>e </a:t>
            </a:r>
            <a:r>
              <a:rPr lang="vi-VN" b="1" dirty="0" smtClean="0">
                <a:latin typeface="Times New Roman" pitchFamily="18" charset="0"/>
                <a:cs typeface="Times New Roman" pitchFamily="18" charset="0"/>
              </a:rPr>
              <a:t>focalizează concertat pe activităţile de învăţare pentru elevi</a:t>
            </a:r>
            <a:r>
              <a:rPr lang="vi-VN"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81175"/>
            <a:ext cx="8246070" cy="458115"/>
          </a:xfrm>
          <a:solidFill>
            <a:schemeClr val="accent6">
              <a:lumMod val="20000"/>
              <a:lumOff val="80000"/>
            </a:schemeClr>
          </a:solidFill>
        </p:spPr>
        <p:txBody>
          <a:bodyPr>
            <a:normAutofit fontScale="90000"/>
          </a:bodyPr>
          <a:lstStyle/>
          <a:p>
            <a:r>
              <a:rPr lang="ro-RO" b="1" dirty="0" smtClean="0"/>
              <a:t>O școală puternică ca comunitate  profesională </a:t>
            </a:r>
            <a:endParaRPr lang="ru-RU" b="1" dirty="0"/>
          </a:p>
        </p:txBody>
      </p:sp>
      <p:sp>
        <p:nvSpPr>
          <p:cNvPr id="3" name="Содержимое 2"/>
          <p:cNvSpPr>
            <a:spLocks noGrp="1"/>
          </p:cNvSpPr>
          <p:nvPr>
            <p:ph idx="1"/>
          </p:nvPr>
        </p:nvSpPr>
        <p:spPr>
          <a:xfrm>
            <a:off x="-1" y="891996"/>
            <a:ext cx="9144001" cy="4251504"/>
          </a:xfrm>
          <a:solidFill>
            <a:schemeClr val="bg1"/>
          </a:solidFill>
        </p:spPr>
        <p:txBody>
          <a:bodyPr>
            <a:normAutofit fontScale="92500" lnSpcReduction="20000"/>
          </a:bodyPr>
          <a:lstStyle/>
          <a:p>
            <a:pPr algn="ctr">
              <a:buNone/>
            </a:pPr>
            <a:r>
              <a:rPr lang="ro-RO" sz="3300" b="1" dirty="0" smtClean="0"/>
              <a:t>are </a:t>
            </a:r>
            <a:r>
              <a:rPr lang="fr-FR" sz="3300" b="1" dirty="0" smtClean="0"/>
              <a:t>nevoie de anumite </a:t>
            </a:r>
            <a:r>
              <a:rPr lang="fr-FR" sz="3300" b="1" i="1" dirty="0" smtClean="0"/>
              <a:t>condiţii care ţin de:</a:t>
            </a:r>
            <a:endParaRPr lang="ro-RO" sz="3300" b="1" i="1" dirty="0" smtClean="0"/>
          </a:p>
          <a:p>
            <a:pPr algn="ctr"/>
            <a:r>
              <a:rPr lang="en-US" sz="3300" b="1" i="1" dirty="0" smtClean="0">
                <a:latin typeface="Times New Roman" pitchFamily="18" charset="0"/>
                <a:cs typeface="Times New Roman" pitchFamily="18" charset="0"/>
              </a:rPr>
              <a:t>a) </a:t>
            </a:r>
            <a:r>
              <a:rPr lang="en-US" sz="3300" b="1" i="1" dirty="0" err="1" smtClean="0">
                <a:latin typeface="Times New Roman" pitchFamily="18" charset="0"/>
                <a:cs typeface="Times New Roman" pitchFamily="18" charset="0"/>
              </a:rPr>
              <a:t>structuri</a:t>
            </a:r>
            <a:r>
              <a:rPr lang="ro-RO" sz="3300" b="1" i="1" dirty="0" smtClean="0">
                <a:latin typeface="Times New Roman" pitchFamily="18" charset="0"/>
                <a:cs typeface="Times New Roman" pitchFamily="18" charset="0"/>
              </a:rPr>
              <a:t> :</a:t>
            </a:r>
          </a:p>
          <a:p>
            <a:pPr algn="just"/>
            <a:r>
              <a:rPr lang="en-US" b="1" dirty="0" err="1" smtClean="0">
                <a:latin typeface="Times New Roman" pitchFamily="18" charset="0"/>
                <a:cs typeface="Times New Roman" pitchFamily="18" charset="0"/>
              </a:rPr>
              <a:t>alocarea</a:t>
            </a:r>
            <a:r>
              <a:rPr lang="en-US" b="1" dirty="0" smtClean="0">
                <a:latin typeface="Times New Roman" pitchFamily="18" charset="0"/>
                <a:cs typeface="Times New Roman" pitchFamily="18" charset="0"/>
              </a:rPr>
              <a:t> de </a:t>
            </a:r>
            <a:r>
              <a:rPr lang="en-US" b="1" dirty="0" err="1" smtClean="0">
                <a:latin typeface="Times New Roman" pitchFamily="18" charset="0"/>
                <a:cs typeface="Times New Roman" pitchFamily="18" charset="0"/>
              </a:rPr>
              <a:t>timp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pentru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întâlniri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şi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discuţii</a:t>
            </a:r>
            <a:r>
              <a:rPr lang="en-US"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incluse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în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programul</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şcolii</a:t>
            </a:r>
            <a:r>
              <a:rPr lang="en-US" sz="2400"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pPr algn="just"/>
            <a:r>
              <a:rPr lang="en-US" b="1" dirty="0" err="1" smtClean="0">
                <a:latin typeface="Times New Roman" pitchFamily="18" charset="0"/>
                <a:cs typeface="Times New Roman" pitchFamily="18" charset="0"/>
              </a:rPr>
              <a:t>existenţa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unor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spaţii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pentru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întâlniri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şi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discuţii</a:t>
            </a: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politica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uşilor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deschise</a:t>
            </a:r>
            <a:r>
              <a:rPr lang="en-US" sz="2400"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algn="just">
              <a:buNone/>
            </a:pPr>
            <a:r>
              <a:rPr lang="vi-VN" b="1" dirty="0" smtClean="0">
                <a:latin typeface="Times New Roman" pitchFamily="18" charset="0"/>
                <a:cs typeface="Times New Roman" pitchFamily="18" charset="0"/>
              </a:rPr>
              <a:t>• asumarea de roluri şi responsabilităţi interdependente </a:t>
            </a:r>
            <a:r>
              <a:rPr lang="vi-VN" sz="2400" b="1" dirty="0" smtClean="0">
                <a:latin typeface="Times New Roman" pitchFamily="18" charset="0"/>
                <a:cs typeface="Times New Roman" pitchFamily="18" charset="0"/>
              </a:rPr>
              <a:t>(predare în echipă,proiectare integrată)</a:t>
            </a:r>
            <a:endParaRPr lang="vi-VN" b="1" dirty="0" smtClean="0">
              <a:latin typeface="Times New Roman" pitchFamily="18" charset="0"/>
              <a:cs typeface="Times New Roman" pitchFamily="18" charset="0"/>
            </a:endParaRPr>
          </a:p>
          <a:p>
            <a:pPr algn="just">
              <a:buNone/>
            </a:pPr>
            <a:r>
              <a:rPr lang="vi-VN" b="1" dirty="0" smtClean="0">
                <a:latin typeface="Times New Roman" pitchFamily="18" charset="0"/>
                <a:cs typeface="Times New Roman" pitchFamily="18" charset="0"/>
              </a:rPr>
              <a:t>• organizarea unor structuri de comunicare</a:t>
            </a:r>
            <a:r>
              <a:rPr lang="ro-RO"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(întâlniri regulate, poşta electronică)</a:t>
            </a:r>
          </a:p>
          <a:p>
            <a:pPr algn="just">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autonomie</a:t>
            </a:r>
            <a:endParaRPr lang="ru-RU" b="1"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81175"/>
            <a:ext cx="8246070" cy="458115"/>
          </a:xfrm>
          <a:solidFill>
            <a:schemeClr val="accent6">
              <a:lumMod val="20000"/>
              <a:lumOff val="80000"/>
            </a:schemeClr>
          </a:solidFill>
        </p:spPr>
        <p:txBody>
          <a:bodyPr>
            <a:normAutofit fontScale="90000"/>
          </a:bodyPr>
          <a:lstStyle/>
          <a:p>
            <a:r>
              <a:rPr lang="ro-RO" b="1" dirty="0" smtClean="0"/>
              <a:t>O școală puternică ca comunitate  profesională </a:t>
            </a:r>
            <a:endParaRPr lang="ru-RU" b="1" dirty="0"/>
          </a:p>
        </p:txBody>
      </p:sp>
      <p:sp>
        <p:nvSpPr>
          <p:cNvPr id="3" name="Содержимое 2"/>
          <p:cNvSpPr>
            <a:spLocks noGrp="1"/>
          </p:cNvSpPr>
          <p:nvPr>
            <p:ph idx="1"/>
          </p:nvPr>
        </p:nvSpPr>
        <p:spPr>
          <a:xfrm>
            <a:off x="0" y="1197405"/>
            <a:ext cx="9144000" cy="3946095"/>
          </a:xfrm>
        </p:spPr>
        <p:txBody>
          <a:bodyPr/>
          <a:lstStyle/>
          <a:p>
            <a:pPr algn="ctr">
              <a:buNone/>
            </a:pPr>
            <a:r>
              <a:rPr lang="en-US" sz="3600" b="1" i="1" dirty="0" smtClean="0">
                <a:latin typeface="Times New Roman" pitchFamily="18" charset="0"/>
                <a:cs typeface="Times New Roman" pitchFamily="18" charset="0"/>
              </a:rPr>
              <a:t>b) de </a:t>
            </a:r>
            <a:r>
              <a:rPr lang="en-US" sz="3600" b="1" i="1" dirty="0" err="1" smtClean="0">
                <a:latin typeface="Times New Roman" pitchFamily="18" charset="0"/>
                <a:cs typeface="Times New Roman" pitchFamily="18" charset="0"/>
              </a:rPr>
              <a:t>resursele</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umane</a:t>
            </a:r>
            <a:r>
              <a:rPr lang="en-US" sz="3600" b="1" i="1" dirty="0" smtClean="0">
                <a:latin typeface="Times New Roman" pitchFamily="18" charset="0"/>
                <a:cs typeface="Times New Roman" pitchFamily="18" charset="0"/>
              </a:rPr>
              <a:t>:</a:t>
            </a:r>
            <a:endParaRPr lang="ro-RO" sz="3600" b="1" i="1" dirty="0" smtClean="0">
              <a:latin typeface="Times New Roman" pitchFamily="18" charset="0"/>
              <a:cs typeface="Times New Roman" pitchFamily="18" charset="0"/>
            </a:endParaRPr>
          </a:p>
          <a:p>
            <a:r>
              <a:rPr lang="it-IT" b="1" dirty="0" smtClean="0">
                <a:latin typeface="Times New Roman" pitchFamily="18" charset="0"/>
                <a:cs typeface="Times New Roman" pitchFamily="18" charset="0"/>
              </a:rPr>
              <a:t>deschiderea personalului faţă de schimbare</a:t>
            </a:r>
          </a:p>
          <a:p>
            <a:pPr>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relaţii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bazate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încredere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şi</a:t>
            </a:r>
            <a:r>
              <a:rPr lang="en-US" b="1" dirty="0" smtClean="0">
                <a:latin typeface="Times New Roman" pitchFamily="18" charset="0"/>
                <a:cs typeface="Times New Roman" pitchFamily="18" charset="0"/>
              </a:rPr>
              <a:t> respect</a:t>
            </a:r>
          </a:p>
          <a:p>
            <a:pPr>
              <a:buNone/>
            </a:pPr>
            <a:r>
              <a:rPr lang="vi-VN" b="1" dirty="0" smtClean="0">
                <a:latin typeface="Times New Roman" pitchFamily="18" charset="0"/>
                <a:cs typeface="Times New Roman" pitchFamily="18" charset="0"/>
              </a:rPr>
              <a:t>• cunoştinţe şi deprinderi de bază</a:t>
            </a:r>
          </a:p>
          <a:p>
            <a:pPr>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prezenţa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unor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directori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suportivi</a:t>
            </a:r>
            <a:endParaRPr lang="en-US" b="1" dirty="0" smtClean="0">
              <a:latin typeface="Times New Roman" pitchFamily="18" charset="0"/>
              <a:cs typeface="Times New Roman" pitchFamily="18" charset="0"/>
            </a:endParaRPr>
          </a:p>
          <a:p>
            <a:pPr>
              <a:buNone/>
            </a:pPr>
            <a:r>
              <a:rPr lang="vi-VN" b="1" dirty="0" smtClean="0">
                <a:latin typeface="Times New Roman" pitchFamily="18" charset="0"/>
                <a:cs typeface="Times New Roman" pitchFamily="18" charset="0"/>
              </a:rPr>
              <a:t>• crearea unor oportunităţi de socializare</a:t>
            </a:r>
            <a:endParaRPr lang="ru-RU"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50000"/>
            </a:schemeClr>
          </a:solidFill>
        </p:spPr>
        <p:txBody>
          <a:bodyPr>
            <a:noAutofit/>
          </a:bodyPr>
          <a:lstStyle/>
          <a:p>
            <a:pPr algn="ctr"/>
            <a:r>
              <a:rPr lang="ro-RO" sz="2800" b="1" dirty="0" smtClean="0">
                <a:solidFill>
                  <a:srgbClr val="FFC000"/>
                </a:solidFill>
              </a:rPr>
              <a:t>Spre ce trebuie să se orienteze </a:t>
            </a:r>
            <a:r>
              <a:rPr lang="vi-VN" sz="2800" b="1" dirty="0" smtClean="0">
                <a:solidFill>
                  <a:srgbClr val="FFC000"/>
                </a:solidFill>
              </a:rPr>
              <a:t>directorii şcolii de azi? </a:t>
            </a:r>
            <a:endParaRPr lang="ru-RU" sz="2800" b="1" dirty="0">
              <a:solidFill>
                <a:srgbClr val="FFC000"/>
              </a:solidFill>
            </a:endParaRPr>
          </a:p>
        </p:txBody>
      </p:sp>
      <p:sp>
        <p:nvSpPr>
          <p:cNvPr id="3" name="Содержимое 2"/>
          <p:cNvSpPr>
            <a:spLocks noGrp="1"/>
          </p:cNvSpPr>
          <p:nvPr>
            <p:ph idx="1"/>
          </p:nvPr>
        </p:nvSpPr>
        <p:spPr>
          <a:xfrm>
            <a:off x="143555" y="1197406"/>
            <a:ext cx="8856890" cy="3946094"/>
          </a:xfrm>
        </p:spPr>
        <p:txBody>
          <a:bodyPr>
            <a:normAutofit lnSpcReduction="10000"/>
          </a:bodyPr>
          <a:lstStyle/>
          <a:p>
            <a:pPr algn="just"/>
            <a:r>
              <a:rPr lang="vi-VN" b="1" dirty="0" smtClean="0">
                <a:solidFill>
                  <a:srgbClr val="C00000"/>
                </a:solidFill>
                <a:latin typeface="+mj-lt"/>
              </a:rPr>
              <a:t>Să înveţe că o unitate de învăţământ este ca o afacere din care nu ies bani, dar ies cetăţeni bine pregătiţi, competitivi pe piaţa muncii? </a:t>
            </a:r>
            <a:endParaRPr lang="en-US" b="1" dirty="0" smtClean="0">
              <a:solidFill>
                <a:srgbClr val="C00000"/>
              </a:solidFill>
              <a:latin typeface="+mj-lt"/>
            </a:endParaRPr>
          </a:p>
          <a:p>
            <a:pPr algn="just"/>
            <a:r>
              <a:rPr lang="vi-VN" b="1" dirty="0" smtClean="0">
                <a:solidFill>
                  <a:srgbClr val="0070C0"/>
                </a:solidFill>
                <a:effectLst>
                  <a:outerShdw blurRad="38100" dist="38100" dir="2700000" algn="tl">
                    <a:srgbClr val="000000">
                      <a:alpha val="43137"/>
                    </a:srgbClr>
                  </a:outerShdw>
                </a:effectLst>
                <a:latin typeface="+mj-lt"/>
              </a:rPr>
              <a:t>Să gândească pe termen lung şi să poată asigura elevilor </a:t>
            </a:r>
            <a:r>
              <a:rPr lang="ro-RO" b="1" dirty="0" smtClean="0">
                <a:solidFill>
                  <a:srgbClr val="0070C0"/>
                </a:solidFill>
                <a:effectLst>
                  <a:outerShdw blurRad="38100" dist="38100" dir="2700000" algn="tl">
                    <a:srgbClr val="000000">
                      <a:alpha val="43137"/>
                    </a:srgbClr>
                  </a:outerShdw>
                </a:effectLst>
                <a:latin typeface="+mj-lt"/>
              </a:rPr>
              <a:t> </a:t>
            </a:r>
            <a:r>
              <a:rPr lang="vi-VN" b="1" dirty="0" smtClean="0">
                <a:solidFill>
                  <a:srgbClr val="0070C0"/>
                </a:solidFill>
                <a:effectLst>
                  <a:outerShdw blurRad="38100" dist="38100" dir="2700000" algn="tl">
                    <a:srgbClr val="000000">
                      <a:alpha val="43137"/>
                    </a:srgbClr>
                  </a:outerShdw>
                </a:effectLst>
                <a:latin typeface="+mj-lt"/>
              </a:rPr>
              <a:t> un viitor? </a:t>
            </a:r>
            <a:endParaRPr lang="en-US" b="1" dirty="0" smtClean="0">
              <a:solidFill>
                <a:srgbClr val="0070C0"/>
              </a:solidFill>
              <a:effectLst>
                <a:outerShdw blurRad="38100" dist="38100" dir="2700000" algn="tl">
                  <a:srgbClr val="000000">
                    <a:alpha val="43137"/>
                  </a:srgbClr>
                </a:outerShdw>
              </a:effectLst>
              <a:latin typeface="+mj-lt"/>
            </a:endParaRPr>
          </a:p>
          <a:p>
            <a:pPr algn="ctr"/>
            <a:r>
              <a:rPr lang="ro-RO" b="1" dirty="0" smtClean="0">
                <a:solidFill>
                  <a:srgbClr val="9400E6"/>
                </a:solidFill>
                <a:effectLst>
                  <a:outerShdw blurRad="38100" dist="38100" dir="2700000" algn="tl">
                    <a:srgbClr val="000000">
                      <a:alpha val="43137"/>
                    </a:srgbClr>
                  </a:outerShdw>
                </a:effectLst>
                <a:latin typeface="+mj-lt"/>
              </a:rPr>
              <a:t>Cum ar putea  să devină, dar și să se   mențină în topul managerilor </a:t>
            </a:r>
            <a:r>
              <a:rPr lang="vi-VN" b="1" dirty="0" smtClean="0">
                <a:solidFill>
                  <a:srgbClr val="9400E6"/>
                </a:solidFill>
                <a:effectLst>
                  <a:outerShdw blurRad="38100" dist="38100" dir="2700000" algn="tl">
                    <a:srgbClr val="000000">
                      <a:alpha val="43137"/>
                    </a:srgbClr>
                  </a:outerShdw>
                </a:effectLst>
                <a:latin typeface="+mj-lt"/>
              </a:rPr>
              <a:t>de vârf? </a:t>
            </a:r>
            <a:endParaRPr lang="en-US" b="1" dirty="0" smtClean="0">
              <a:solidFill>
                <a:srgbClr val="9400E6"/>
              </a:solidFill>
              <a:effectLst>
                <a:outerShdw blurRad="38100" dist="38100" dir="2700000" algn="tl">
                  <a:srgbClr val="000000">
                    <a:alpha val="43137"/>
                  </a:srgbClr>
                </a:outerShdw>
              </a:effectLst>
              <a:latin typeface="+mj-lt"/>
            </a:endParaRPr>
          </a:p>
          <a:p>
            <a:pPr algn="ctr"/>
            <a:r>
              <a:rPr lang="vi-VN" b="1" dirty="0" smtClean="0">
                <a:solidFill>
                  <a:srgbClr val="9400E6"/>
                </a:solidFill>
                <a:effectLst>
                  <a:outerShdw blurRad="38100" dist="38100" dir="2700000" algn="tl">
                    <a:srgbClr val="000000">
                      <a:alpha val="43137"/>
                    </a:srgbClr>
                  </a:outerShdw>
                </a:effectLst>
                <a:latin typeface="+mj-lt"/>
              </a:rPr>
              <a:t>Ce ar trebui să facă pentru a fi în vârful piramidei? </a:t>
            </a:r>
            <a:endParaRPr lang="en-US" b="1" dirty="0" smtClean="0">
              <a:solidFill>
                <a:srgbClr val="9400E6"/>
              </a:solidFill>
              <a:effectLst>
                <a:outerShdw blurRad="38100" dist="38100" dir="2700000" algn="tl">
                  <a:srgbClr val="000000">
                    <a:alpha val="43137"/>
                  </a:srgbClr>
                </a:outerShdw>
              </a:effectLst>
              <a:latin typeface="+mj-lt"/>
            </a:endParaRPr>
          </a:p>
          <a:p>
            <a:pPr algn="ctr"/>
            <a:r>
              <a:rPr lang="ro-RO" b="1" u="sng" dirty="0" smtClean="0">
                <a:solidFill>
                  <a:srgbClr val="FF0000"/>
                </a:solidFill>
                <a:effectLst>
                  <a:outerShdw blurRad="38100" dist="38100" dir="2700000" algn="tl">
                    <a:srgbClr val="000000">
                      <a:alpha val="43137"/>
                    </a:srgbClr>
                  </a:outerShdw>
                </a:effectLst>
                <a:latin typeface="+mj-lt"/>
              </a:rPr>
              <a:t>colegii </a:t>
            </a:r>
            <a:r>
              <a:rPr lang="vi-VN" b="1" u="sng" dirty="0" smtClean="0">
                <a:solidFill>
                  <a:srgbClr val="FF0000"/>
                </a:solidFill>
                <a:effectLst>
                  <a:outerShdw blurRad="38100" dist="38100" dir="2700000" algn="tl">
                    <a:srgbClr val="000000">
                      <a:alpha val="43137"/>
                    </a:srgbClr>
                  </a:outerShdw>
                </a:effectLst>
                <a:latin typeface="+mj-lt"/>
              </a:rPr>
              <a:t>pot continua</a:t>
            </a:r>
            <a:r>
              <a:rPr lang="vi-VN" b="1" dirty="0" smtClean="0">
                <a:solidFill>
                  <a:srgbClr val="9400E6"/>
                </a:solidFill>
                <a:effectLst>
                  <a:outerShdw blurRad="38100" dist="38100" dir="2700000" algn="tl">
                    <a:srgbClr val="000000">
                      <a:alpha val="43137"/>
                    </a:srgbClr>
                  </a:outerShdw>
                </a:effectLst>
                <a:latin typeface="+mj-lt"/>
              </a:rPr>
              <a:t>… </a:t>
            </a:r>
            <a:endParaRPr lang="ru-RU" b="1" dirty="0">
              <a:solidFill>
                <a:srgbClr val="9400E6"/>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vi-VN" b="1" i="1" dirty="0" smtClean="0">
                <a:solidFill>
                  <a:srgbClr val="FBFF53"/>
                </a:solidFill>
              </a:rPr>
              <a:t>Aprecierea părinților</a:t>
            </a:r>
            <a:r>
              <a:rPr lang="ru-RU" dirty="0" smtClean="0">
                <a:solidFill>
                  <a:srgbClr val="FBFF53"/>
                </a:solidFill>
              </a:rPr>
              <a:t/>
            </a:r>
            <a:br>
              <a:rPr lang="ru-RU" dirty="0" smtClean="0">
                <a:solidFill>
                  <a:srgbClr val="FBFF53"/>
                </a:solidFill>
              </a:rPr>
            </a:br>
            <a:endParaRPr lang="ru-RU" dirty="0"/>
          </a:p>
        </p:txBody>
      </p:sp>
      <p:sp>
        <p:nvSpPr>
          <p:cNvPr id="3" name="Содержимое 2"/>
          <p:cNvSpPr>
            <a:spLocks noGrp="1"/>
          </p:cNvSpPr>
          <p:nvPr>
            <p:ph idx="1"/>
          </p:nvPr>
        </p:nvSpPr>
        <p:spPr>
          <a:xfrm>
            <a:off x="143555" y="1197405"/>
            <a:ext cx="8551481" cy="3817625"/>
          </a:xfrm>
          <a:solidFill>
            <a:schemeClr val="accent6">
              <a:lumMod val="20000"/>
              <a:lumOff val="80000"/>
            </a:schemeClr>
          </a:solidFill>
        </p:spPr>
        <p:txBody>
          <a:bodyPr>
            <a:normAutofit fontScale="62500" lnSpcReduction="20000"/>
          </a:bodyPr>
          <a:lstStyle/>
          <a:p>
            <a:pPr algn="just"/>
            <a:r>
              <a:rPr lang="vi-VN" sz="4000" b="1" dirty="0" smtClean="0"/>
              <a:t>Părinții care sprijină școala în diferite moduri sau s-au remarcat în diferite acțiuni pot fi</a:t>
            </a:r>
            <a:r>
              <a:rPr lang="ro-RO" sz="4000" b="1" dirty="0" smtClean="0"/>
              <a:t> </a:t>
            </a:r>
            <a:r>
              <a:rPr lang="vi-VN" sz="4000" b="1" dirty="0" smtClean="0"/>
              <a:t>apreciați de școală prin:</a:t>
            </a:r>
          </a:p>
          <a:p>
            <a:pPr algn="just"/>
            <a:r>
              <a:rPr lang="en-US" sz="4000" b="1" dirty="0" smtClean="0"/>
              <a:t> </a:t>
            </a:r>
            <a:r>
              <a:rPr lang="en-US" sz="4000" b="1" dirty="0" err="1" smtClean="0"/>
              <a:t>trimiterea</a:t>
            </a:r>
            <a:r>
              <a:rPr lang="en-US" sz="4000" b="1" dirty="0" smtClean="0"/>
              <a:t> </a:t>
            </a:r>
            <a:r>
              <a:rPr lang="en-US" sz="4000" b="1" dirty="0" err="1" smtClean="0"/>
              <a:t>unor</a:t>
            </a:r>
            <a:r>
              <a:rPr lang="en-US" sz="4000" b="1" dirty="0" smtClean="0"/>
              <a:t> </a:t>
            </a:r>
            <a:r>
              <a:rPr lang="en-US" sz="4000" b="1" dirty="0" err="1" smtClean="0"/>
              <a:t>scrisori</a:t>
            </a:r>
            <a:r>
              <a:rPr lang="en-US" sz="4000" b="1" dirty="0" smtClean="0"/>
              <a:t> de </a:t>
            </a:r>
            <a:r>
              <a:rPr lang="en-US" sz="4000" b="1" dirty="0" err="1" smtClean="0"/>
              <a:t>mulțumire</a:t>
            </a:r>
            <a:r>
              <a:rPr lang="en-US" sz="4000" b="1" dirty="0" smtClean="0"/>
              <a:t> / </a:t>
            </a:r>
            <a:r>
              <a:rPr lang="en-US" sz="4000" b="1" dirty="0" err="1" smtClean="0"/>
              <a:t>apreciere</a:t>
            </a:r>
            <a:r>
              <a:rPr lang="en-US" sz="4000" b="1" dirty="0" smtClean="0"/>
              <a:t> </a:t>
            </a:r>
            <a:r>
              <a:rPr lang="en-US" sz="4000" b="1" dirty="0" err="1" smtClean="0"/>
              <a:t>semnate</a:t>
            </a:r>
            <a:r>
              <a:rPr lang="en-US" sz="4000" b="1" dirty="0" smtClean="0"/>
              <a:t> de </a:t>
            </a:r>
            <a:r>
              <a:rPr lang="en-US" sz="4000" b="1" dirty="0" err="1" smtClean="0"/>
              <a:t>directorul</a:t>
            </a:r>
            <a:r>
              <a:rPr lang="en-US" sz="4000" b="1" dirty="0" smtClean="0"/>
              <a:t> </a:t>
            </a:r>
            <a:r>
              <a:rPr lang="en-US" sz="4000" b="1" dirty="0" err="1" smtClean="0"/>
              <a:t>școlii</a:t>
            </a:r>
            <a:r>
              <a:rPr lang="en-US" sz="4000" b="1" dirty="0" smtClean="0"/>
              <a:t>;</a:t>
            </a:r>
          </a:p>
          <a:p>
            <a:pPr algn="just"/>
            <a:r>
              <a:rPr lang="en-US" sz="4000" b="1" dirty="0" err="1" smtClean="0"/>
              <a:t>menționarea</a:t>
            </a:r>
            <a:r>
              <a:rPr lang="en-US" sz="4000" b="1" dirty="0" smtClean="0"/>
              <a:t> </a:t>
            </a:r>
            <a:r>
              <a:rPr lang="en-US" sz="4000" b="1" dirty="0" err="1" smtClean="0"/>
              <a:t>în</a:t>
            </a:r>
            <a:r>
              <a:rPr lang="en-US" sz="4000" b="1" dirty="0" smtClean="0"/>
              <a:t> </a:t>
            </a:r>
            <a:r>
              <a:rPr lang="en-US" sz="4000" b="1" dirty="0" err="1" smtClean="0"/>
              <a:t>întâlnirile</a:t>
            </a:r>
            <a:r>
              <a:rPr lang="en-US" sz="4000" b="1" dirty="0" smtClean="0"/>
              <a:t>, </a:t>
            </a:r>
            <a:r>
              <a:rPr lang="en-US" sz="4000" b="1" dirty="0" err="1" smtClean="0"/>
              <a:t>rapoartele</a:t>
            </a:r>
            <a:r>
              <a:rPr lang="en-US" sz="4000" b="1" dirty="0" smtClean="0"/>
              <a:t> de </a:t>
            </a:r>
            <a:r>
              <a:rPr lang="en-US" sz="4000" b="1" dirty="0" err="1" smtClean="0"/>
              <a:t>activitate</a:t>
            </a:r>
            <a:r>
              <a:rPr lang="en-US" sz="4000" b="1" dirty="0" smtClean="0"/>
              <a:t>, </a:t>
            </a:r>
            <a:r>
              <a:rPr lang="en-US" sz="4000" b="1" dirty="0" err="1" smtClean="0"/>
              <a:t>revistele</a:t>
            </a:r>
            <a:r>
              <a:rPr lang="en-US" sz="4000" b="1" dirty="0" smtClean="0"/>
              <a:t> </a:t>
            </a:r>
            <a:r>
              <a:rPr lang="en-US" sz="4000" b="1" dirty="0" err="1" smtClean="0"/>
              <a:t>sau</a:t>
            </a:r>
            <a:r>
              <a:rPr lang="en-US" sz="4000" b="1" dirty="0" smtClean="0"/>
              <a:t> </a:t>
            </a:r>
            <a:r>
              <a:rPr lang="en-US" sz="4000" b="1" dirty="0" err="1" smtClean="0"/>
              <a:t>buletinele</a:t>
            </a:r>
            <a:r>
              <a:rPr lang="en-US" sz="4000" b="1" dirty="0" smtClean="0"/>
              <a:t> informative</a:t>
            </a:r>
            <a:r>
              <a:rPr lang="ro-RO" sz="4000" b="1" dirty="0" smtClean="0"/>
              <a:t> </a:t>
            </a:r>
            <a:r>
              <a:rPr lang="en-US" sz="4000" b="1" dirty="0" smtClean="0"/>
              <a:t>ale </a:t>
            </a:r>
            <a:r>
              <a:rPr lang="en-US" sz="4000" b="1" dirty="0" err="1" smtClean="0"/>
              <a:t>școlii</a:t>
            </a:r>
            <a:r>
              <a:rPr lang="en-US" sz="4000" b="1" dirty="0" smtClean="0"/>
              <a:t>;</a:t>
            </a:r>
          </a:p>
          <a:p>
            <a:pPr algn="just"/>
            <a:r>
              <a:rPr lang="vi-VN" sz="4000" b="1" dirty="0" smtClean="0"/>
              <a:t>acordarea de diplome lunare / semestriale,</a:t>
            </a:r>
            <a:r>
              <a:rPr lang="ro-RO" sz="4000" b="1" dirty="0" smtClean="0"/>
              <a:t> distincții , </a:t>
            </a:r>
            <a:r>
              <a:rPr lang="vi-VN" sz="4000" b="1" dirty="0" smtClean="0"/>
              <a:t> de exemplu </a:t>
            </a:r>
            <a:r>
              <a:rPr lang="vi-VN" sz="4000" b="1" i="1" dirty="0" smtClean="0"/>
              <a:t>„familia lunii“ sau „părintele</a:t>
            </a:r>
            <a:r>
              <a:rPr lang="ro-RO" sz="4000" b="1" i="1" dirty="0" smtClean="0"/>
              <a:t> </a:t>
            </a:r>
            <a:r>
              <a:rPr lang="en-US" sz="4000" b="1" i="1" dirty="0" err="1" smtClean="0"/>
              <a:t>lunii</a:t>
            </a:r>
            <a:r>
              <a:rPr lang="en-US" sz="4000" b="1" i="1" dirty="0" smtClean="0"/>
              <a:t>“ </a:t>
            </a:r>
            <a:r>
              <a:rPr lang="en-US" sz="4000" b="1" i="1" dirty="0" err="1" smtClean="0"/>
              <a:t>pentru</a:t>
            </a:r>
            <a:r>
              <a:rPr lang="en-US" sz="4000" b="1" i="1" dirty="0" smtClean="0"/>
              <a:t> </a:t>
            </a:r>
            <a:r>
              <a:rPr lang="en-US" sz="4000" b="1" i="1" dirty="0" err="1" smtClean="0"/>
              <a:t>contribuții</a:t>
            </a:r>
            <a:r>
              <a:rPr lang="en-US" sz="4000" b="1" i="1" dirty="0" smtClean="0"/>
              <a:t> </a:t>
            </a:r>
            <a:r>
              <a:rPr lang="en-US" sz="4000" b="1" i="1" dirty="0" err="1" smtClean="0"/>
              <a:t>meritorii</a:t>
            </a:r>
            <a:r>
              <a:rPr lang="en-US" sz="4000" b="1" i="1" dirty="0" smtClean="0"/>
              <a:t> </a:t>
            </a:r>
            <a:r>
              <a:rPr lang="en-US" sz="4000" b="1" i="1" dirty="0" err="1" smtClean="0"/>
              <a:t>și</a:t>
            </a:r>
            <a:r>
              <a:rPr lang="en-US" sz="4000" b="1" i="1" dirty="0" smtClean="0"/>
              <a:t> </a:t>
            </a:r>
            <a:r>
              <a:rPr lang="en-US" sz="4000" b="1" i="1" dirty="0" err="1" smtClean="0"/>
              <a:t>sprijinul</a:t>
            </a:r>
            <a:r>
              <a:rPr lang="en-US" sz="4000" b="1" i="1" dirty="0" smtClean="0"/>
              <a:t> </a:t>
            </a:r>
            <a:r>
              <a:rPr lang="en-US" sz="4000" b="1" i="1" dirty="0" err="1" smtClean="0"/>
              <a:t>acordat</a:t>
            </a:r>
            <a:r>
              <a:rPr lang="en-US" sz="4000" b="1" i="1" dirty="0" smtClean="0"/>
              <a:t> </a:t>
            </a:r>
            <a:r>
              <a:rPr lang="en-US" sz="4000" b="1" i="1" dirty="0" err="1" smtClean="0"/>
              <a:t>școlii</a:t>
            </a:r>
            <a:r>
              <a:rPr lang="ro-RO" sz="4000" b="1" i="1" dirty="0" smtClean="0"/>
              <a:t>.</a:t>
            </a:r>
            <a:endParaRPr lang="en-US" sz="4000" b="1" i="1" dirty="0" smtClean="0"/>
          </a:p>
          <a:p>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r>
              <a:rPr lang="vi-VN" sz="4800" b="1" i="1" dirty="0" smtClean="0">
                <a:solidFill>
                  <a:schemeClr val="tx2">
                    <a:lumMod val="50000"/>
                  </a:schemeClr>
                </a:solidFill>
              </a:rPr>
              <a:t>Managementul este prea important pentru a fi lăsat doar în seama managerilor</a:t>
            </a:r>
            <a:endParaRPr lang="en-US" sz="4800" b="1" dirty="0" smtClean="0">
              <a:solidFill>
                <a:schemeClr val="tx2">
                  <a:lumMod val="50000"/>
                </a:schemeClr>
              </a:solidFill>
            </a:endParaRPr>
          </a:p>
          <a:p>
            <a:endParaRPr lang="ru-R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488230" y="3182570"/>
            <a:ext cx="3206806" cy="1679755"/>
          </a:xfrm>
        </p:spPr>
        <p:txBody>
          <a:bodyPr/>
          <a:lstStyle/>
          <a:p>
            <a:endParaRPr lang="ru-RU" dirty="0"/>
          </a:p>
        </p:txBody>
      </p:sp>
      <p:pic>
        <p:nvPicPr>
          <p:cNvPr id="118786" name="Picture 2"/>
          <p:cNvPicPr>
            <a:picLocks noChangeAspect="1" noChangeArrowheads="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5" name="Стрелка вправо 4"/>
          <p:cNvSpPr/>
          <p:nvPr/>
        </p:nvSpPr>
        <p:spPr>
          <a:xfrm>
            <a:off x="296260" y="3487980"/>
            <a:ext cx="1832460" cy="1655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dirty="0" smtClean="0">
                <a:solidFill>
                  <a:schemeClr val="tx2">
                    <a:lumMod val="50000"/>
                  </a:schemeClr>
                </a:solidFill>
                <a:effectLst>
                  <a:outerShdw blurRad="38100" dist="38100" dir="2700000" algn="tl">
                    <a:srgbClr val="000000">
                      <a:alpha val="43137"/>
                    </a:srgbClr>
                  </a:outerShdw>
                </a:effectLst>
              </a:rPr>
              <a:t>Experiența  altor  tari </a:t>
            </a:r>
            <a:endParaRPr lang="ru-RU" sz="2000" b="1" dirty="0">
              <a:solidFill>
                <a:schemeClr val="tx2">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81175"/>
            <a:ext cx="8246070" cy="458115"/>
          </a:xfrm>
          <a:solidFill>
            <a:schemeClr val="accent6">
              <a:lumMod val="50000"/>
            </a:schemeClr>
          </a:solidFill>
        </p:spPr>
        <p:txBody>
          <a:bodyPr>
            <a:noAutofit/>
          </a:bodyPr>
          <a:lstStyle/>
          <a:p>
            <a:r>
              <a:rPr lang="en-US" sz="2000" b="1" dirty="0" smtClean="0">
                <a:solidFill>
                  <a:srgbClr val="FFC000"/>
                </a:solidFill>
              </a:rPr>
              <a:t>https://www.youtube.com/watch?v=9yOrz499c6c</a:t>
            </a:r>
            <a:endParaRPr lang="ru-RU" sz="2000" dirty="0"/>
          </a:p>
        </p:txBody>
      </p:sp>
      <p:pic>
        <p:nvPicPr>
          <p:cNvPr id="4" name="Filanda.mp4">
            <a:hlinkClick r:id="" action="ppaction://media"/>
          </p:cNvPr>
          <p:cNvPicPr>
            <a:picLocks noGrp="1" noRot="1" noChangeAspect="1"/>
          </p:cNvPicPr>
          <p:nvPr>
            <p:ph idx="1"/>
            <a:videoFile r:link="rId1"/>
          </p:nvPr>
        </p:nvPicPr>
        <p:blipFill>
          <a:blip r:embed="rId3" cstate="print"/>
          <a:stretch>
            <a:fillRect/>
          </a:stretch>
        </p:blipFill>
        <p:spPr>
          <a:xfrm>
            <a:off x="907079" y="1350110"/>
            <a:ext cx="7482545" cy="2899628"/>
          </a:xfrm>
          <a:prstGeom prst="rect">
            <a:avLst/>
          </a:prstGeom>
        </p:spPr>
      </p:pic>
      <p:sp>
        <p:nvSpPr>
          <p:cNvPr id="5" name="Прямоугольник 4"/>
          <p:cNvSpPr/>
          <p:nvPr/>
        </p:nvSpPr>
        <p:spPr>
          <a:xfrm>
            <a:off x="907080" y="4251505"/>
            <a:ext cx="2541208" cy="461665"/>
          </a:xfrm>
          <a:prstGeom prst="rect">
            <a:avLst/>
          </a:prstGeom>
        </p:spPr>
        <p:txBody>
          <a:bodyPr wrap="none">
            <a:spAutoFit/>
          </a:bodyPr>
          <a:lstStyle/>
          <a:p>
            <a:r>
              <a:rPr lang="ro-RO" sz="2400" b="1" dirty="0" smtClean="0">
                <a:effectLst>
                  <a:outerShdw blurRad="50800" dist="38100" dir="2700000" algn="tl" rotWithShape="0">
                    <a:prstClr val="black">
                      <a:alpha val="40000"/>
                    </a:prstClr>
                  </a:outerShdw>
                </a:effectLst>
                <a:ea typeface="+mj-ea"/>
                <a:cs typeface="+mj-cs"/>
              </a:rPr>
              <a:t>Scoala in Finlanda </a:t>
            </a:r>
            <a:endParaRPr lang="ru-RU" sz="2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68935"/>
          </a:xfrm>
          <a:solidFill>
            <a:schemeClr val="accent2">
              <a:lumMod val="50000"/>
            </a:schemeClr>
          </a:solidFill>
        </p:spPr>
        <p:txBody>
          <a:bodyPr>
            <a:noAutofit/>
          </a:bodyPr>
          <a:lstStyle/>
          <a:p>
            <a:pPr algn="ctr"/>
            <a:r>
              <a:rPr lang="ro-RO" sz="2400" b="1" dirty="0" smtClean="0">
                <a:solidFill>
                  <a:srgbClr val="FFC000"/>
                </a:solidFill>
                <a:latin typeface="Times New Roman" pitchFamily="18" charset="0"/>
                <a:cs typeface="Times New Roman" pitchFamily="18" charset="0"/>
              </a:rPr>
              <a:t>CAPACITATEA DINOMICĂ  A  CADRELOR MANAGERIALE  ȘI DIDACTICE ÎN ASIGURAREA CALITĂȚII</a:t>
            </a:r>
            <a:endParaRPr lang="ru-RU" sz="2400" b="1" dirty="0">
              <a:solidFill>
                <a:srgbClr val="FFC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044700"/>
            <a:ext cx="9144000" cy="3970330"/>
          </a:xfrm>
        </p:spPr>
        <p:txBody>
          <a:bodyPr>
            <a:normAutofit fontScale="92500" lnSpcReduction="20000"/>
          </a:bodyPr>
          <a:lstStyle/>
          <a:p>
            <a:r>
              <a:rPr lang="ro-RO" dirty="0" smtClean="0">
                <a:latin typeface="Times New Roman" pitchFamily="18" charset="0"/>
                <a:cs typeface="Times New Roman" pitchFamily="18" charset="0"/>
              </a:rPr>
              <a:t>Dinomia</a:t>
            </a:r>
            <a:r>
              <a:rPr lang="vi-VN" dirty="0" smtClean="0">
                <a:latin typeface="Times New Roman" pitchFamily="18" charset="0"/>
                <a:cs typeface="Times New Roman" pitchFamily="18" charset="0"/>
              </a:rPr>
              <a:t>, fenomen ce obţine rolul unui generator al calităţii. </a:t>
            </a:r>
            <a:r>
              <a:rPr lang="ro-RO" dirty="0" smtClean="0">
                <a:latin typeface="Times New Roman" pitchFamily="18" charset="0"/>
                <a:cs typeface="Times New Roman" pitchFamily="18" charset="0"/>
              </a:rPr>
              <a:t>Dinomia este o artă, o virtute profesională.</a:t>
            </a:r>
          </a:p>
          <a:p>
            <a:r>
              <a:rPr lang="vi-VN" dirty="0" smtClean="0">
                <a:latin typeface="Times New Roman" pitchFamily="18" charset="0"/>
                <a:cs typeface="Times New Roman" pitchFamily="18" charset="0"/>
              </a:rPr>
              <a:t>Dinomia</a:t>
            </a:r>
            <a:r>
              <a:rPr lang="ro-RO" dirty="0" smtClean="0">
                <a:latin typeface="Times New Roman" pitchFamily="18" charset="0"/>
                <a:cs typeface="Times New Roman" pitchFamily="18" charset="0"/>
              </a:rPr>
              <a:t> este un </a:t>
            </a:r>
            <a:r>
              <a:rPr lang="vi-VN" dirty="0" smtClean="0">
                <a:latin typeface="Times New Roman" pitchFamily="18" charset="0"/>
                <a:cs typeface="Times New Roman" pitchFamily="18" charset="0"/>
              </a:rPr>
              <a:t>răspuns la întrebarea: Ce poate determina succesul real sau calitatea în educaţie? </a:t>
            </a:r>
            <a:r>
              <a:rPr lang="ro-RO" dirty="0" smtClean="0">
                <a:latin typeface="Times New Roman" pitchFamily="18" charset="0"/>
                <a:cs typeface="Times New Roman" pitchFamily="18" charset="0"/>
              </a:rPr>
              <a:t>Capacitatea dinomică presupune că un cadru didactic operează cu noțiuni ca:</a:t>
            </a:r>
          </a:p>
          <a:p>
            <a:pPr>
              <a:buNone/>
            </a:pPr>
            <a:r>
              <a:rPr lang="ro-RO" b="1" i="1" dirty="0" smtClean="0">
                <a:solidFill>
                  <a:srgbClr val="C00000"/>
                </a:solidFill>
                <a:latin typeface="Times New Roman" pitchFamily="18" charset="0"/>
                <a:cs typeface="Times New Roman" pitchFamily="18" charset="0"/>
              </a:rPr>
              <a:t>    înțelegerea înțelegerii , semnificația semnificației, prioritatea priorităților,  valoarea valorii... </a:t>
            </a:r>
          </a:p>
          <a:p>
            <a:pPr>
              <a:buNone/>
            </a:pPr>
            <a:r>
              <a:rPr lang="ro-RO" b="1" i="1" dirty="0" smtClean="0">
                <a:solidFill>
                  <a:srgbClr val="C00000"/>
                </a:solidFill>
                <a:latin typeface="Times New Roman" pitchFamily="18" charset="0"/>
                <a:cs typeface="Times New Roman" pitchFamily="18" charset="0"/>
              </a:rPr>
              <a:t>     </a:t>
            </a:r>
            <a:r>
              <a:rPr lang="ro-RO" b="1" dirty="0" smtClean="0">
                <a:effectLst>
                  <a:outerShdw blurRad="38100" dist="38100" dir="2700000" algn="tl">
                    <a:srgbClr val="000000">
                      <a:alpha val="43137"/>
                    </a:srgbClr>
                  </a:outerShdw>
                </a:effectLst>
                <a:latin typeface="Times New Roman" pitchFamily="18" charset="0"/>
                <a:cs typeface="Times New Roman" pitchFamily="18" charset="0"/>
              </a:rPr>
              <a:t>Dinomia este o înțelegere complementară, în profunzime, ea presupune gândire critică, creativitate. Capacitatea dinomică a managerilor este solicitată în identificarea soluțiilor, în evitarea superficialității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260" y="128470"/>
            <a:ext cx="8398775" cy="891995"/>
          </a:xfrm>
        </p:spPr>
        <p:txBody>
          <a:bodyPr>
            <a:noAutofit/>
          </a:bodyPr>
          <a:lstStyle/>
          <a:p>
            <a:r>
              <a:rPr lang="ro-RO" sz="6000" b="1" dirty="0" smtClean="0"/>
              <a:t>Și... </a:t>
            </a:r>
            <a:endParaRPr lang="ru-RU" sz="6000" b="1" dirty="0"/>
          </a:p>
        </p:txBody>
      </p:sp>
      <p:sp>
        <p:nvSpPr>
          <p:cNvPr id="3" name="Содержимое 2"/>
          <p:cNvSpPr>
            <a:spLocks noGrp="1"/>
          </p:cNvSpPr>
          <p:nvPr>
            <p:ph idx="1"/>
          </p:nvPr>
        </p:nvSpPr>
        <p:spPr>
          <a:xfrm>
            <a:off x="143555" y="1350110"/>
            <a:ext cx="8856890" cy="3512215"/>
          </a:xfrm>
        </p:spPr>
        <p:txBody>
          <a:bodyPr>
            <a:normAutofit fontScale="92500" lnSpcReduction="10000"/>
          </a:bodyPr>
          <a:lstStyle/>
          <a:p>
            <a:pPr algn="ctr">
              <a:buNone/>
            </a:pPr>
            <a:r>
              <a:rPr lang="ro-RO" sz="4400" b="1" dirty="0" smtClean="0">
                <a:latin typeface="Times New Roman" pitchFamily="18" charset="0"/>
                <a:cs typeface="Times New Roman" pitchFamily="18" charset="0"/>
              </a:rPr>
              <a:t>     </a:t>
            </a:r>
            <a:r>
              <a:rPr lang="ro-RO" sz="48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Dacă vorbitul frumos ajută plantele să crească, </a:t>
            </a:r>
          </a:p>
          <a:p>
            <a:pPr algn="ctr">
              <a:buNone/>
            </a:pPr>
            <a:r>
              <a:rPr lang="ro-RO" sz="48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imaginați-vă </a:t>
            </a:r>
          </a:p>
          <a:p>
            <a:pPr algn="ctr">
              <a:buNone/>
            </a:pPr>
            <a:r>
              <a:rPr lang="ro-RO" sz="48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CE POATE FACE VORBITUL FRUMOS PENTRU OM!</a:t>
            </a:r>
            <a:endParaRPr lang="ru-RU" sz="4800" b="1"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81175"/>
            <a:ext cx="8246070" cy="305410"/>
          </a:xfrm>
          <a:solidFill>
            <a:schemeClr val="accent2">
              <a:lumMod val="75000"/>
            </a:schemeClr>
          </a:solidFill>
        </p:spPr>
        <p:txBody>
          <a:bodyPr>
            <a:normAutofit fontScale="90000"/>
          </a:bodyPr>
          <a:lstStyle/>
          <a:p>
            <a:r>
              <a:rPr lang="ro-RO" b="1" dirty="0" smtClean="0">
                <a:solidFill>
                  <a:srgbClr val="FFC000"/>
                </a:solidFill>
              </a:rPr>
              <a:t>Exercițiul ”blocaje de comunicare”</a:t>
            </a:r>
            <a:endParaRPr lang="ru-RU" b="1" dirty="0">
              <a:solidFill>
                <a:srgbClr val="FFC000"/>
              </a:solidFill>
            </a:endParaRPr>
          </a:p>
        </p:txBody>
      </p:sp>
      <p:pic>
        <p:nvPicPr>
          <p:cNvPr id="4" name="COMUNICARE.mp4">
            <a:hlinkClick r:id="" action="ppaction://media"/>
          </p:cNvPr>
          <p:cNvPicPr>
            <a:picLocks noGrp="1" noRot="1" noChangeAspect="1"/>
          </p:cNvPicPr>
          <p:nvPr>
            <p:ph idx="1"/>
            <a:videoFile r:link="rId1"/>
          </p:nvPr>
        </p:nvPicPr>
        <p:blipFill>
          <a:blip r:embed="rId3" cstate="print"/>
          <a:stretch>
            <a:fillRect/>
          </a:stretch>
        </p:blipFill>
        <p:spPr>
          <a:xfrm>
            <a:off x="3350360" y="1502815"/>
            <a:ext cx="274869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0"/>
            <a:ext cx="8551480" cy="739290"/>
          </a:xfrm>
          <a:solidFill>
            <a:schemeClr val="accent2">
              <a:lumMod val="50000"/>
            </a:schemeClr>
          </a:solidFill>
        </p:spPr>
        <p:txBody>
          <a:bodyPr>
            <a:normAutofit/>
          </a:bodyPr>
          <a:lstStyle/>
          <a:p>
            <a:pPr algn="ctr"/>
            <a:r>
              <a:rPr lang="ro-RO" sz="2800" dirty="0" smtClean="0">
                <a:solidFill>
                  <a:srgbClr val="FFC000"/>
                </a:solidFill>
              </a:rPr>
              <a:t>...</a:t>
            </a:r>
            <a:r>
              <a:rPr lang="ro-RO" sz="2400" b="1" dirty="0" smtClean="0">
                <a:solidFill>
                  <a:srgbClr val="FFC000"/>
                </a:solidFill>
              </a:rPr>
              <a:t>IAR NOI ... IN TENDINȚA DE A FI MAI BUNI, ȚINEM CONT DE :</a:t>
            </a:r>
            <a:endParaRPr lang="ru-RU" sz="2800" b="1" dirty="0">
              <a:solidFill>
                <a:srgbClr val="FFC000"/>
              </a:solidFill>
            </a:endParaRPr>
          </a:p>
        </p:txBody>
      </p:sp>
      <p:pic>
        <p:nvPicPr>
          <p:cNvPr id="119810" name="Picture 2"/>
          <p:cNvPicPr>
            <a:picLocks noGrp="1" noChangeAspect="1" noChangeArrowheads="1"/>
          </p:cNvPicPr>
          <p:nvPr>
            <p:ph idx="1"/>
          </p:nvPr>
        </p:nvPicPr>
        <p:blipFill>
          <a:blip r:embed="rId2" cstate="print"/>
          <a:srcRect/>
          <a:stretch>
            <a:fillRect/>
          </a:stretch>
        </p:blipFill>
        <p:spPr bwMode="auto">
          <a:xfrm>
            <a:off x="3197655" y="739290"/>
            <a:ext cx="5946344" cy="4404210"/>
          </a:xfrm>
          <a:prstGeom prst="rect">
            <a:avLst/>
          </a:prstGeom>
          <a:solidFill>
            <a:schemeClr val="accent2">
              <a:lumMod val="50000"/>
            </a:schemeClr>
          </a:solidFill>
          <a:ln w="9525">
            <a:noFill/>
            <a:miter lim="800000"/>
            <a:headEnd/>
            <a:tailEnd/>
          </a:ln>
        </p:spPr>
      </p:pic>
      <p:pic>
        <p:nvPicPr>
          <p:cNvPr id="79874" name="Picture 2" descr="Imagini pentru un om ocupat"/>
          <p:cNvPicPr>
            <a:picLocks noChangeAspect="1" noChangeArrowheads="1"/>
          </p:cNvPicPr>
          <p:nvPr/>
        </p:nvPicPr>
        <p:blipFill>
          <a:blip r:embed="rId3" cstate="print"/>
          <a:srcRect/>
          <a:stretch>
            <a:fillRect/>
          </a:stretch>
        </p:blipFill>
        <p:spPr bwMode="auto">
          <a:xfrm>
            <a:off x="143555" y="1197405"/>
            <a:ext cx="3054100" cy="366492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81175"/>
            <a:ext cx="1985165" cy="739290"/>
          </a:xfrm>
        </p:spPr>
        <p:txBody>
          <a:bodyPr>
            <a:normAutofit fontScale="90000"/>
          </a:bodyPr>
          <a:lstStyle/>
          <a:p>
            <a:r>
              <a:rPr lang="ro-RO" b="1" dirty="0" smtClean="0"/>
              <a:t>INCLUSIV </a:t>
            </a:r>
            <a:r>
              <a:rPr lang="ro-RO" dirty="0" smtClean="0"/>
              <a:t>:</a:t>
            </a:r>
            <a:endParaRPr lang="ru-RU" dirty="0"/>
          </a:p>
        </p:txBody>
      </p:sp>
      <p:pic>
        <p:nvPicPr>
          <p:cNvPr id="120834" name="Picture 2"/>
          <p:cNvPicPr>
            <a:picLocks noGrp="1" noChangeAspect="1" noChangeArrowheads="1"/>
          </p:cNvPicPr>
          <p:nvPr>
            <p:ph idx="1"/>
          </p:nvPr>
        </p:nvPicPr>
        <p:blipFill>
          <a:blip r:embed="rId2" cstate="print"/>
          <a:srcRect/>
          <a:stretch>
            <a:fillRect/>
          </a:stretch>
        </p:blipFill>
        <p:spPr bwMode="auto">
          <a:xfrm>
            <a:off x="3350360" y="1"/>
            <a:ext cx="5793640" cy="5143500"/>
          </a:xfrm>
          <a:prstGeom prst="rect">
            <a:avLst/>
          </a:prstGeom>
          <a:noFill/>
          <a:ln w="9525">
            <a:noFill/>
            <a:miter lim="800000"/>
            <a:headEnd/>
            <a:tailEnd/>
          </a:ln>
        </p:spPr>
      </p:pic>
      <p:pic>
        <p:nvPicPr>
          <p:cNvPr id="120837" name="Picture 5" descr="C:\Users\Nina St\Desktop\seminar aprilie 2019\perseverenta.jpg"/>
          <p:cNvPicPr>
            <a:picLocks noChangeAspect="1" noChangeArrowheads="1"/>
          </p:cNvPicPr>
          <p:nvPr/>
        </p:nvPicPr>
        <p:blipFill>
          <a:blip r:embed="rId3" cstate="print"/>
          <a:srcRect/>
          <a:stretch>
            <a:fillRect/>
          </a:stretch>
        </p:blipFill>
        <p:spPr bwMode="auto">
          <a:xfrm>
            <a:off x="0" y="1044700"/>
            <a:ext cx="3503066" cy="3946095"/>
          </a:xfrm>
          <a:prstGeom prst="rect">
            <a:avLst/>
          </a:prstGeom>
          <a:noFill/>
        </p:spPr>
      </p:pic>
      <p:pic>
        <p:nvPicPr>
          <p:cNvPr id="78852" name="Picture 4" descr="Imagini pentru o cafea buna"/>
          <p:cNvPicPr>
            <a:picLocks noChangeAspect="1" noChangeArrowheads="1"/>
          </p:cNvPicPr>
          <p:nvPr/>
        </p:nvPicPr>
        <p:blipFill>
          <a:blip r:embed="rId4" cstate="print"/>
          <a:srcRect/>
          <a:stretch>
            <a:fillRect/>
          </a:stretch>
        </p:blipFill>
        <p:spPr bwMode="auto">
          <a:xfrm>
            <a:off x="5182820" y="3295649"/>
            <a:ext cx="2466975" cy="1847851"/>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solidFill>
                  <a:srgbClr val="FFC000"/>
                </a:solidFill>
              </a:rPr>
              <a:t>Cuget</a:t>
            </a:r>
            <a:r>
              <a:rPr lang="ro-RO" b="1" dirty="0" smtClean="0">
                <a:solidFill>
                  <a:srgbClr val="FFC000"/>
                </a:solidFill>
              </a:rPr>
              <a:t>ăm?</a:t>
            </a:r>
            <a:endParaRPr lang="ru-RU" b="1" dirty="0">
              <a:solidFill>
                <a:srgbClr val="FFC000"/>
              </a:solidFill>
            </a:endParaRPr>
          </a:p>
        </p:txBody>
      </p:sp>
      <p:sp>
        <p:nvSpPr>
          <p:cNvPr id="3" name="Содержимое 2"/>
          <p:cNvSpPr>
            <a:spLocks noGrp="1"/>
          </p:cNvSpPr>
          <p:nvPr>
            <p:ph idx="1"/>
          </p:nvPr>
        </p:nvSpPr>
        <p:spPr>
          <a:xfrm>
            <a:off x="1" y="1044700"/>
            <a:ext cx="9144000" cy="4098800"/>
          </a:xfrm>
        </p:spPr>
        <p:txBody>
          <a:bodyPr>
            <a:normAutofit fontScale="70000" lnSpcReduction="20000"/>
          </a:bodyPr>
          <a:lstStyle/>
          <a:p>
            <a:r>
              <a:rPr lang="en-US" dirty="0" smtClean="0">
                <a:latin typeface="Times New Roman" pitchFamily="18" charset="0"/>
                <a:cs typeface="Times New Roman" pitchFamily="18" charset="0"/>
              </a:rPr>
              <a:t>Un </a:t>
            </a:r>
            <a:r>
              <a:rPr lang="en-US" dirty="0" err="1" smtClean="0">
                <a:latin typeface="Times New Roman" pitchFamily="18" charset="0"/>
                <a:cs typeface="Times New Roman" pitchFamily="18" charset="0"/>
              </a:rPr>
              <a:t>catâr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munci</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bună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voie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răbdător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pentru</a:t>
            </a:r>
            <a:r>
              <a:rPr lang="en-US" dirty="0" smtClean="0">
                <a:latin typeface="Times New Roman" pitchFamily="18" charset="0"/>
                <a:cs typeface="Times New Roman" pitchFamily="18" charset="0"/>
              </a:rPr>
              <a:t> tine </a:t>
            </a:r>
            <a:r>
              <a:rPr lang="en-US" dirty="0" err="1" smtClean="0">
                <a:latin typeface="Times New Roman" pitchFamily="18" charset="0"/>
                <a:cs typeface="Times New Roman" pitchFamily="18" charset="0"/>
              </a:rPr>
              <a:t>zece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pentru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privilegiul</a:t>
            </a:r>
            <a:r>
              <a:rPr lang="en-US" dirty="0" smtClean="0">
                <a:latin typeface="Times New Roman" pitchFamily="18" charset="0"/>
                <a:cs typeface="Times New Roman" pitchFamily="18" charset="0"/>
              </a:rPr>
              <a:t> de a </a:t>
            </a:r>
            <a:r>
              <a:rPr lang="en-US" dirty="0" err="1" smtClean="0">
                <a:latin typeface="Times New Roman" pitchFamily="18" charset="0"/>
                <a:cs typeface="Times New Roman" pitchFamily="18" charset="0"/>
              </a:rPr>
              <a:t>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lovi</a:t>
            </a:r>
            <a:r>
              <a:rPr lang="en-US" dirty="0" smtClean="0">
                <a:latin typeface="Times New Roman" pitchFamily="18" charset="0"/>
                <a:cs typeface="Times New Roman" pitchFamily="18" charset="0"/>
              </a:rPr>
              <a:t> o </a:t>
            </a:r>
            <a:r>
              <a:rPr lang="en-US" dirty="0" err="1" smtClean="0">
                <a:latin typeface="Times New Roman" pitchFamily="18" charset="0"/>
                <a:cs typeface="Times New Roman" pitchFamily="18" charset="0"/>
              </a:rPr>
              <a:t>dată</a:t>
            </a:r>
            <a:r>
              <a:rPr lang="en-US" dirty="0" smtClean="0">
                <a:latin typeface="Times New Roman" pitchFamily="18" charset="0"/>
                <a:cs typeface="Times New Roman" pitchFamily="18" charset="0"/>
              </a:rPr>
              <a:t>. – William FAULKNER</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Nici</a:t>
            </a:r>
            <a:r>
              <a:rPr lang="en-US" dirty="0" smtClean="0">
                <a:latin typeface="Times New Roman" pitchFamily="18" charset="0"/>
                <a:cs typeface="Times New Roman" pitchFamily="18" charset="0"/>
              </a:rPr>
              <a:t> un </a:t>
            </a:r>
            <a:r>
              <a:rPr lang="en-US" dirty="0" err="1" smtClean="0">
                <a:latin typeface="Times New Roman" pitchFamily="18" charset="0"/>
                <a:cs typeface="Times New Roman" pitchFamily="18" charset="0"/>
              </a:rPr>
              <a:t>lucru</a:t>
            </a:r>
            <a:r>
              <a:rPr lang="en-US" dirty="0" smtClean="0">
                <a:latin typeface="Times New Roman" pitchFamily="18" charset="0"/>
                <a:cs typeface="Times New Roman" pitchFamily="18" charset="0"/>
              </a:rPr>
              <a:t> mare nu se </a:t>
            </a:r>
            <a:r>
              <a:rPr lang="en-US" dirty="0" err="1" smtClean="0">
                <a:latin typeface="Times New Roman" pitchFamily="18" charset="0"/>
                <a:cs typeface="Times New Roman" pitchFamily="18" charset="0"/>
              </a:rPr>
              <a:t>întâmpla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dintr</a:t>
            </a:r>
            <a:r>
              <a:rPr lang="en-US" dirty="0" smtClean="0">
                <a:latin typeface="Times New Roman" pitchFamily="18" charset="0"/>
                <a:cs typeface="Times New Roman" pitchFamily="18" charset="0"/>
              </a:rPr>
              <a:t>-o </a:t>
            </a:r>
            <a:r>
              <a:rPr lang="en-US" dirty="0" err="1" smtClean="0">
                <a:latin typeface="Times New Roman" pitchFamily="18" charset="0"/>
                <a:cs typeface="Times New Roman" pitchFamily="18" charset="0"/>
              </a:rPr>
              <a:t>dată</a:t>
            </a:r>
            <a:r>
              <a:rPr lang="en-US" dirty="0" smtClean="0">
                <a:latin typeface="Times New Roman" pitchFamily="18" charset="0"/>
                <a:cs typeface="Times New Roman" pitchFamily="18" charset="0"/>
              </a:rPr>
              <a:t>. – EPICTET</a:t>
            </a:r>
            <a:endParaRPr lang="ru-RU"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Să</a:t>
            </a:r>
            <a:r>
              <a:rPr lang="en-US" dirty="0" smtClean="0">
                <a:latin typeface="Times New Roman" pitchFamily="18" charset="0"/>
                <a:cs typeface="Times New Roman" pitchFamily="18" charset="0"/>
              </a:rPr>
              <a:t> nu </a:t>
            </a:r>
            <a:r>
              <a:rPr lang="en-US" dirty="0" err="1" smtClean="0">
                <a:latin typeface="Times New Roman" pitchFamily="18" charset="0"/>
                <a:cs typeface="Times New Roman" pitchFamily="18" charset="0"/>
              </a:rPr>
              <a:t>ştie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nimeni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răni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dor</a:t>
            </a:r>
            <a:r>
              <a:rPr lang="en-US" dirty="0" smtClean="0">
                <a:latin typeface="Times New Roman" pitchFamily="18" charset="0"/>
                <a:cs typeface="Times New Roman" pitchFamily="18" charset="0"/>
              </a:rPr>
              <a:t>. – Octavian GOGA</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Tot </a:t>
            </a:r>
            <a:r>
              <a:rPr lang="en-US" dirty="0" err="1" smtClean="0">
                <a:latin typeface="Times New Roman" pitchFamily="18" charset="0"/>
                <a:cs typeface="Times New Roman" pitchFamily="18" charset="0"/>
              </a:rPr>
              <a:t>ceea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ce</a:t>
            </a:r>
            <a:r>
              <a:rPr lang="en-US" dirty="0" smtClean="0">
                <a:latin typeface="Times New Roman" pitchFamily="18" charset="0"/>
                <a:cs typeface="Times New Roman" pitchFamily="18" charset="0"/>
              </a:rPr>
              <a:t> ne </a:t>
            </a:r>
            <a:r>
              <a:rPr lang="en-US" dirty="0" err="1" smtClean="0">
                <a:latin typeface="Times New Roman" pitchFamily="18" charset="0"/>
                <a:cs typeface="Times New Roman" pitchFamily="18" charset="0"/>
              </a:rPr>
              <a:t>irită</a:t>
            </a:r>
            <a:r>
              <a:rPr lang="en-US" dirty="0" smtClean="0">
                <a:latin typeface="Times New Roman" pitchFamily="18" charset="0"/>
                <a:cs typeface="Times New Roman" pitchFamily="18" charset="0"/>
              </a:rPr>
              <a:t> la </a:t>
            </a:r>
            <a:r>
              <a:rPr lang="en-US" dirty="0" err="1" smtClean="0">
                <a:latin typeface="Times New Roman" pitchFamily="18" charset="0"/>
                <a:cs typeface="Times New Roman" pitchFamily="18" charset="0"/>
              </a:rPr>
              <a:t>alţii</a:t>
            </a:r>
            <a:r>
              <a:rPr lang="en-US" dirty="0" smtClean="0">
                <a:latin typeface="Times New Roman" pitchFamily="18" charset="0"/>
                <a:cs typeface="Times New Roman" pitchFamily="18" charset="0"/>
              </a:rPr>
              <a:t> ne </a:t>
            </a:r>
            <a:r>
              <a:rPr lang="en-US" dirty="0" err="1" smtClean="0">
                <a:latin typeface="Times New Roman" pitchFamily="18" charset="0"/>
                <a:cs typeface="Times New Roman" pitchFamily="18" charset="0"/>
              </a:rPr>
              <a:t>poate</a:t>
            </a:r>
            <a:r>
              <a:rPr lang="en-US" dirty="0" smtClean="0">
                <a:latin typeface="Times New Roman" pitchFamily="18" charset="0"/>
                <a:cs typeface="Times New Roman" pitchFamily="18" charset="0"/>
              </a:rPr>
              <a:t> face </a:t>
            </a:r>
            <a:r>
              <a:rPr lang="en-US" dirty="0" err="1" smtClean="0">
                <a:latin typeface="Times New Roman" pitchFamily="18" charset="0"/>
                <a:cs typeface="Times New Roman" pitchFamily="18" charset="0"/>
              </a:rPr>
              <a:t>să</a:t>
            </a:r>
            <a:r>
              <a:rPr lang="en-US" dirty="0" smtClean="0">
                <a:latin typeface="Times New Roman" pitchFamily="18" charset="0"/>
                <a:cs typeface="Times New Roman" pitchFamily="18" charset="0"/>
              </a:rPr>
              <a:t> ne </a:t>
            </a:r>
            <a:r>
              <a:rPr lang="en-US" dirty="0" err="1" smtClean="0">
                <a:latin typeface="Times New Roman" pitchFamily="18" charset="0"/>
                <a:cs typeface="Times New Roman" pitchFamily="18" charset="0"/>
              </a:rPr>
              <a:t>înţelegem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noi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înşine</a:t>
            </a:r>
            <a:r>
              <a:rPr lang="en-US" dirty="0" smtClean="0">
                <a:latin typeface="Times New Roman" pitchFamily="18" charset="0"/>
                <a:cs typeface="Times New Roman" pitchFamily="18" charset="0"/>
              </a:rPr>
              <a:t>. – C. G. JUNG</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Nimic</a:t>
            </a:r>
            <a:r>
              <a:rPr lang="en-US" dirty="0" smtClean="0">
                <a:latin typeface="Times New Roman" pitchFamily="18" charset="0"/>
                <a:cs typeface="Times New Roman" pitchFamily="18" charset="0"/>
              </a:rPr>
              <a:t> nu </a:t>
            </a:r>
            <a:r>
              <a:rPr lang="en-US" dirty="0" err="1" smtClean="0">
                <a:latin typeface="Times New Roman" pitchFamily="18" charset="0"/>
                <a:cs typeface="Times New Roman" pitchFamily="18" charset="0"/>
              </a:rPr>
              <a:t>este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imposibil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pentru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cei</a:t>
            </a:r>
            <a:r>
              <a:rPr lang="en-US" dirty="0" smtClean="0">
                <a:latin typeface="Times New Roman" pitchFamily="18" charset="0"/>
                <a:cs typeface="Times New Roman" pitchFamily="18" charset="0"/>
              </a:rPr>
              <a:t> care </a:t>
            </a:r>
            <a:r>
              <a:rPr lang="en-US" dirty="0" err="1" smtClean="0">
                <a:latin typeface="Times New Roman" pitchFamily="18" charset="0"/>
                <a:cs typeface="Times New Roman" pitchFamily="18" charset="0"/>
              </a:rPr>
              <a:t>încearcă</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Alexandru</a:t>
            </a:r>
            <a:r>
              <a:rPr lang="en-US" dirty="0" smtClean="0">
                <a:latin typeface="Times New Roman" pitchFamily="18" charset="0"/>
                <a:cs typeface="Times New Roman" pitchFamily="18" charset="0"/>
              </a:rPr>
              <a:t> MACEDON</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Nu </a:t>
            </a:r>
            <a:r>
              <a:rPr lang="en-US" dirty="0" err="1" smtClean="0">
                <a:latin typeface="Times New Roman" pitchFamily="18" charset="0"/>
                <a:cs typeface="Times New Roman" pitchFamily="18" charset="0"/>
              </a:rPr>
              <a:t>căuta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niciodată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faci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judecător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între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prieteni</a:t>
            </a:r>
            <a:r>
              <a:rPr lang="en-US" dirty="0" smtClean="0">
                <a:latin typeface="Times New Roman" pitchFamily="18" charset="0"/>
                <a:cs typeface="Times New Roman" pitchFamily="18" charset="0"/>
              </a:rPr>
              <a:t>. – MENANDRU</a:t>
            </a:r>
            <a:endParaRPr lang="ru-RU"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Omului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îi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trebuie</a:t>
            </a:r>
            <a:r>
              <a:rPr lang="en-US" dirty="0" smtClean="0">
                <a:latin typeface="Times New Roman" pitchFamily="18" charset="0"/>
                <a:cs typeface="Times New Roman" pitchFamily="18" charset="0"/>
              </a:rPr>
              <a:t> un </a:t>
            </a:r>
            <a:r>
              <a:rPr lang="en-US" dirty="0" err="1" smtClean="0">
                <a:latin typeface="Times New Roman" pitchFamily="18" charset="0"/>
                <a:cs typeface="Times New Roman" pitchFamily="18" charset="0"/>
              </a:rPr>
              <a:t>vis</a:t>
            </a:r>
            <a:r>
              <a:rPr lang="en-US" dirty="0" smtClean="0">
                <a:latin typeface="Times New Roman" pitchFamily="18" charset="0"/>
                <a:cs typeface="Times New Roman" pitchFamily="18" charset="0"/>
              </a:rPr>
              <a:t> ca </a:t>
            </a:r>
            <a:r>
              <a:rPr lang="en-US" dirty="0" err="1" smtClean="0">
                <a:latin typeface="Times New Roman" pitchFamily="18" charset="0"/>
                <a:cs typeface="Times New Roman" pitchFamily="18" charset="0"/>
              </a:rPr>
              <a:t>să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suporte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realitatea</a:t>
            </a:r>
            <a:r>
              <a:rPr lang="en-US" dirty="0" smtClean="0">
                <a:latin typeface="Times New Roman" pitchFamily="18" charset="0"/>
                <a:cs typeface="Times New Roman" pitchFamily="18" charset="0"/>
              </a:rPr>
              <a:t>. – Sigmund FREUD</a:t>
            </a:r>
            <a:endParaRPr lang="ru-RU"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Banul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este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cea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sigură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piatra</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încercare</a:t>
            </a:r>
            <a:r>
              <a:rPr lang="en-US" dirty="0" smtClean="0">
                <a:latin typeface="Times New Roman" pitchFamily="18" charset="0"/>
                <a:cs typeface="Times New Roman" pitchFamily="18" charset="0"/>
              </a:rPr>
              <a:t> a </a:t>
            </a:r>
            <a:r>
              <a:rPr lang="en-US" dirty="0" err="1" smtClean="0">
                <a:latin typeface="Times New Roman" pitchFamily="18" charset="0"/>
                <a:cs typeface="Times New Roman" pitchFamily="18" charset="0"/>
              </a:rPr>
              <a:t>firii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omeneşti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Vasile</a:t>
            </a:r>
            <a:r>
              <a:rPr lang="en-US"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ALECSANDRI</a:t>
            </a:r>
            <a:endParaRPr lang="ru-RU"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Dacă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vântul</a:t>
            </a:r>
            <a:r>
              <a:rPr lang="en-US" dirty="0" smtClean="0">
                <a:latin typeface="Times New Roman" pitchFamily="18" charset="0"/>
                <a:cs typeface="Times New Roman" pitchFamily="18" charset="0"/>
              </a:rPr>
              <a:t> nu </a:t>
            </a:r>
            <a:r>
              <a:rPr lang="en-US" dirty="0" err="1" smtClean="0">
                <a:latin typeface="Times New Roman" pitchFamily="18" charset="0"/>
                <a:cs typeface="Times New Roman" pitchFamily="18" charset="0"/>
              </a:rPr>
              <a:t>suflă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în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pânze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vâsleşte</a:t>
            </a:r>
            <a:r>
              <a:rPr lang="en-US" dirty="0" smtClean="0">
                <a:latin typeface="Times New Roman" pitchFamily="18" charset="0"/>
                <a:cs typeface="Times New Roman" pitchFamily="18" charset="0"/>
              </a:rPr>
              <a:t>. – Proverb </a:t>
            </a:r>
            <a:r>
              <a:rPr lang="en-US" dirty="0" err="1" smtClean="0">
                <a:latin typeface="Times New Roman" pitchFamily="18" charset="0"/>
                <a:cs typeface="Times New Roman" pitchFamily="18" charset="0"/>
              </a:rPr>
              <a:t>latin</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Viitorul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începe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acum</a:t>
            </a:r>
            <a:r>
              <a:rPr lang="en-US" dirty="0" smtClean="0">
                <a:latin typeface="Times New Roman" pitchFamily="18" charset="0"/>
                <a:cs typeface="Times New Roman" pitchFamily="18" charset="0"/>
              </a:rPr>
              <a:t>, nu </a:t>
            </a:r>
            <a:r>
              <a:rPr lang="en-US" dirty="0" err="1" smtClean="0">
                <a:latin typeface="Times New Roman" pitchFamily="18" charset="0"/>
                <a:cs typeface="Times New Roman" pitchFamily="18" charset="0"/>
              </a:rPr>
              <a:t>mâine</a:t>
            </a:r>
            <a:r>
              <a:rPr lang="en-US" dirty="0" smtClean="0">
                <a:latin typeface="Times New Roman" pitchFamily="18" charset="0"/>
                <a:cs typeface="Times New Roman" pitchFamily="18" charset="0"/>
              </a:rPr>
              <a:t>. – Papa IOAN-PAUL III</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Fie </a:t>
            </a:r>
            <a:r>
              <a:rPr lang="en-US" dirty="0" err="1" smtClean="0">
                <a:latin typeface="Times New Roman" pitchFamily="18" charset="0"/>
                <a:cs typeface="Times New Roman" pitchFamily="18" charset="0"/>
              </a:rPr>
              <a:t>găsim</a:t>
            </a:r>
            <a:r>
              <a:rPr lang="en-US" dirty="0" smtClean="0">
                <a:latin typeface="Times New Roman" pitchFamily="18" charset="0"/>
                <a:cs typeface="Times New Roman" pitchFamily="18" charset="0"/>
              </a:rPr>
              <a:t> o </a:t>
            </a:r>
            <a:r>
              <a:rPr lang="en-US" dirty="0" err="1" smtClean="0">
                <a:latin typeface="Times New Roman" pitchFamily="18" charset="0"/>
                <a:cs typeface="Times New Roman" pitchFamily="18" charset="0"/>
              </a:rPr>
              <a:t>cale</a:t>
            </a:r>
            <a:r>
              <a:rPr lang="en-US" dirty="0" smtClean="0">
                <a:latin typeface="Times New Roman" pitchFamily="18" charset="0"/>
                <a:cs typeface="Times New Roman" pitchFamily="18" charset="0"/>
              </a:rPr>
              <a:t>, fie ne </a:t>
            </a:r>
            <a:r>
              <a:rPr lang="en-US" dirty="0" err="1" smtClean="0">
                <a:latin typeface="Times New Roman" pitchFamily="18" charset="0"/>
                <a:cs typeface="Times New Roman" pitchFamily="18" charset="0"/>
              </a:rPr>
              <a:t>facem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una</a:t>
            </a:r>
            <a:r>
              <a:rPr lang="en-US" dirty="0" smtClean="0">
                <a:latin typeface="Times New Roman" pitchFamily="18" charset="0"/>
                <a:cs typeface="Times New Roman" pitchFamily="18" charset="0"/>
              </a:rPr>
              <a:t>. – HANNIBAL</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128470"/>
            <a:ext cx="6566315" cy="610820"/>
          </a:xfrm>
        </p:spPr>
        <p:txBody>
          <a:bodyPr>
            <a:normAutofit fontScale="90000"/>
          </a:bodyPr>
          <a:lstStyle/>
          <a:p>
            <a:pPr algn="ctr"/>
            <a:r>
              <a:rPr lang="ro-RO" dirty="0" smtClean="0"/>
              <a:t/>
            </a:r>
            <a:br>
              <a:rPr lang="ro-RO" dirty="0" smtClean="0"/>
            </a:br>
            <a:r>
              <a:rPr lang="ro-RO" b="1" dirty="0" smtClean="0">
                <a:solidFill>
                  <a:srgbClr val="FFC000"/>
                </a:solidFill>
              </a:rPr>
              <a:t>DE CE SUNTEM AICI?</a:t>
            </a:r>
            <a:r>
              <a:rPr lang="en-US" sz="4000" b="1" dirty="0" smtClean="0">
                <a:solidFill>
                  <a:srgbClr val="FFC000"/>
                </a:solidFill>
              </a:rPr>
              <a:t/>
            </a:r>
            <a:br>
              <a:rPr lang="en-US" sz="4000" b="1" dirty="0" smtClean="0">
                <a:solidFill>
                  <a:srgbClr val="FFC000"/>
                </a:solidFill>
              </a:rPr>
            </a:br>
            <a:r>
              <a:rPr lang="ro-RO" dirty="0" smtClean="0"/>
              <a:t/>
            </a:r>
            <a:br>
              <a:rPr lang="ro-RO" dirty="0" smtClean="0"/>
            </a:br>
            <a:endParaRPr lang="en-US" b="1" dirty="0">
              <a:solidFill>
                <a:srgbClr val="FFC000"/>
              </a:solidFill>
            </a:endParaRPr>
          </a:p>
        </p:txBody>
      </p:sp>
      <p:sp>
        <p:nvSpPr>
          <p:cNvPr id="5" name="Content Placeholder 4"/>
          <p:cNvSpPr>
            <a:spLocks noGrp="1"/>
          </p:cNvSpPr>
          <p:nvPr>
            <p:ph idx="1"/>
          </p:nvPr>
        </p:nvSpPr>
        <p:spPr>
          <a:xfrm>
            <a:off x="0" y="433880"/>
            <a:ext cx="7015279" cy="4581151"/>
          </a:xfrm>
        </p:spPr>
        <p:txBody>
          <a:bodyPr>
            <a:normAutofit lnSpcReduction="10000"/>
          </a:bodyPr>
          <a:lstStyle/>
          <a:p>
            <a:r>
              <a:rPr lang="ro-RO" sz="2000" b="1" dirty="0" smtClean="0">
                <a:latin typeface="Times New Roman" pitchFamily="18" charset="0"/>
                <a:cs typeface="Times New Roman" pitchFamily="18" charset="0"/>
              </a:rPr>
              <a:t>A) Urmare discuției cu colegii de echipă răspundeți  laconic  la întrebarea din partea de sus a slide-ului;</a:t>
            </a:r>
          </a:p>
          <a:p>
            <a:r>
              <a:rPr lang="ro-RO" sz="2000" b="1" dirty="0" smtClean="0">
                <a:latin typeface="Times New Roman" pitchFamily="18" charset="0"/>
                <a:cs typeface="Times New Roman" pitchFamily="18" charset="0"/>
              </a:rPr>
              <a:t>B)</a:t>
            </a:r>
            <a:r>
              <a:rPr lang="en-US" sz="2000" b="1" dirty="0" smtClean="0">
                <a:latin typeface="Times New Roman" pitchFamily="18" charset="0"/>
                <a:cs typeface="Times New Roman" pitchFamily="18" charset="0"/>
              </a:rPr>
              <a:t> </a:t>
            </a:r>
            <a:r>
              <a:rPr lang="ro-RO" sz="2000" b="1" dirty="0" smtClean="0">
                <a:latin typeface="Times New Roman" pitchFamily="18" charset="0"/>
                <a:cs typeface="Times New Roman" pitchFamily="18" charset="0"/>
              </a:rPr>
              <a:t>Analizând în grup  domeniile pe care sunt structurate </a:t>
            </a:r>
            <a:r>
              <a:rPr lang="ro-RO" sz="2000" b="1" i="1" dirty="0" smtClean="0">
                <a:latin typeface="Times New Roman" pitchFamily="18" charset="0"/>
                <a:cs typeface="Times New Roman" pitchFamily="18" charset="0"/>
              </a:rPr>
              <a:t>Standardele de competență profesională a  cadrelor de conducere</a:t>
            </a:r>
            <a:r>
              <a:rPr lang="ro-RO" sz="2000" b="1" dirty="0" smtClean="0">
                <a:latin typeface="Times New Roman" pitchFamily="18" charset="0"/>
                <a:cs typeface="Times New Roman" pitchFamily="18" charset="0"/>
              </a:rPr>
              <a:t>, identificați care domeniu este mai  vulnerabil în activitatea managerială ? Ce fel de probleme apar?</a:t>
            </a:r>
          </a:p>
          <a:p>
            <a:pPr algn="ctr"/>
            <a:r>
              <a:rPr lang="it-IT"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AMINTIM</a:t>
            </a:r>
            <a:r>
              <a:rPr lang="ro-RO"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it-IT"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Standardele de competență profesională se structurează pe șase domenii prioritare: </a:t>
            </a:r>
            <a:endParaRPr lang="ro-RO"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ro-RO"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ro-RO"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1. </a:t>
            </a:r>
            <a:r>
              <a:rPr lang="en-US" sz="2000" b="1" dirty="0" err="1" smtClean="0">
                <a:latin typeface="Times New Roman" pitchFamily="18" charset="0"/>
                <a:cs typeface="Times New Roman" pitchFamily="18" charset="0"/>
              </a:rPr>
              <a:t>Viziune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și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strategii</a:t>
            </a:r>
            <a:r>
              <a:rPr lang="en-US" sz="2000" b="1" dirty="0" smtClean="0">
                <a:latin typeface="Times New Roman" pitchFamily="18" charset="0"/>
                <a:cs typeface="Times New Roman" pitchFamily="18" charset="0"/>
              </a:rPr>
              <a:t>;</a:t>
            </a:r>
            <a:endParaRPr lang="ro-RO" sz="2000" b="1"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 </a:t>
            </a:r>
            <a:r>
              <a:rPr lang="ro-RO"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2. Curriculum; </a:t>
            </a:r>
            <a:endParaRPr lang="ro-RO" sz="2000" b="1" dirty="0" smtClean="0">
              <a:latin typeface="Times New Roman" pitchFamily="18" charset="0"/>
              <a:cs typeface="Times New Roman" pitchFamily="18" charset="0"/>
            </a:endParaRPr>
          </a:p>
          <a:p>
            <a:pPr>
              <a:buNone/>
            </a:pPr>
            <a:r>
              <a:rPr lang="ro-RO"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3. </a:t>
            </a:r>
            <a:r>
              <a:rPr lang="en-US" sz="2000" b="1" dirty="0" err="1" smtClean="0">
                <a:latin typeface="Times New Roman" pitchFamily="18" charset="0"/>
                <a:cs typeface="Times New Roman" pitchFamily="18" charset="0"/>
              </a:rPr>
              <a:t>Resurse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umane</a:t>
            </a:r>
            <a:r>
              <a:rPr lang="en-US" sz="2000" b="1" dirty="0" smtClean="0">
                <a:latin typeface="Times New Roman" pitchFamily="18" charset="0"/>
                <a:cs typeface="Times New Roman" pitchFamily="18" charset="0"/>
              </a:rPr>
              <a:t>; </a:t>
            </a:r>
            <a:endParaRPr lang="ro-RO" sz="2000" b="1" dirty="0" smtClean="0">
              <a:latin typeface="Times New Roman" pitchFamily="18" charset="0"/>
              <a:cs typeface="Times New Roman" pitchFamily="18" charset="0"/>
            </a:endParaRPr>
          </a:p>
          <a:p>
            <a:pPr>
              <a:buNone/>
            </a:pPr>
            <a:r>
              <a:rPr lang="ro-RO"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4. </a:t>
            </a:r>
            <a:r>
              <a:rPr lang="en-US" sz="2000" b="1" dirty="0" err="1" smtClean="0">
                <a:latin typeface="Times New Roman" pitchFamily="18" charset="0"/>
                <a:cs typeface="Times New Roman" pitchFamily="18" charset="0"/>
              </a:rPr>
              <a:t>Resurse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financiare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și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materiale</a:t>
            </a:r>
            <a:endParaRPr lang="ro-RO" sz="2000" b="1" dirty="0" smtClean="0">
              <a:latin typeface="Times New Roman" pitchFamily="18" charset="0"/>
              <a:cs typeface="Times New Roman" pitchFamily="18" charset="0"/>
            </a:endParaRPr>
          </a:p>
          <a:p>
            <a:pPr>
              <a:buNone/>
            </a:pPr>
            <a:r>
              <a:rPr lang="ro-RO"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5. </a:t>
            </a:r>
            <a:r>
              <a:rPr lang="en-US" sz="2000" b="1" dirty="0" err="1" smtClean="0">
                <a:latin typeface="Times New Roman" pitchFamily="18" charset="0"/>
                <a:cs typeface="Times New Roman" pitchFamily="18" charset="0"/>
              </a:rPr>
              <a:t>Structuri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și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proceduri</a:t>
            </a:r>
            <a:r>
              <a:rPr lang="en-US" sz="2000" b="1" dirty="0" smtClean="0">
                <a:latin typeface="Times New Roman" pitchFamily="18" charset="0"/>
                <a:cs typeface="Times New Roman" pitchFamily="18" charset="0"/>
              </a:rPr>
              <a:t>; </a:t>
            </a:r>
            <a:endParaRPr lang="ro-RO" sz="2000" b="1" dirty="0" smtClean="0">
              <a:latin typeface="Times New Roman" pitchFamily="18" charset="0"/>
              <a:cs typeface="Times New Roman" pitchFamily="18" charset="0"/>
            </a:endParaRPr>
          </a:p>
          <a:p>
            <a:pPr>
              <a:buNone/>
            </a:pPr>
            <a:r>
              <a:rPr lang="ro-RO"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6. </a:t>
            </a:r>
            <a:r>
              <a:rPr lang="en-US" sz="2000" b="1" dirty="0" err="1" smtClean="0">
                <a:latin typeface="Times New Roman" pitchFamily="18" charset="0"/>
                <a:cs typeface="Times New Roman" pitchFamily="18" charset="0"/>
              </a:rPr>
              <a:t>Comunitate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și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parteneriate</a:t>
            </a:r>
            <a:endParaRPr lang="en-US" sz="2000" b="1" dirty="0" smtClean="0">
              <a:latin typeface="Times New Roman" pitchFamily="18" charset="0"/>
              <a:cs typeface="Times New Roman" pitchFamily="18" charset="0"/>
            </a:endParaRPr>
          </a:p>
        </p:txBody>
      </p:sp>
      <p:sp>
        <p:nvSpPr>
          <p:cNvPr id="6" name="Стрелка вниз 5"/>
          <p:cNvSpPr/>
          <p:nvPr/>
        </p:nvSpPr>
        <p:spPr>
          <a:xfrm>
            <a:off x="6862575" y="0"/>
            <a:ext cx="763524" cy="5015030"/>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dirty="0" smtClean="0">
                <a:solidFill>
                  <a:srgbClr val="FFC000"/>
                </a:solidFill>
              </a:rPr>
              <a:t>I</a:t>
            </a:r>
          </a:p>
          <a:p>
            <a:pPr algn="ctr"/>
            <a:r>
              <a:rPr lang="ro-RO" sz="2800" dirty="0" smtClean="0">
                <a:solidFill>
                  <a:srgbClr val="FFC000"/>
                </a:solidFill>
              </a:rPr>
              <a:t>NTRODUCERE</a:t>
            </a:r>
            <a:endParaRPr lang="ru-RU" sz="2800" dirty="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54" y="128469"/>
            <a:ext cx="9000445" cy="916231"/>
          </a:xfrm>
          <a:solidFill>
            <a:schemeClr val="accent2">
              <a:lumMod val="50000"/>
            </a:schemeClr>
          </a:solidFill>
        </p:spPr>
        <p:txBody>
          <a:bodyPr>
            <a:noAutofit/>
          </a:bodyPr>
          <a:lstStyle/>
          <a:p>
            <a:r>
              <a:rPr lang="ro-RO" sz="2000" b="1" dirty="0" smtClean="0">
                <a:solidFill>
                  <a:srgbClr val="FFC000"/>
                </a:solidFill>
                <a:latin typeface="Times New Roman" pitchFamily="18" charset="0"/>
                <a:cs typeface="Times New Roman" pitchFamily="18" charset="0"/>
              </a:rPr>
              <a:t>Exercitiu</a:t>
            </a:r>
            <a:r>
              <a:rPr lang="ro-RO" sz="2800" b="1" dirty="0" smtClean="0">
                <a:solidFill>
                  <a:srgbClr val="FFC000"/>
                </a:solidFill>
                <a:latin typeface="Times New Roman" pitchFamily="18" charset="0"/>
                <a:cs typeface="Times New Roman" pitchFamily="18" charset="0"/>
              </a:rPr>
              <a:t>: </a:t>
            </a:r>
            <a:r>
              <a:rPr lang="ro-RO" sz="2400" b="1" dirty="0" smtClean="0">
                <a:solidFill>
                  <a:srgbClr val="FFC000"/>
                </a:solidFill>
                <a:latin typeface="Times New Roman" pitchFamily="18" charset="0"/>
                <a:cs typeface="Times New Roman" pitchFamily="18" charset="0"/>
              </a:rPr>
              <a:t>aplicand</a:t>
            </a:r>
            <a:r>
              <a:rPr lang="ro-RO" sz="3200" b="1" dirty="0" smtClean="0">
                <a:solidFill>
                  <a:srgbClr val="FFC000"/>
                </a:solidFill>
                <a:latin typeface="Times New Roman" pitchFamily="18" charset="0"/>
                <a:cs typeface="Times New Roman" pitchFamily="18" charset="0"/>
              </a:rPr>
              <a:t> </a:t>
            </a:r>
            <a:r>
              <a:rPr lang="ro-RO" sz="2000" b="1" i="1" dirty="0" smtClean="0">
                <a:solidFill>
                  <a:srgbClr val="FFC000"/>
                </a:solidFill>
                <a:latin typeface="Times New Roman" pitchFamily="18" charset="0"/>
                <a:cs typeface="Times New Roman" pitchFamily="18" charset="0"/>
              </a:rPr>
              <a:t>M</a:t>
            </a:r>
            <a:r>
              <a:rPr lang="vi-VN" sz="2000" b="1" i="1" dirty="0" smtClean="0">
                <a:solidFill>
                  <a:srgbClr val="FFC000"/>
                </a:solidFill>
                <a:latin typeface="Times New Roman" pitchFamily="18" charset="0"/>
                <a:cs typeface="Times New Roman" pitchFamily="18" charset="0"/>
              </a:rPr>
              <a:t>etoda Pălăriilor </a:t>
            </a:r>
            <a:r>
              <a:rPr lang="ro-RO" sz="2000" b="1" i="1" dirty="0" smtClean="0">
                <a:solidFill>
                  <a:srgbClr val="FFC000"/>
                </a:solidFill>
                <a:latin typeface="Times New Roman" pitchFamily="18" charset="0"/>
                <a:cs typeface="Times New Roman" pitchFamily="18" charset="0"/>
              </a:rPr>
              <a:t> </a:t>
            </a:r>
            <a:r>
              <a:rPr lang="vi-VN" sz="2000" b="1" i="1" dirty="0" smtClean="0">
                <a:solidFill>
                  <a:srgbClr val="FFC000"/>
                </a:solidFill>
                <a:latin typeface="Times New Roman" pitchFamily="18" charset="0"/>
                <a:cs typeface="Times New Roman" pitchFamily="18" charset="0"/>
              </a:rPr>
              <a:t>Gânditoare</a:t>
            </a:r>
            <a:r>
              <a:rPr lang="vi-VN" sz="2000" b="1" dirty="0" smtClean="0">
                <a:solidFill>
                  <a:srgbClr val="FFC000"/>
                </a:solidFill>
                <a:latin typeface="Times New Roman" pitchFamily="18" charset="0"/>
                <a:cs typeface="Times New Roman" pitchFamily="18" charset="0"/>
              </a:rPr>
              <a:t>, propusă de Edward de Bono,</a:t>
            </a:r>
            <a:r>
              <a:rPr lang="ro-RO" sz="2000" b="1" dirty="0" smtClean="0">
                <a:solidFill>
                  <a:srgbClr val="FFC000"/>
                </a:solidFill>
                <a:latin typeface="Times New Roman" pitchFamily="18" charset="0"/>
                <a:cs typeface="Times New Roman" pitchFamily="18" charset="0"/>
              </a:rPr>
              <a:t> analizați  aplicabilitatea  managementului participativ  în instituția școlară</a:t>
            </a:r>
            <a:r>
              <a:rPr lang="ro-RO" sz="1800" dirty="0" smtClean="0">
                <a:solidFill>
                  <a:srgbClr val="FFC000"/>
                </a:solidFill>
                <a:latin typeface="Times New Roman" pitchFamily="18" charset="0"/>
                <a:cs typeface="Times New Roman" pitchFamily="18" charset="0"/>
              </a:rPr>
              <a:t/>
            </a:r>
            <a:br>
              <a:rPr lang="ro-RO" sz="1800" dirty="0" smtClean="0">
                <a:solidFill>
                  <a:srgbClr val="FFC000"/>
                </a:solidFill>
                <a:latin typeface="Times New Roman" pitchFamily="18" charset="0"/>
                <a:cs typeface="Times New Roman" pitchFamily="18" charset="0"/>
              </a:rPr>
            </a:br>
            <a:r>
              <a:rPr lang="vi-VN" sz="2800" dirty="0" smtClean="0">
                <a:solidFill>
                  <a:srgbClr val="FFC000"/>
                </a:solidFill>
                <a:latin typeface="Times New Roman" pitchFamily="18" charset="0"/>
                <a:cs typeface="Times New Roman" pitchFamily="18" charset="0"/>
              </a:rPr>
              <a:t> </a:t>
            </a:r>
            <a:endParaRPr lang="ru-RU" sz="2800" b="1" dirty="0">
              <a:solidFill>
                <a:srgbClr val="FFC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044700"/>
            <a:ext cx="9144000" cy="4098800"/>
          </a:xfrm>
        </p:spPr>
        <p:txBody>
          <a:bodyPr>
            <a:normAutofit lnSpcReduction="10000"/>
          </a:bodyPr>
          <a:lstStyle/>
          <a:p>
            <a:r>
              <a:rPr lang="vi-VN" sz="1800" dirty="0" smtClean="0"/>
              <a:t>Cei care poartă </a:t>
            </a:r>
            <a:r>
              <a:rPr lang="vi-VN" sz="1800" b="1" u="sng" dirty="0" smtClean="0"/>
              <a:t>pălăria albă</a:t>
            </a:r>
            <a:r>
              <a:rPr lang="vi-VN" sz="1800" dirty="0" smtClean="0"/>
              <a:t> trebuie să înceapă cu:,,</a:t>
            </a:r>
            <a:r>
              <a:rPr lang="vi-VN" sz="1800" i="1" dirty="0" smtClean="0"/>
              <a:t>Faptele sunt următoarele</a:t>
            </a:r>
            <a:r>
              <a:rPr lang="ro-RO" sz="1800" i="1" dirty="0" smtClean="0"/>
              <a:t>: date statistice, nr de rapoarte, se constată,  doar cu date concrete se vine </a:t>
            </a:r>
            <a:r>
              <a:rPr lang="vi-VN" sz="1800" dirty="0" smtClean="0"/>
              <a:t>….”</a:t>
            </a:r>
            <a:endParaRPr lang="ro-RO" sz="1800" dirty="0" smtClean="0"/>
          </a:p>
          <a:p>
            <a:r>
              <a:rPr lang="vi-VN" sz="1800" dirty="0" smtClean="0"/>
              <a:t>Enunțurile celor care poartă </a:t>
            </a:r>
            <a:r>
              <a:rPr lang="vi-VN" sz="1800" b="1" dirty="0" smtClean="0">
                <a:solidFill>
                  <a:srgbClr val="C00000"/>
                </a:solidFill>
              </a:rPr>
              <a:t>pălăria roșie</a:t>
            </a:r>
            <a:r>
              <a:rPr lang="vi-VN" sz="1800" dirty="0" smtClean="0"/>
              <a:t> se axează pe sentimente:,,</a:t>
            </a:r>
            <a:r>
              <a:rPr lang="vi-VN" sz="1800" i="1" dirty="0" smtClean="0"/>
              <a:t>Sentimentul meu este</a:t>
            </a:r>
            <a:r>
              <a:rPr lang="vi-VN" sz="1800" dirty="0" smtClean="0"/>
              <a:t>….” sau </a:t>
            </a:r>
            <a:r>
              <a:rPr lang="vi-VN" sz="1800" i="1" dirty="0" smtClean="0"/>
              <a:t>,,(Nu) Îmi place că</a:t>
            </a:r>
            <a:r>
              <a:rPr lang="vi-VN" sz="1800" dirty="0" smtClean="0"/>
              <a:t>….”</a:t>
            </a:r>
            <a:endParaRPr lang="ro-RO" sz="1800" dirty="0" smtClean="0"/>
          </a:p>
          <a:p>
            <a:r>
              <a:rPr lang="vi-VN" sz="1800" dirty="0" smtClean="0"/>
              <a:t>  </a:t>
            </a:r>
            <a:r>
              <a:rPr lang="vi-VN" sz="1800" b="1" dirty="0" smtClean="0"/>
              <a:t>Pălăria neagră</a:t>
            </a:r>
            <a:r>
              <a:rPr lang="vi-VN" sz="1800" dirty="0" smtClean="0"/>
              <a:t>  este cea care oferă o perspectivă sumbră </a:t>
            </a:r>
            <a:r>
              <a:rPr lang="ro-RO" sz="1800" dirty="0" smtClean="0"/>
              <a:t>, </a:t>
            </a:r>
            <a:r>
              <a:rPr lang="vi-VN" sz="1800" dirty="0" smtClean="0"/>
              <a:t>gândirea negativistă, critică</a:t>
            </a:r>
            <a:r>
              <a:rPr lang="ro-RO" sz="1800" dirty="0" smtClean="0"/>
              <a:t> , </a:t>
            </a:r>
            <a:r>
              <a:rPr lang="vi-VN" sz="1800" dirty="0" smtClean="0"/>
              <a:t>poate începe cu:,,</a:t>
            </a:r>
            <a:r>
              <a:rPr lang="vi-VN" sz="1800" i="1" dirty="0" smtClean="0"/>
              <a:t>Nu e bine pentru că</a:t>
            </a:r>
            <a:r>
              <a:rPr lang="vi-VN" sz="1800" dirty="0" smtClean="0"/>
              <a:t>….” sau ,,</a:t>
            </a:r>
            <a:r>
              <a:rPr lang="vi-VN" sz="1800" i="1" dirty="0" smtClean="0"/>
              <a:t>Ne expunem la un mare risc</a:t>
            </a:r>
            <a:r>
              <a:rPr lang="vi-VN" sz="1800" dirty="0" smtClean="0"/>
              <a:t>….”</a:t>
            </a:r>
            <a:endParaRPr lang="ro-RO" sz="1800" dirty="0" smtClean="0"/>
          </a:p>
          <a:p>
            <a:r>
              <a:rPr lang="vi-VN" sz="1800" dirty="0" smtClean="0"/>
              <a:t>Cea </a:t>
            </a:r>
            <a:r>
              <a:rPr lang="vi-VN" sz="1800" b="1" dirty="0" smtClean="0">
                <a:solidFill>
                  <a:srgbClr val="FF9900"/>
                </a:solidFill>
                <a:effectLst>
                  <a:outerShdw blurRad="38100" dist="38100" dir="2700000" algn="tl">
                    <a:srgbClr val="000000">
                      <a:alpha val="43137"/>
                    </a:srgbClr>
                  </a:outerShdw>
                </a:effectLst>
              </a:rPr>
              <a:t>galbenă</a:t>
            </a:r>
            <a:r>
              <a:rPr lang="vi-VN" sz="1800" dirty="0" smtClean="0"/>
              <a:t> insistă pe:,,</a:t>
            </a:r>
            <a:r>
              <a:rPr lang="vi-VN" sz="1800" i="1" dirty="0" smtClean="0"/>
              <a:t>Beneficiile sunt următoarele</a:t>
            </a:r>
            <a:r>
              <a:rPr lang="vi-VN" sz="1800" dirty="0" smtClean="0"/>
              <a:t>….” perspectivă pozitivă asupra situației; semnifică gândirea optimistă;</a:t>
            </a:r>
            <a:endParaRPr lang="ro-RO" sz="1800" dirty="0" smtClean="0"/>
          </a:p>
          <a:p>
            <a:r>
              <a:rPr lang="vi-VN" sz="1800" dirty="0" smtClean="0"/>
              <a:t>Cei care poartă </a:t>
            </a:r>
            <a:r>
              <a:rPr lang="vi-VN" sz="1800" b="1" dirty="0" smtClean="0">
                <a:solidFill>
                  <a:schemeClr val="accent3">
                    <a:lumMod val="50000"/>
                  </a:schemeClr>
                </a:solidFill>
                <a:effectLst>
                  <a:outerShdw blurRad="38100" dist="38100" dir="2700000" algn="tl">
                    <a:srgbClr val="000000">
                      <a:alpha val="43137"/>
                    </a:srgbClr>
                  </a:outerShdw>
                </a:effectLst>
              </a:rPr>
              <a:t>pălăria verde</a:t>
            </a:r>
            <a:r>
              <a:rPr lang="vi-VN" sz="1800" dirty="0" smtClean="0"/>
              <a:t> se gândesc și la alte alternative:,,</a:t>
            </a:r>
            <a:r>
              <a:rPr lang="vi-VN" sz="1800" i="1" dirty="0" smtClean="0"/>
              <a:t>Ce-ar fi dacă</a:t>
            </a:r>
            <a:r>
              <a:rPr lang="vi-VN" sz="1800" dirty="0" smtClean="0"/>
              <a:t>….”  exprimă idei noi și oferă o perspectivă productivă asupra situației; semnifică gândirea creativă;</a:t>
            </a:r>
            <a:endParaRPr lang="ro-RO" sz="1800" dirty="0" smtClean="0"/>
          </a:p>
          <a:p>
            <a:r>
              <a:rPr lang="ro-RO" sz="1800" b="1" dirty="0" smtClean="0">
                <a:solidFill>
                  <a:schemeClr val="tx2">
                    <a:lumMod val="75000"/>
                  </a:schemeClr>
                </a:solidFill>
                <a:effectLst>
                  <a:outerShdw blurRad="38100" dist="38100" dir="2700000" algn="tl">
                    <a:srgbClr val="000000">
                      <a:alpha val="43137"/>
                    </a:srgbClr>
                  </a:outerShdw>
                </a:effectLst>
              </a:rPr>
              <a:t>P</a:t>
            </a:r>
            <a:r>
              <a:rPr lang="vi-VN" sz="1800" b="1" dirty="0" smtClean="0">
                <a:solidFill>
                  <a:schemeClr val="tx2">
                    <a:lumMod val="75000"/>
                  </a:schemeClr>
                </a:solidFill>
                <a:effectLst>
                  <a:outerShdw blurRad="38100" dist="38100" dir="2700000" algn="tl">
                    <a:srgbClr val="000000">
                      <a:alpha val="43137"/>
                    </a:srgbClr>
                  </a:outerShdw>
                </a:effectLst>
              </a:rPr>
              <a:t>ălăria albastră</a:t>
            </a:r>
            <a:r>
              <a:rPr lang="vi-VN" sz="1800" dirty="0" smtClean="0"/>
              <a:t> este cea care exprimă controlul procesului de gândire și supraveghează</a:t>
            </a:r>
            <a:r>
              <a:rPr lang="ro-RO" sz="1800" dirty="0" smtClean="0"/>
              <a:t> </a:t>
            </a:r>
            <a:r>
              <a:rPr lang="vi-VN" sz="1800" dirty="0" smtClean="0"/>
              <a:t> bunul mers al lucrurilor; </a:t>
            </a:r>
            <a:r>
              <a:rPr lang="ro-RO" sz="1800" dirty="0" smtClean="0"/>
              <a:t> </a:t>
            </a:r>
            <a:r>
              <a:rPr lang="vi-VN" sz="1800" dirty="0" smtClean="0"/>
              <a:t>semnifică gândirea speculativă</a:t>
            </a:r>
            <a:r>
              <a:rPr lang="ro-RO" sz="1800" dirty="0" smtClean="0"/>
              <a:t>. / </a:t>
            </a:r>
            <a:r>
              <a:rPr lang="vi-VN" sz="1800" dirty="0" smtClean="0"/>
              <a:t>încearcă să rezume:,,</a:t>
            </a:r>
            <a:r>
              <a:rPr lang="vi-VN" sz="1800" i="1" dirty="0" smtClean="0"/>
              <a:t>Care e următorul pas</a:t>
            </a:r>
            <a:r>
              <a:rPr lang="vi-VN" sz="1800" dirty="0" smtClean="0"/>
              <a:t>….” sau ,,</a:t>
            </a:r>
            <a:r>
              <a:rPr lang="vi-VN" sz="1800" i="1" dirty="0" smtClean="0"/>
              <a:t>Haideți să rezumăm</a:t>
            </a:r>
            <a:r>
              <a:rPr lang="vi-VN" sz="1800" dirty="0" smtClean="0"/>
              <a:t>….”</a:t>
            </a:r>
            <a:r>
              <a:rPr lang="ro-RO" sz="1800" dirty="0" smtClean="0"/>
              <a:t>/</a:t>
            </a:r>
          </a:p>
          <a:p>
            <a:endParaRPr lang="vi-VN" sz="1600" dirty="0" smtClean="0"/>
          </a:p>
          <a:p>
            <a:endParaRPr lang="ro-RO" sz="1800" dirty="0" smtClean="0"/>
          </a:p>
          <a:p>
            <a:endParaRPr lang="ro-RO" sz="1800" dirty="0" smtClean="0"/>
          </a:p>
          <a:p>
            <a:endParaRPr lang="ru-RU"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56" y="433880"/>
            <a:ext cx="7024430" cy="4579996"/>
          </a:xfrm>
        </p:spPr>
        <p:txBody>
          <a:bodyPr>
            <a:normAutofit/>
          </a:bodyPr>
          <a:lstStyle/>
          <a:p>
            <a:pPr algn="ctr">
              <a:buNone/>
            </a:pPr>
            <a:r>
              <a:rPr lang="ro-RO" sz="6000" b="1" dirty="0" smtClean="0"/>
              <a:t>Putem în</a:t>
            </a:r>
            <a:r>
              <a:rPr lang="en-US" sz="6000" b="1" smtClean="0"/>
              <a:t>f</a:t>
            </a:r>
            <a:r>
              <a:rPr lang="ro-RO" sz="6000" b="1" smtClean="0"/>
              <a:t>lori </a:t>
            </a:r>
            <a:r>
              <a:rPr lang="ro-RO" sz="6000" b="1" dirty="0" smtClean="0"/>
              <a:t>în această primăvară prin fapte, </a:t>
            </a:r>
          </a:p>
          <a:p>
            <a:pPr algn="ctr">
              <a:buNone/>
            </a:pPr>
            <a:r>
              <a:rPr lang="ro-RO" sz="6000" b="1" dirty="0" smtClean="0"/>
              <a:t>prin frumos.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4" name="Picture 2" descr="Imagini pentru o cafea buna"/>
          <p:cNvPicPr>
            <a:picLocks noGrp="1" noChangeAspect="1" noChangeArrowheads="1"/>
          </p:cNvPicPr>
          <p:nvPr>
            <p:ph idx="1"/>
          </p:nvPr>
        </p:nvPicPr>
        <p:blipFill>
          <a:blip r:embed="rId2" cstate="print"/>
          <a:srcRect/>
          <a:stretch>
            <a:fillRect/>
          </a:stretch>
        </p:blipFill>
        <p:spPr bwMode="auto">
          <a:xfrm>
            <a:off x="0" y="281175"/>
            <a:ext cx="7167985" cy="4428938"/>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Содержимое 2"/>
          <p:cNvSpPr>
            <a:spLocks noGrp="1"/>
          </p:cNvSpPr>
          <p:nvPr>
            <p:ph idx="1"/>
          </p:nvPr>
        </p:nvSpPr>
        <p:spPr/>
        <p:txBody>
          <a:bodyPr>
            <a:normAutofit lnSpcReduction="10000"/>
          </a:bodyPr>
          <a:lstStyle/>
          <a:p>
            <a:r>
              <a:rPr lang="en-US" sz="2400" dirty="0" err="1" smtClean="0"/>
              <a:t>Cred</a:t>
            </a:r>
            <a:r>
              <a:rPr lang="en-US" sz="2400" dirty="0" smtClean="0"/>
              <a:t> ca nu </a:t>
            </a:r>
            <a:r>
              <a:rPr lang="en-US" sz="2400" dirty="0" err="1" smtClean="0"/>
              <a:t>cunosti</a:t>
            </a:r>
            <a:r>
              <a:rPr lang="en-US" sz="2400" dirty="0" smtClean="0"/>
              <a:t> </a:t>
            </a:r>
            <a:r>
              <a:rPr lang="en-US" sz="2400" dirty="0" err="1" smtClean="0"/>
              <a:t>bucuria</a:t>
            </a:r>
            <a:r>
              <a:rPr lang="en-US" sz="2400" dirty="0" smtClean="0"/>
              <a:t>, au </a:t>
            </a:r>
            <a:r>
              <a:rPr lang="en-US" sz="2400" dirty="0" err="1" smtClean="0"/>
              <a:t>fost</a:t>
            </a:r>
            <a:r>
              <a:rPr lang="en-US" sz="2400" dirty="0" smtClean="0"/>
              <a:t>  </a:t>
            </a:r>
            <a:r>
              <a:rPr lang="en-US" sz="2400" dirty="0" err="1" smtClean="0"/>
              <a:t>modificate</a:t>
            </a:r>
            <a:r>
              <a:rPr lang="en-US" sz="2400" dirty="0" smtClean="0"/>
              <a:t>  </a:t>
            </a:r>
            <a:r>
              <a:rPr lang="en-US" sz="2400" dirty="0" err="1" smtClean="0"/>
              <a:t>standardele</a:t>
            </a:r>
            <a:r>
              <a:rPr lang="en-US" sz="2400" dirty="0" smtClean="0"/>
              <a:t> de </a:t>
            </a:r>
            <a:r>
              <a:rPr lang="en-US" sz="2400" dirty="0" err="1" smtClean="0"/>
              <a:t>competenta</a:t>
            </a:r>
            <a:r>
              <a:rPr lang="en-US" sz="2400" dirty="0" smtClean="0"/>
              <a:t> </a:t>
            </a:r>
            <a:r>
              <a:rPr lang="en-US" sz="2400" dirty="0" err="1" smtClean="0"/>
              <a:t>profesionala</a:t>
            </a:r>
            <a:r>
              <a:rPr lang="en-US" sz="2400" dirty="0" smtClean="0"/>
              <a:t> a </a:t>
            </a:r>
            <a:r>
              <a:rPr lang="en-US" sz="2400" dirty="0" err="1" smtClean="0"/>
              <a:t>cadrelor</a:t>
            </a:r>
            <a:r>
              <a:rPr lang="en-US" sz="2400" dirty="0" smtClean="0"/>
              <a:t> de </a:t>
            </a:r>
            <a:r>
              <a:rPr lang="en-US" sz="2400" dirty="0" err="1" smtClean="0"/>
              <a:t>conducere</a:t>
            </a:r>
            <a:r>
              <a:rPr lang="en-US" sz="2400" dirty="0" smtClean="0"/>
              <a:t>, </a:t>
            </a:r>
            <a:r>
              <a:rPr lang="en-US" sz="2400" dirty="0" err="1" smtClean="0"/>
              <a:t>mai</a:t>
            </a:r>
            <a:r>
              <a:rPr lang="en-US" sz="2400" dirty="0" smtClean="0"/>
              <a:t> cu </a:t>
            </a:r>
            <a:r>
              <a:rPr lang="en-US" sz="2400" dirty="0" err="1" smtClean="0"/>
              <a:t>seama</a:t>
            </a:r>
            <a:r>
              <a:rPr lang="en-US" sz="2400" dirty="0" smtClean="0"/>
              <a:t> au </a:t>
            </a:r>
            <a:r>
              <a:rPr lang="en-US" sz="2400" dirty="0" err="1" smtClean="0"/>
              <a:t>fost</a:t>
            </a:r>
            <a:r>
              <a:rPr lang="en-US" sz="2400" dirty="0" smtClean="0"/>
              <a:t> </a:t>
            </a:r>
            <a:r>
              <a:rPr lang="en-US" sz="2400" dirty="0" err="1" smtClean="0"/>
              <a:t>sleuiti</a:t>
            </a:r>
            <a:r>
              <a:rPr lang="en-US" sz="2400" dirty="0" smtClean="0"/>
              <a:t> </a:t>
            </a:r>
            <a:r>
              <a:rPr lang="en-US" sz="2400" dirty="0" err="1" smtClean="0"/>
              <a:t>indicatorii.Nu</a:t>
            </a:r>
            <a:r>
              <a:rPr lang="en-US" sz="2400" dirty="0" smtClean="0"/>
              <a:t> </a:t>
            </a:r>
            <a:r>
              <a:rPr lang="en-US" sz="2400" dirty="0" err="1" smtClean="0"/>
              <a:t>stiu</a:t>
            </a:r>
            <a:r>
              <a:rPr lang="en-US" sz="2400" dirty="0" smtClean="0"/>
              <a:t> </a:t>
            </a:r>
            <a:r>
              <a:rPr lang="en-US" sz="2400" dirty="0" err="1" smtClean="0"/>
              <a:t>daca</a:t>
            </a:r>
            <a:r>
              <a:rPr lang="en-US" sz="2400" dirty="0" smtClean="0"/>
              <a:t> </a:t>
            </a:r>
            <a:r>
              <a:rPr lang="en-US" sz="2400" dirty="0" err="1" smtClean="0"/>
              <a:t>te</a:t>
            </a:r>
            <a:r>
              <a:rPr lang="en-US" sz="2400" dirty="0" smtClean="0"/>
              <a:t> </a:t>
            </a:r>
            <a:r>
              <a:rPr lang="en-US" sz="2400" dirty="0" err="1" smtClean="0"/>
              <a:t>bucuri</a:t>
            </a:r>
            <a:r>
              <a:rPr lang="en-US" sz="2400" dirty="0" smtClean="0"/>
              <a:t> , </a:t>
            </a:r>
            <a:r>
              <a:rPr lang="en-US" sz="2400" dirty="0" err="1" smtClean="0"/>
              <a:t>dar</a:t>
            </a:r>
            <a:r>
              <a:rPr lang="en-US" sz="2400" dirty="0" smtClean="0"/>
              <a:t>  cu </a:t>
            </a:r>
            <a:r>
              <a:rPr lang="en-US" sz="2400" dirty="0" err="1" smtClean="0"/>
              <a:t>siguranta</a:t>
            </a:r>
            <a:r>
              <a:rPr lang="en-US" sz="2400" dirty="0" smtClean="0"/>
              <a:t> </a:t>
            </a:r>
            <a:r>
              <a:rPr lang="en-US" sz="2400" dirty="0" err="1" smtClean="0"/>
              <a:t>va</a:t>
            </a:r>
            <a:r>
              <a:rPr lang="en-US" sz="2400" dirty="0" smtClean="0"/>
              <a:t> </a:t>
            </a:r>
            <a:r>
              <a:rPr lang="en-US" sz="2400" dirty="0" err="1" smtClean="0"/>
              <a:t>fi</a:t>
            </a:r>
            <a:r>
              <a:rPr lang="en-US" sz="2400" dirty="0" smtClean="0"/>
              <a:t> </a:t>
            </a:r>
            <a:r>
              <a:rPr lang="en-US" sz="2400" dirty="0" err="1" smtClean="0"/>
              <a:t>mai</a:t>
            </a:r>
            <a:r>
              <a:rPr lang="en-US" sz="2400" dirty="0" smtClean="0"/>
              <a:t> </a:t>
            </a:r>
            <a:r>
              <a:rPr lang="en-US" sz="2400" dirty="0" err="1" smtClean="0"/>
              <a:t>usor</a:t>
            </a:r>
            <a:r>
              <a:rPr lang="en-US" sz="2400" dirty="0" smtClean="0"/>
              <a:t> </a:t>
            </a:r>
            <a:r>
              <a:rPr lang="en-US" sz="2400" dirty="0" err="1" smtClean="0"/>
              <a:t>sa</a:t>
            </a:r>
            <a:r>
              <a:rPr lang="en-US" sz="2400" dirty="0" smtClean="0"/>
              <a:t> </a:t>
            </a:r>
            <a:r>
              <a:rPr lang="en-US" sz="2400" dirty="0" err="1" smtClean="0"/>
              <a:t>fii</a:t>
            </a:r>
            <a:r>
              <a:rPr lang="en-US" sz="2400" dirty="0" smtClean="0"/>
              <a:t> </a:t>
            </a:r>
            <a:r>
              <a:rPr lang="en-US" sz="2400" dirty="0" err="1" smtClean="0"/>
              <a:t>evaluat</a:t>
            </a:r>
            <a:r>
              <a:rPr lang="en-US" sz="2400" dirty="0" smtClean="0"/>
              <a:t>! </a:t>
            </a:r>
          </a:p>
          <a:p>
            <a:r>
              <a:rPr lang="en-US" sz="2400" dirty="0" err="1" smtClean="0"/>
              <a:t>Iti</a:t>
            </a:r>
            <a:r>
              <a:rPr lang="en-US" sz="2400" dirty="0" smtClean="0"/>
              <a:t> </a:t>
            </a:r>
            <a:r>
              <a:rPr lang="en-US" sz="2400" dirty="0" err="1" smtClean="0"/>
              <a:t>dai</a:t>
            </a:r>
            <a:r>
              <a:rPr lang="en-US" sz="2400" dirty="0" smtClean="0"/>
              <a:t> </a:t>
            </a:r>
            <a:r>
              <a:rPr lang="en-US" sz="2400" dirty="0" err="1" smtClean="0"/>
              <a:t>seama</a:t>
            </a:r>
            <a:r>
              <a:rPr lang="en-US" sz="2400" dirty="0" smtClean="0"/>
              <a:t>: </a:t>
            </a:r>
            <a:r>
              <a:rPr lang="en-US" sz="2400" dirty="0" err="1" smtClean="0"/>
              <a:t>te</a:t>
            </a:r>
            <a:r>
              <a:rPr lang="en-US" sz="2400" dirty="0" smtClean="0"/>
              <a:t> </a:t>
            </a:r>
            <a:r>
              <a:rPr lang="en-US" sz="2400" dirty="0" err="1" smtClean="0"/>
              <a:t>evalueaza</a:t>
            </a:r>
            <a:r>
              <a:rPr lang="en-US" sz="2400" dirty="0" smtClean="0"/>
              <a:t> annual, conform </a:t>
            </a:r>
            <a:r>
              <a:rPr lang="en-US" sz="2400" dirty="0" err="1" smtClean="0"/>
              <a:t>planului</a:t>
            </a:r>
            <a:r>
              <a:rPr lang="en-US" sz="2400" dirty="0" smtClean="0"/>
              <a:t> individual… Ai </a:t>
            </a:r>
            <a:r>
              <a:rPr lang="en-US" sz="2400" dirty="0" err="1" smtClean="0"/>
              <a:t>posibilitatea</a:t>
            </a:r>
            <a:r>
              <a:rPr lang="en-US" sz="2400" dirty="0" smtClean="0"/>
              <a:t> de a </a:t>
            </a:r>
            <a:r>
              <a:rPr lang="en-US" sz="2400" dirty="0" err="1" smtClean="0"/>
              <a:t>creste</a:t>
            </a:r>
            <a:r>
              <a:rPr lang="en-US" sz="2400" dirty="0" smtClean="0"/>
              <a:t>, </a:t>
            </a:r>
            <a:r>
              <a:rPr lang="en-US" sz="2400" dirty="0" err="1" smtClean="0"/>
              <a:t>daca</a:t>
            </a:r>
            <a:r>
              <a:rPr lang="en-US" sz="2400" dirty="0" smtClean="0"/>
              <a:t> </a:t>
            </a:r>
            <a:r>
              <a:rPr lang="en-US" sz="2400" dirty="0" err="1" smtClean="0"/>
              <a:t>cazi</a:t>
            </a:r>
            <a:r>
              <a:rPr lang="en-US" sz="2400" dirty="0" smtClean="0"/>
              <a:t>- </a:t>
            </a:r>
            <a:r>
              <a:rPr lang="en-US" sz="2400" dirty="0" err="1" smtClean="0"/>
              <a:t>ai</a:t>
            </a:r>
            <a:r>
              <a:rPr lang="en-US" sz="2400" dirty="0" smtClean="0"/>
              <a:t> de </a:t>
            </a:r>
            <a:r>
              <a:rPr lang="en-US" sz="2400" dirty="0" err="1" smtClean="0"/>
              <a:t>unde</a:t>
            </a:r>
            <a:r>
              <a:rPr lang="en-US" sz="2400" dirty="0" smtClean="0"/>
              <a:t> </a:t>
            </a:r>
            <a:r>
              <a:rPr lang="en-US" sz="2400" dirty="0" err="1" smtClean="0"/>
              <a:t>creste</a:t>
            </a:r>
            <a:r>
              <a:rPr lang="en-US" sz="2400" dirty="0" smtClean="0"/>
              <a:t>! E </a:t>
            </a:r>
            <a:r>
              <a:rPr lang="en-US" sz="2400" dirty="0" err="1" smtClean="0"/>
              <a:t>frumos</a:t>
            </a:r>
            <a:r>
              <a:rPr lang="en-US" sz="2400" dirty="0" smtClean="0"/>
              <a:t>! E superb</a:t>
            </a:r>
          </a:p>
          <a:p>
            <a:r>
              <a:rPr lang="en-US" sz="2400" dirty="0" err="1" smtClean="0"/>
              <a:t>Crezi</a:t>
            </a:r>
            <a:r>
              <a:rPr lang="en-US" sz="2400" dirty="0" smtClean="0"/>
              <a:t> ca e o </a:t>
            </a:r>
            <a:r>
              <a:rPr lang="en-US" sz="2400" dirty="0" err="1" smtClean="0"/>
              <a:t>istorie</a:t>
            </a:r>
            <a:r>
              <a:rPr lang="en-US" sz="2400" dirty="0" smtClean="0"/>
              <a:t> </a:t>
            </a:r>
            <a:r>
              <a:rPr lang="en-US" sz="2400" dirty="0" err="1" smtClean="0"/>
              <a:t>buna</a:t>
            </a:r>
            <a:r>
              <a:rPr lang="en-US" sz="2400" smtClean="0"/>
              <a:t>?!</a:t>
            </a:r>
            <a:endParaRPr lang="ru-RU"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1026" name="Picture 2" descr="C:\Users\Nina St\Desktop\seminar aprilie 2019\helping-others-2-1068x686.jpg"/>
          <p:cNvPicPr>
            <a:picLocks noGrp="1" noChangeAspect="1" noChangeArrowheads="1"/>
          </p:cNvPicPr>
          <p:nvPr>
            <p:ph idx="1"/>
          </p:nvPr>
        </p:nvPicPr>
        <p:blipFill>
          <a:blip r:embed="rId2" cstate="print"/>
          <a:srcRect/>
          <a:stretch>
            <a:fillRect/>
          </a:stretch>
        </p:blipFill>
        <p:spPr bwMode="auto">
          <a:xfrm>
            <a:off x="0" y="0"/>
            <a:ext cx="7473395" cy="2724455"/>
          </a:xfrm>
          <a:prstGeom prst="rect">
            <a:avLst/>
          </a:prstGeom>
          <a:noFill/>
        </p:spPr>
      </p:pic>
      <p:sp>
        <p:nvSpPr>
          <p:cNvPr id="5" name="Прямоугольник 4"/>
          <p:cNvSpPr/>
          <p:nvPr/>
        </p:nvSpPr>
        <p:spPr>
          <a:xfrm>
            <a:off x="1" y="2724454"/>
            <a:ext cx="7320689" cy="2308324"/>
          </a:xfrm>
          <a:prstGeom prst="rect">
            <a:avLst/>
          </a:prstGeom>
        </p:spPr>
        <p:txBody>
          <a:bodyPr wrap="square">
            <a:spAutoFit/>
          </a:bodyPr>
          <a:lstStyle/>
          <a:p>
            <a:pPr algn="ctr"/>
            <a:r>
              <a:rPr lang="ro-RO"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o-RO"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Suntem aici  pentru  a mai discuta  unele  subiecte  din domeniul managerial, suntem aici pentru  zona proximă de dezvoltare ,  pentru a ne expune  referitor la anumite momente de dificultate decizională, pentru diseminarea  unor practici  din activitatea  unui director...</a:t>
            </a:r>
          </a:p>
          <a:p>
            <a:pPr algn="ctr"/>
            <a:r>
              <a:rPr lang="ro-RO"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a:t>
            </a:r>
            <a:r>
              <a:rPr lang="vi-VN"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untem aici să descrețim o frunte cu o vorbă bună, să oferim o </a:t>
            </a:r>
            <a:r>
              <a:rPr lang="ro-RO"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cafea</a:t>
            </a:r>
            <a:r>
              <a:rPr lang="vi-VN"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să ajutăm cum putem </a:t>
            </a:r>
            <a:r>
              <a:rPr lang="ro-RO"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pe cei  , pentru care suntem responsabili,  </a:t>
            </a:r>
            <a:r>
              <a:rPr lang="vi-VN"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fie și prin lucruri mărunte</a:t>
            </a:r>
            <a:r>
              <a:rPr lang="ro-RO"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sau informație nerelevantă, pentru că ... de fiecare dată  am apreciat COMUNICAREA  cu Dvoastră.</a:t>
            </a:r>
            <a:endParaRPr lang="ru-RU"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448965" y="2113635"/>
            <a:ext cx="6719020" cy="523220"/>
          </a:xfrm>
          <a:prstGeom prst="rect">
            <a:avLst/>
          </a:prstGeom>
          <a:noFill/>
        </p:spPr>
        <p:txBody>
          <a:bodyPr wrap="square" rtlCol="0">
            <a:spAutoFit/>
          </a:bodyPr>
          <a:lstStyle/>
          <a:p>
            <a:pPr algn="ctr"/>
            <a:r>
              <a:rPr lang="ro-RO" sz="28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DE  CE SUNTEM AICI?</a:t>
            </a:r>
            <a:endParaRPr lang="ru-RU" sz="28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55" y="0"/>
            <a:ext cx="3970330" cy="1020465"/>
          </a:xfrm>
          <a:solidFill>
            <a:schemeClr val="accent2">
              <a:lumMod val="50000"/>
            </a:schemeClr>
          </a:solidFill>
        </p:spPr>
        <p:txBody>
          <a:bodyPr>
            <a:noAutofit/>
          </a:bodyPr>
          <a:lstStyle/>
          <a:p>
            <a:pPr algn="ctr"/>
            <a:r>
              <a:rPr lang="en-US" sz="2400" b="1" dirty="0" smtClean="0">
                <a:solidFill>
                  <a:srgbClr val="FFC000"/>
                </a:solidFill>
                <a:latin typeface="Times New Roman" pitchFamily="18" charset="0"/>
                <a:cs typeface="Times New Roman" pitchFamily="18" charset="0"/>
              </a:rPr>
              <a:t>PATRU</a:t>
            </a:r>
            <a:r>
              <a:rPr lang="ro-RO" sz="2400" b="1" dirty="0" smtClean="0">
                <a:solidFill>
                  <a:srgbClr val="FFC000"/>
                </a:solidFill>
                <a:latin typeface="Times New Roman" pitchFamily="18" charset="0"/>
                <a:cs typeface="Times New Roman" pitchFamily="18" charset="0"/>
              </a:rPr>
              <a:t> </a:t>
            </a:r>
            <a:r>
              <a:rPr lang="en-US" sz="2400" b="1" dirty="0" smtClean="0">
                <a:solidFill>
                  <a:srgbClr val="FFC000"/>
                </a:solidFill>
                <a:latin typeface="Times New Roman" pitchFamily="18" charset="0"/>
                <a:cs typeface="Times New Roman" pitchFamily="18" charset="0"/>
              </a:rPr>
              <a:t> ÎNTREBĂRI </a:t>
            </a:r>
            <a:r>
              <a:rPr lang="ro-RO" sz="2400" b="1" dirty="0" smtClean="0">
                <a:solidFill>
                  <a:srgbClr val="FFC000"/>
                </a:solidFill>
                <a:latin typeface="Times New Roman" pitchFamily="18" charset="0"/>
                <a:cs typeface="Times New Roman" pitchFamily="18" charset="0"/>
              </a:rPr>
              <a:t> </a:t>
            </a:r>
            <a:r>
              <a:rPr lang="en-US" sz="2400" b="1" dirty="0" smtClean="0">
                <a:solidFill>
                  <a:srgbClr val="FFC000"/>
                </a:solidFill>
                <a:latin typeface="Times New Roman" pitchFamily="18" charset="0"/>
                <a:cs typeface="Times New Roman" pitchFamily="18" charset="0"/>
              </a:rPr>
              <a:t>FUNDAMENTALE</a:t>
            </a:r>
            <a:br>
              <a:rPr lang="en-US" sz="2400" b="1" dirty="0" smtClean="0">
                <a:solidFill>
                  <a:srgbClr val="FFC000"/>
                </a:solidFill>
                <a:latin typeface="Times New Roman" pitchFamily="18" charset="0"/>
                <a:cs typeface="Times New Roman" pitchFamily="18" charset="0"/>
              </a:rPr>
            </a:br>
            <a:r>
              <a:rPr lang="en-US" sz="2400" b="1" dirty="0" err="1" smtClean="0">
                <a:solidFill>
                  <a:srgbClr val="FFC000"/>
                </a:solidFill>
                <a:latin typeface="Times New Roman" pitchFamily="18" charset="0"/>
                <a:cs typeface="Times New Roman" pitchFamily="18" charset="0"/>
              </a:rPr>
              <a:t>în</a:t>
            </a:r>
            <a:r>
              <a:rPr lang="en-US" sz="2400" b="1" dirty="0" smtClean="0">
                <a:solidFill>
                  <a:srgbClr val="FFC000"/>
                </a:solidFill>
                <a:latin typeface="Times New Roman" pitchFamily="18" charset="0"/>
                <a:cs typeface="Times New Roman" pitchFamily="18" charset="0"/>
              </a:rPr>
              <a:t> management </a:t>
            </a:r>
            <a:r>
              <a:rPr lang="en-US" sz="2400" b="1" dirty="0" err="1" smtClean="0">
                <a:solidFill>
                  <a:srgbClr val="FFC000"/>
                </a:solidFill>
                <a:latin typeface="Times New Roman" pitchFamily="18" charset="0"/>
                <a:cs typeface="Times New Roman" pitchFamily="18" charset="0"/>
              </a:rPr>
              <a:t>și</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planificare</a:t>
            </a:r>
            <a:endParaRPr lang="en-US" sz="2400" b="1" dirty="0">
              <a:solidFill>
                <a:srgbClr val="FFC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r>
              <a:rPr lang="ro-RO" sz="3600" b="1" i="1" dirty="0" smtClean="0">
                <a:solidFill>
                  <a:schemeClr val="accent6">
                    <a:lumMod val="50000"/>
                  </a:schemeClr>
                </a:solidFill>
                <a:effectLst>
                  <a:outerShdw blurRad="38100" dist="38100" dir="2700000" algn="tl">
                    <a:srgbClr val="000000">
                      <a:alpha val="43137"/>
                    </a:srgbClr>
                  </a:outerShdw>
                </a:effectLst>
                <a:latin typeface="+mj-lt"/>
              </a:rPr>
              <a:t>-</a:t>
            </a:r>
            <a:r>
              <a:rPr lang="vi-VN" sz="3600" b="1" i="1" dirty="0" smtClean="0">
                <a:solidFill>
                  <a:schemeClr val="accent6">
                    <a:lumMod val="50000"/>
                  </a:schemeClr>
                </a:solidFill>
                <a:effectLst>
                  <a:outerShdw blurRad="38100" dist="38100" dir="2700000" algn="tl">
                    <a:srgbClr val="000000">
                      <a:alpha val="43137"/>
                    </a:srgbClr>
                  </a:outerShdw>
                </a:effectLst>
                <a:latin typeface="+mj-lt"/>
              </a:rPr>
              <a:t>Ce ne propunem?</a:t>
            </a:r>
            <a:br>
              <a:rPr lang="vi-VN" sz="3600" b="1" i="1" dirty="0" smtClean="0">
                <a:solidFill>
                  <a:schemeClr val="accent6">
                    <a:lumMod val="50000"/>
                  </a:schemeClr>
                </a:solidFill>
                <a:effectLst>
                  <a:outerShdw blurRad="38100" dist="38100" dir="2700000" algn="tl">
                    <a:srgbClr val="000000">
                      <a:alpha val="43137"/>
                    </a:srgbClr>
                  </a:outerShdw>
                </a:effectLst>
                <a:latin typeface="+mj-lt"/>
              </a:rPr>
            </a:br>
            <a:r>
              <a:rPr lang="ro-RO" sz="3600" b="1" i="1" dirty="0" smtClean="0">
                <a:solidFill>
                  <a:schemeClr val="accent6">
                    <a:lumMod val="50000"/>
                  </a:schemeClr>
                </a:solidFill>
                <a:effectLst>
                  <a:outerShdw blurRad="38100" dist="38100" dir="2700000" algn="tl">
                    <a:srgbClr val="000000">
                      <a:alpha val="43137"/>
                    </a:srgbClr>
                  </a:outerShdw>
                </a:effectLst>
                <a:latin typeface="+mj-lt"/>
              </a:rPr>
              <a:t>-</a:t>
            </a:r>
            <a:r>
              <a:rPr lang="vi-VN" sz="3600" b="1" i="1" dirty="0" smtClean="0">
                <a:solidFill>
                  <a:schemeClr val="accent6">
                    <a:lumMod val="50000"/>
                  </a:schemeClr>
                </a:solidFill>
                <a:effectLst>
                  <a:outerShdw blurRad="38100" dist="38100" dir="2700000" algn="tl">
                    <a:srgbClr val="000000">
                      <a:alpha val="43137"/>
                    </a:srgbClr>
                  </a:outerShdw>
                </a:effectLst>
                <a:latin typeface="+mj-lt"/>
              </a:rPr>
              <a:t>Ce informatii deținem?</a:t>
            </a:r>
            <a:br>
              <a:rPr lang="vi-VN" sz="3600" b="1" i="1" dirty="0" smtClean="0">
                <a:solidFill>
                  <a:schemeClr val="accent6">
                    <a:lumMod val="50000"/>
                  </a:schemeClr>
                </a:solidFill>
                <a:effectLst>
                  <a:outerShdw blurRad="38100" dist="38100" dir="2700000" algn="tl">
                    <a:srgbClr val="000000">
                      <a:alpha val="43137"/>
                    </a:srgbClr>
                  </a:outerShdw>
                </a:effectLst>
                <a:latin typeface="+mj-lt"/>
              </a:rPr>
            </a:br>
            <a:r>
              <a:rPr lang="ro-RO" sz="3600" b="1" i="1" dirty="0" smtClean="0">
                <a:solidFill>
                  <a:schemeClr val="accent6">
                    <a:lumMod val="50000"/>
                  </a:schemeClr>
                </a:solidFill>
                <a:effectLst>
                  <a:outerShdw blurRad="38100" dist="38100" dir="2700000" algn="tl">
                    <a:srgbClr val="000000">
                      <a:alpha val="43137"/>
                    </a:srgbClr>
                  </a:outerShdw>
                </a:effectLst>
                <a:latin typeface="+mj-lt"/>
              </a:rPr>
              <a:t>-</a:t>
            </a:r>
            <a:r>
              <a:rPr lang="vi-VN" sz="3600" b="1" i="1" dirty="0" smtClean="0">
                <a:solidFill>
                  <a:schemeClr val="accent6">
                    <a:lumMod val="50000"/>
                  </a:schemeClr>
                </a:solidFill>
                <a:effectLst>
                  <a:outerShdw blurRad="38100" dist="38100" dir="2700000" algn="tl">
                    <a:srgbClr val="000000">
                      <a:alpha val="43137"/>
                    </a:srgbClr>
                  </a:outerShdw>
                </a:effectLst>
                <a:latin typeface="+mj-lt"/>
              </a:rPr>
              <a:t>Cum ne folosim de informațiile pe care le avem ca să obținem ceea ce ne propunem? </a:t>
            </a:r>
            <a:br>
              <a:rPr lang="vi-VN" sz="3600" b="1" i="1" dirty="0" smtClean="0">
                <a:solidFill>
                  <a:schemeClr val="accent6">
                    <a:lumMod val="50000"/>
                  </a:schemeClr>
                </a:solidFill>
                <a:effectLst>
                  <a:outerShdw blurRad="38100" dist="38100" dir="2700000" algn="tl">
                    <a:srgbClr val="000000">
                      <a:alpha val="43137"/>
                    </a:srgbClr>
                  </a:outerShdw>
                </a:effectLst>
                <a:latin typeface="+mj-lt"/>
              </a:rPr>
            </a:br>
            <a:r>
              <a:rPr lang="ro-RO" sz="3600" b="1" i="1" dirty="0" smtClean="0">
                <a:solidFill>
                  <a:schemeClr val="accent6">
                    <a:lumMod val="50000"/>
                  </a:schemeClr>
                </a:solidFill>
                <a:effectLst>
                  <a:outerShdw blurRad="38100" dist="38100" dir="2700000" algn="tl">
                    <a:srgbClr val="000000">
                      <a:alpha val="43137"/>
                    </a:srgbClr>
                  </a:outerShdw>
                </a:effectLst>
                <a:latin typeface="+mj-lt"/>
              </a:rPr>
              <a:t>-</a:t>
            </a:r>
            <a:r>
              <a:rPr lang="vi-VN" sz="3600" b="1" i="1" dirty="0" smtClean="0">
                <a:solidFill>
                  <a:schemeClr val="accent6">
                    <a:lumMod val="50000"/>
                  </a:schemeClr>
                </a:solidFill>
                <a:effectLst>
                  <a:outerShdw blurRad="38100" dist="38100" dir="2700000" algn="tl">
                    <a:srgbClr val="000000">
                      <a:alpha val="43137"/>
                    </a:srgbClr>
                  </a:outerShdw>
                </a:effectLst>
                <a:latin typeface="+mj-lt"/>
              </a:rPr>
              <a:t>Care va fi rezultatul?</a:t>
            </a:r>
            <a:endParaRPr lang="vi-VN" sz="3600" b="1" i="1" dirty="0">
              <a:solidFill>
                <a:schemeClr val="accent6">
                  <a:lumMod val="50000"/>
                </a:schemeClr>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10231</TotalTime>
  <Words>5160</Words>
  <Application>Microsoft Office PowerPoint</Application>
  <PresentationFormat>Экран (16:9)</PresentationFormat>
  <Paragraphs>419</Paragraphs>
  <Slides>73</Slides>
  <Notes>0</Notes>
  <HiddenSlides>0</HiddenSlides>
  <MMClips>7</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73</vt:i4>
      </vt:variant>
    </vt:vector>
  </HeadingPairs>
  <TitlesOfParts>
    <vt:vector size="75" baseType="lpstr">
      <vt:lpstr>Office Theme</vt:lpstr>
      <vt:lpstr>Презентация</vt:lpstr>
      <vt:lpstr> Eficiența în conducere și dimensiunile managementului participativ  </vt:lpstr>
      <vt:lpstr>Astăzi discutăm despre:</vt:lpstr>
      <vt:lpstr>Completați frazele:</vt:lpstr>
      <vt:lpstr>PROVOCARE:</vt:lpstr>
      <vt:lpstr>Слайд 5</vt:lpstr>
      <vt:lpstr>Spre ce trebuie să se orienteze directorii şcolii de azi? </vt:lpstr>
      <vt:lpstr> DE CE SUNTEM AICI?  </vt:lpstr>
      <vt:lpstr>Слайд 8</vt:lpstr>
      <vt:lpstr>PATRU  ÎNTREBĂRI  FUNDAMENTALE în management și planificare</vt:lpstr>
      <vt:lpstr>Să precizăm:</vt:lpstr>
      <vt:lpstr>Filmul: https://www.youtube.com/watch?v=O9_EHU5BKnQ&amp;list=PLXXK1jVr3-rB-7m35STwsOZs62pBiibVa</vt:lpstr>
      <vt:lpstr>AMINTIM:</vt:lpstr>
      <vt:lpstr>Analizăm noțiunile: EFICACITATE si EFICIENȚĂ</vt:lpstr>
      <vt:lpstr>Слайд 14</vt:lpstr>
      <vt:lpstr> Eficacitate </vt:lpstr>
      <vt:lpstr>Eficeință</vt:lpstr>
      <vt:lpstr>Autoeficacitatea</vt:lpstr>
      <vt:lpstr>Testul Scala AUTOEFICACITĂȚII  </vt:lpstr>
      <vt:lpstr>Ce este o atitudine? </vt:lpstr>
      <vt:lpstr>Exercițiul ”Labirintul”</vt:lpstr>
      <vt:lpstr>Resursa umană-viața unei instituții școlare </vt:lpstr>
      <vt:lpstr>Sunteti managerul ?:</vt:lpstr>
      <vt:lpstr>Слайд 23</vt:lpstr>
      <vt:lpstr>Există asemenea subalterni?</vt:lpstr>
      <vt:lpstr>Tipuri de angajați provocatori</vt:lpstr>
      <vt:lpstr>Tratament:  proces in 3 etape.</vt:lpstr>
      <vt:lpstr>2. Creatorul de Agenda. </vt:lpstr>
      <vt:lpstr>Lansatorii de bombe. </vt:lpstr>
      <vt:lpstr>Controlorul de bani</vt:lpstr>
      <vt:lpstr>Tratament  în 3 pasi.</vt:lpstr>
      <vt:lpstr>https://www.youtube.com/watch?v=dWDIoW7f6js</vt:lpstr>
      <vt:lpstr>Concluzii:</vt:lpstr>
      <vt:lpstr>TIPURI DE MANAGERI </vt:lpstr>
      <vt:lpstr>Слайд 34</vt:lpstr>
      <vt:lpstr>Слайд 35</vt:lpstr>
      <vt:lpstr>Cuantificarea bidimensionala  a tipologiei manageriale </vt:lpstr>
      <vt:lpstr>Stiluri de conducere</vt:lpstr>
      <vt:lpstr>Слайд 38</vt:lpstr>
      <vt:lpstr>Clasificare a stilurilor  de conducere</vt:lpstr>
      <vt:lpstr>Слайд 40</vt:lpstr>
      <vt:lpstr>Blake şi Mouton au identificat 5 stiluri importante de conducere:</vt:lpstr>
      <vt:lpstr>Слайд 42</vt:lpstr>
      <vt:lpstr>În grila managerială a lui Blake şi Mouton</vt:lpstr>
      <vt:lpstr>Obsedati de idee, riști să pierzi realitatea</vt:lpstr>
      <vt:lpstr>INTERESANT !</vt:lpstr>
      <vt:lpstr>Слайд 46</vt:lpstr>
      <vt:lpstr>Cine sunt liderii?</vt:lpstr>
      <vt:lpstr>Слайд 48</vt:lpstr>
      <vt:lpstr>Reflectie:</vt:lpstr>
      <vt:lpstr>EXERCITIU: Ce faceți ca manager?</vt:lpstr>
      <vt:lpstr>Слайд 51</vt:lpstr>
      <vt:lpstr>Management educațional participativ </vt:lpstr>
      <vt:lpstr>Caracteristici: </vt:lpstr>
      <vt:lpstr>Слайд 54</vt:lpstr>
      <vt:lpstr>Niveluri și forme de participare</vt:lpstr>
      <vt:lpstr> La nivelul școlii există forme de participare: </vt:lpstr>
      <vt:lpstr>Comunitatea profesională</vt:lpstr>
      <vt:lpstr>O școală puternică ca comunitate  profesională </vt:lpstr>
      <vt:lpstr>O școală puternică ca comunitate  profesională </vt:lpstr>
      <vt:lpstr>Aprecierea părinților </vt:lpstr>
      <vt:lpstr>Слайд 61</vt:lpstr>
      <vt:lpstr>Слайд 62</vt:lpstr>
      <vt:lpstr>https://www.youtube.com/watch?v=9yOrz499c6c</vt:lpstr>
      <vt:lpstr>CAPACITATEA DINOMICĂ  A  CADRELOR MANAGERIALE  ȘI DIDACTICE ÎN ASIGURAREA CALITĂȚII</vt:lpstr>
      <vt:lpstr>Și... </vt:lpstr>
      <vt:lpstr>Exercițiul ”blocaje de comunicare”</vt:lpstr>
      <vt:lpstr>...IAR NOI ... IN TENDINȚA DE A FI MAI BUNI, ȚINEM CONT DE :</vt:lpstr>
      <vt:lpstr>INCLUSIV :</vt:lpstr>
      <vt:lpstr>Cugetăm?</vt:lpstr>
      <vt:lpstr>Exercitiu: aplicand Metoda Pălăriilor  Gânditoare, propusă de Edward de Bono, analizați  aplicabilitatea  managementului participativ  în instituția școlară  </vt:lpstr>
      <vt:lpstr>Слайд 71</vt:lpstr>
      <vt:lpstr>Слайд 72</vt:lpstr>
      <vt:lpstr>Слайд 73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Nina St</cp:lastModifiedBy>
  <cp:revision>531</cp:revision>
  <dcterms:created xsi:type="dcterms:W3CDTF">2013-08-21T19:17:07Z</dcterms:created>
  <dcterms:modified xsi:type="dcterms:W3CDTF">2019-04-12T20:56:54Z</dcterms:modified>
</cp:coreProperties>
</file>