
<file path=[Content_Types].xml><?xml version="1.0" encoding="utf-8"?>
<Types xmlns="http://schemas.openxmlformats.org/package/2006/content-types">
  <Default Extension="mp3" ContentType="audio/mpeg"/>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70" r:id="rId2"/>
    <p:sldId id="491" r:id="rId3"/>
    <p:sldId id="353" r:id="rId4"/>
    <p:sldId id="471" r:id="rId5"/>
    <p:sldId id="498" r:id="rId6"/>
    <p:sldId id="493" r:id="rId7"/>
    <p:sldId id="494" r:id="rId8"/>
    <p:sldId id="478" r:id="rId9"/>
    <p:sldId id="496" r:id="rId10"/>
    <p:sldId id="497" r:id="rId11"/>
    <p:sldId id="475" r:id="rId12"/>
    <p:sldId id="352" r:id="rId13"/>
    <p:sldId id="472" r:id="rId14"/>
    <p:sldId id="499" r:id="rId15"/>
    <p:sldId id="477" r:id="rId16"/>
    <p:sldId id="476" r:id="rId17"/>
    <p:sldId id="479" r:id="rId18"/>
    <p:sldId id="481" r:id="rId19"/>
    <p:sldId id="48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ngzhenji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257"/>
    <a:srgbClr val="576872"/>
    <a:srgbClr val="FFFFFF"/>
    <a:srgbClr val="F4FCFF"/>
    <a:srgbClr val="5FADD1"/>
    <a:srgbClr val="981910"/>
    <a:srgbClr val="FCDBB8"/>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85376" autoAdjust="0"/>
  </p:normalViewPr>
  <p:slideViewPr>
    <p:cSldViewPr snapToGrid="0">
      <p:cViewPr varScale="1">
        <p:scale>
          <a:sx n="95" d="100"/>
          <a:sy n="95" d="100"/>
        </p:scale>
        <p:origin x="906"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10835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859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93138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55177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83666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53992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16962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67846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404770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4459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34750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75560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69213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4759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87938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42557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66122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86656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58418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1.png"/><Relationship Id="rId2" Type="http://schemas.microsoft.com/office/2007/relationships/media" Target="../media/media11.wma"/><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flipV="1">
            <a:off x="7961585" y="3611774"/>
            <a:ext cx="3884909" cy="7663636"/>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ro-MD" altLang="zh-CN" sz="5400" spc="600" dirty="0" smtClean="0">
                <a:solidFill>
                  <a:schemeClr val="bg1"/>
                </a:solidFill>
                <a:latin typeface="字魂35号-经典雅黑" panose="02000000000000000000" pitchFamily="2" charset="-122"/>
                <a:ea typeface="字魂35号-经典雅黑" panose="02000000000000000000" pitchFamily="2" charset="-122"/>
              </a:rPr>
              <a:t>RAPORT DE STARE </a:t>
            </a:r>
          </a:p>
          <a:p>
            <a:pPr algn="dist" fontAlgn="base">
              <a:spcBef>
                <a:spcPct val="0"/>
              </a:spcBef>
              <a:spcAft>
                <a:spcPct val="0"/>
              </a:spcAft>
              <a:buFont typeface="Arial" panose="020B0604020202020204" pitchFamily="34" charset="0"/>
              <a:buNone/>
            </a:pPr>
            <a:r>
              <a:rPr lang="ro-MD" altLang="zh-CN" sz="4800" spc="600" dirty="0" smtClean="0">
                <a:solidFill>
                  <a:schemeClr val="bg1"/>
                </a:solidFill>
                <a:latin typeface="字魂35号-经典雅黑" panose="02000000000000000000" pitchFamily="2" charset="-122"/>
                <a:ea typeface="字魂35号-经典雅黑" panose="02000000000000000000" pitchFamily="2" charset="-122"/>
              </a:rPr>
              <a:t>A SISTEMULUI EDUCATIONAL</a:t>
            </a:r>
            <a:r>
              <a:rPr lang="ro-MD" altLang="zh-CN" sz="5400" spc="600" dirty="0" smtClean="0">
                <a:solidFill>
                  <a:schemeClr val="bg1"/>
                </a:solidFill>
                <a:latin typeface="字魂35号-经典雅黑" panose="02000000000000000000" pitchFamily="2" charset="-122"/>
                <a:ea typeface="字魂35号-经典雅黑" panose="02000000000000000000" pitchFamily="2" charset="-122"/>
              </a:rPr>
              <a:t> </a:t>
            </a:r>
            <a:r>
              <a:rPr lang="ro-MD" altLang="zh-CN" sz="4400" spc="600" dirty="0" smtClean="0">
                <a:solidFill>
                  <a:schemeClr val="bg1"/>
                </a:solidFill>
                <a:latin typeface="字魂35号-经典雅黑" panose="02000000000000000000" pitchFamily="2" charset="-122"/>
                <a:ea typeface="字魂35号-经典雅黑" panose="02000000000000000000" pitchFamily="2" charset="-122"/>
              </a:rPr>
              <a:t>pe I SEMESTRU</a:t>
            </a:r>
            <a:r>
              <a:rPr lang="ro-MD" altLang="zh-CN" sz="5400" spc="600" dirty="0" smtClean="0">
                <a:solidFill>
                  <a:schemeClr val="bg1"/>
                </a:solidFill>
                <a:latin typeface="字魂35号-经典雅黑" panose="02000000000000000000" pitchFamily="2" charset="-122"/>
                <a:ea typeface="字魂35号-经典雅黑" panose="02000000000000000000" pitchFamily="2" charset="-122"/>
              </a:rPr>
              <a:t> </a:t>
            </a:r>
          </a:p>
          <a:p>
            <a:pPr algn="dist" fontAlgn="base">
              <a:spcBef>
                <a:spcPct val="0"/>
              </a:spcBef>
              <a:spcAft>
                <a:spcPct val="0"/>
              </a:spcAft>
              <a:buFont typeface="Arial" panose="020B0604020202020204" pitchFamily="34" charset="0"/>
              <a:buNone/>
            </a:pPr>
            <a:r>
              <a:rPr lang="ro-MD" altLang="zh-CN" sz="4400" spc="600" dirty="0" smtClean="0">
                <a:solidFill>
                  <a:schemeClr val="bg1"/>
                </a:solidFill>
                <a:latin typeface="字魂35号-经典雅黑" panose="02000000000000000000" pitchFamily="2" charset="-122"/>
                <a:ea typeface="字魂35号-经典雅黑" panose="02000000000000000000" pitchFamily="2" charset="-122"/>
              </a:rPr>
              <a:t>al anului școlar 2020-2021 </a:t>
            </a:r>
            <a:endParaRPr lang="zh-CN" altLang="en-US" sz="44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6" name="TextBox 2"/>
          <p:cNvSpPr txBox="1"/>
          <p:nvPr/>
        </p:nvSpPr>
        <p:spPr>
          <a:xfrm>
            <a:off x="2473895" y="4397487"/>
            <a:ext cx="6763368" cy="477054"/>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zh-CN" altLang="en-US" sz="2500" spc="300" dirty="0">
                <a:solidFill>
                  <a:schemeClr val="bg1"/>
                </a:solidFill>
                <a:latin typeface="字魂35号-经典雅黑" panose="02000000000000000000" pitchFamily="2" charset="-122"/>
                <a:ea typeface="字魂35号-经典雅黑" panose="02000000000000000000" pitchFamily="2" charset="-122"/>
              </a:rPr>
              <a:t>适用于节日庆典等</a:t>
            </a:r>
          </a:p>
        </p:txBody>
      </p:sp>
      <p:sp>
        <p:nvSpPr>
          <p:cNvPr id="11" name="矩形 10"/>
          <p:cNvSpPr/>
          <p:nvPr/>
        </p:nvSpPr>
        <p:spPr>
          <a:xfrm>
            <a:off x="1569464" y="5506366"/>
            <a:ext cx="6688894" cy="438582"/>
          </a:xfrm>
          <a:prstGeom prst="rect">
            <a:avLst/>
          </a:prstGeom>
        </p:spPr>
        <p:txBody>
          <a:bodyPr wrap="square">
            <a:spAutoFit/>
          </a:bodyPr>
          <a:lstStyle/>
          <a:p>
            <a:pPr algn="dist">
              <a:lnSpc>
                <a:spcPct val="200000"/>
              </a:lnSpc>
              <a:defRPr/>
            </a:pPr>
            <a:r>
              <a:rPr lang="en-US" altLang="zh-CN" sz="600" kern="0" dirty="0">
                <a:solidFill>
                  <a:schemeClr val="bg1"/>
                </a:solidFill>
                <a:latin typeface="字魂35号-经典雅黑" panose="02000000000000000000" pitchFamily="2" charset="-122"/>
                <a:ea typeface="字魂35号-经典雅黑" panose="02000000000000000000" pitchFamily="2" charset="-122"/>
                <a:cs typeface="Arial" panose="020B0604020202020204" pitchFamily="34" charset="0"/>
              </a:rPr>
              <a:t>LOREM IPSUM DOLOR SIT AMET, CONSECTETUER ADIPISCING ELIT. AENEAN COMMODO LIGULA EGET DOLOR</a:t>
            </a:r>
          </a:p>
          <a:p>
            <a:pPr algn="dist">
              <a:lnSpc>
                <a:spcPct val="200000"/>
              </a:lnSpc>
              <a:defRPr/>
            </a:pPr>
            <a:r>
              <a:rPr lang="en-US" altLang="zh-CN" sz="600" kern="0" dirty="0">
                <a:solidFill>
                  <a:schemeClr val="bg1"/>
                </a:solidFill>
                <a:latin typeface="字魂35号-经典雅黑" panose="02000000000000000000" pitchFamily="2" charset="-122"/>
                <a:ea typeface="字魂35号-经典雅黑" panose="02000000000000000000" pitchFamily="2" charset="-122"/>
                <a:cs typeface="Arial" panose="020B0604020202020204" pitchFamily="34" charset="0"/>
              </a:rPr>
              <a:t>LOREM IPSUM DOLOR SIT AMET, CONSECTETUER ADIPISCING ELIT. AENEAN COMMODO LIGULA EGET DOLOR</a:t>
            </a:r>
          </a:p>
        </p:txBody>
      </p:sp>
      <p:pic>
        <p:nvPicPr>
          <p:cNvPr id="10"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1241425"/>
            <a:ext cx="609600" cy="609600"/>
          </a:xfrm>
          <a:prstGeom prst="rect">
            <a:avLst/>
          </a:prstGeom>
        </p:spPr>
      </p:pic>
      <p:pic>
        <p:nvPicPr>
          <p:cNvPr id="2" name="Imagine 1"/>
          <p:cNvPicPr>
            <a:picLocks noChangeAspect="1"/>
          </p:cNvPicPr>
          <p:nvPr/>
        </p:nvPicPr>
        <p:blipFill>
          <a:blip r:embed="rId6"/>
          <a:stretch>
            <a:fillRect/>
          </a:stretch>
        </p:blipFill>
        <p:spPr>
          <a:xfrm>
            <a:off x="0" y="0"/>
            <a:ext cx="12191999" cy="7359503"/>
          </a:xfrm>
          <a:prstGeom prst="rect">
            <a:avLst/>
          </a:prstGeom>
        </p:spPr>
      </p:pic>
      <p:sp>
        <p:nvSpPr>
          <p:cNvPr id="8" name="TextBox 5"/>
          <p:cNvSpPr txBox="1"/>
          <p:nvPr/>
        </p:nvSpPr>
        <p:spPr>
          <a:xfrm rot="10800000" flipV="1">
            <a:off x="597775" y="3522934"/>
            <a:ext cx="10996448" cy="3170099"/>
          </a:xfrm>
          <a:prstGeom prst="rect">
            <a:avLst/>
          </a:prstGeom>
          <a:solidFill>
            <a:schemeClr val="accent1">
              <a:lumMod val="75000"/>
            </a:schemeClr>
          </a:solidFill>
        </p:spPr>
        <p:txBody>
          <a:bodyPr wrap="square" rtlCol="0">
            <a:spAutoFit/>
          </a:bodyPr>
          <a:lstStyle/>
          <a:p>
            <a:pPr algn="ctr" fontAlgn="base">
              <a:spcBef>
                <a:spcPct val="0"/>
              </a:spcBef>
              <a:spcAft>
                <a:spcPct val="0"/>
              </a:spcAft>
              <a:buFont typeface="Arial" panose="020B0604020202020204" pitchFamily="34" charset="0"/>
              <a:buNone/>
            </a:pPr>
            <a:r>
              <a:rPr lang="ro-MD" altLang="zh-CN" sz="4000" spc="600" dirty="0" smtClean="0">
                <a:solidFill>
                  <a:schemeClr val="bg1"/>
                </a:solidFill>
                <a:latin typeface="字魂35号-经典雅黑" panose="02000000000000000000" pitchFamily="2" charset="-122"/>
                <a:ea typeface="字魂35号-经典雅黑" panose="02000000000000000000" pitchFamily="2" charset="-122"/>
              </a:rPr>
              <a:t>RAPORT DE STARE </a:t>
            </a:r>
          </a:p>
          <a:p>
            <a:pPr algn="ctr" fontAlgn="base">
              <a:spcBef>
                <a:spcPct val="0"/>
              </a:spcBef>
              <a:spcAft>
                <a:spcPct val="0"/>
              </a:spcAft>
              <a:buFont typeface="Arial" panose="020B0604020202020204" pitchFamily="34" charset="0"/>
              <a:buNone/>
            </a:pPr>
            <a:r>
              <a:rPr lang="ro-MD" altLang="zh-CN" sz="3600" spc="600" dirty="0" smtClean="0">
                <a:solidFill>
                  <a:schemeClr val="bg1"/>
                </a:solidFill>
                <a:latin typeface="字魂35号-经典雅黑" panose="02000000000000000000" pitchFamily="2" charset="-122"/>
                <a:ea typeface="字魂35号-经典雅黑" panose="02000000000000000000" pitchFamily="2" charset="-122"/>
              </a:rPr>
              <a:t>A SISTEMULUI EDUCATIONAL </a:t>
            </a:r>
          </a:p>
          <a:p>
            <a:pPr algn="ctr" fontAlgn="base">
              <a:spcBef>
                <a:spcPct val="0"/>
              </a:spcBef>
              <a:spcAft>
                <a:spcPct val="0"/>
              </a:spcAft>
              <a:buFont typeface="Arial" panose="020B0604020202020204" pitchFamily="34" charset="0"/>
              <a:buNone/>
            </a:pPr>
            <a:r>
              <a:rPr lang="ro-MD" altLang="zh-CN" sz="3600" spc="600" dirty="0">
                <a:solidFill>
                  <a:schemeClr val="bg1"/>
                </a:solidFill>
                <a:latin typeface="字魂35号-经典雅黑" panose="02000000000000000000" pitchFamily="2" charset="-122"/>
                <a:ea typeface="字魂35号-经典雅黑" panose="02000000000000000000" pitchFamily="2" charset="-122"/>
              </a:rPr>
              <a:t>d</a:t>
            </a:r>
            <a:r>
              <a:rPr lang="ro-MD" altLang="zh-CN" sz="3600" spc="600" dirty="0" smtClean="0">
                <a:solidFill>
                  <a:schemeClr val="bg1"/>
                </a:solidFill>
                <a:latin typeface="字魂35号-经典雅黑" panose="02000000000000000000" pitchFamily="2" charset="-122"/>
                <a:ea typeface="字魂35号-经典雅黑" panose="02000000000000000000" pitchFamily="2" charset="-122"/>
              </a:rPr>
              <a:t>in raionul Nisporeni</a:t>
            </a:r>
            <a:r>
              <a:rPr lang="ro-MD" altLang="zh-CN" sz="4000" spc="600" dirty="0" smtClean="0">
                <a:solidFill>
                  <a:schemeClr val="bg1"/>
                </a:solidFill>
                <a:latin typeface="字魂35号-经典雅黑" panose="02000000000000000000" pitchFamily="2" charset="-122"/>
                <a:ea typeface="字魂35号-经典雅黑" panose="02000000000000000000" pitchFamily="2" charset="-122"/>
              </a:rPr>
              <a:t> </a:t>
            </a:r>
          </a:p>
          <a:p>
            <a:pPr algn="ctr" fontAlgn="base">
              <a:spcBef>
                <a:spcPct val="0"/>
              </a:spcBef>
              <a:spcAft>
                <a:spcPct val="0"/>
              </a:spcAft>
              <a:buFont typeface="Arial" panose="020B0604020202020204" pitchFamily="34" charset="0"/>
              <a:buNone/>
            </a:pPr>
            <a:r>
              <a:rPr lang="ro-MD" altLang="zh-CN" sz="3200" spc="600" dirty="0" smtClean="0">
                <a:solidFill>
                  <a:schemeClr val="bg1"/>
                </a:solidFill>
                <a:latin typeface="字魂35号-经典雅黑" panose="02000000000000000000" pitchFamily="2" charset="-122"/>
                <a:ea typeface="字魂35号-经典雅黑" panose="02000000000000000000" pitchFamily="2" charset="-122"/>
              </a:rPr>
              <a:t>pe primul semestru</a:t>
            </a:r>
            <a:endParaRPr lang="ro-MD" altLang="zh-CN" sz="4000" spc="600" dirty="0" smtClean="0">
              <a:solidFill>
                <a:schemeClr val="bg1"/>
              </a:solidFill>
              <a:latin typeface="字魂35号-经典雅黑" panose="02000000000000000000" pitchFamily="2" charset="-122"/>
              <a:ea typeface="字魂35号-经典雅黑" panose="02000000000000000000" pitchFamily="2" charset="-122"/>
            </a:endParaRPr>
          </a:p>
          <a:p>
            <a:pPr algn="ctr" fontAlgn="base">
              <a:spcBef>
                <a:spcPct val="0"/>
              </a:spcBef>
              <a:spcAft>
                <a:spcPct val="0"/>
              </a:spcAft>
              <a:buFont typeface="Arial" panose="020B0604020202020204" pitchFamily="34" charset="0"/>
              <a:buNone/>
            </a:pPr>
            <a:r>
              <a:rPr lang="ro-MD" altLang="zh-CN" sz="3200" spc="600" dirty="0" smtClean="0">
                <a:solidFill>
                  <a:schemeClr val="bg1"/>
                </a:solidFill>
                <a:latin typeface="字魂35号-经典雅黑" panose="02000000000000000000" pitchFamily="2" charset="-122"/>
                <a:ea typeface="字魂35号-经典雅黑" panose="02000000000000000000" pitchFamily="2" charset="-122"/>
              </a:rPr>
              <a:t>al anului școlar 2020-2021</a:t>
            </a:r>
          </a:p>
          <a:p>
            <a:pPr algn="ctr" fontAlgn="base">
              <a:spcBef>
                <a:spcPct val="0"/>
              </a:spcBef>
              <a:spcAft>
                <a:spcPct val="0"/>
              </a:spcAft>
              <a:buFont typeface="Arial" panose="020B0604020202020204" pitchFamily="34" charset="0"/>
              <a:buNone/>
            </a:pPr>
            <a:r>
              <a:rPr lang="ro-MD" altLang="zh-CN" sz="2000" spc="600" dirty="0" smtClean="0">
                <a:solidFill>
                  <a:schemeClr val="bg1"/>
                </a:solidFill>
                <a:latin typeface="字魂35号-经典雅黑" panose="02000000000000000000" pitchFamily="2" charset="-122"/>
                <a:ea typeface="字魂35号-经典雅黑" panose="02000000000000000000" pitchFamily="2" charset="-122"/>
              </a:rPr>
              <a:t>DÎTS Nisporeni</a:t>
            </a:r>
            <a:endParaRPr lang="ro-MD" altLang="zh-CN" sz="3200" spc="600" dirty="0" smtClean="0">
              <a:solidFill>
                <a:schemeClr val="bg1"/>
              </a:solidFill>
              <a:latin typeface="字魂35号-经典雅黑" panose="02000000000000000000" pitchFamily="2" charset="-122"/>
              <a:ea typeface="字魂35号-经典雅黑"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23323">
        <p14:warp dir="in"/>
      </p:transition>
    </mc:Choice>
    <mc:Fallback xmlns="">
      <p:transition spd="slow" advClick="0" advTm="2332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78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par>
                                    <p:cTn id="18" presetID="2" presetClass="entr" presetSubtype="2" fill="hold" grpId="0" nodeType="withEffect" p14:presetBounceEnd="33000">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14:bounceEnd="33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33000">
                                          <p:cBhvr additive="base">
                                            <p:cTn id="21" dur="75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95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10"/>
                    </p:tgtEl>
                  </p:cMediaNode>
                </p:audio>
              </p:childTnLst>
            </p:cTn>
          </p:par>
        </p:tnLst>
        <p:bldLst>
          <p:bldP spid="5" grpId="0"/>
          <p:bldP spid="6" grpId="0"/>
          <p:bldP spid="11"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78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par>
                                    <p:cTn id="18" presetID="2" presetClass="entr" presetSubtype="2"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95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10"/>
                    </p:tgtEl>
                  </p:cMediaNode>
                </p:audio>
              </p:childTnLst>
            </p:cTn>
          </p:par>
        </p:tnLst>
        <p:bldLst>
          <p:bldP spid="5" grpId="0"/>
          <p:bldP spid="6" grpId="0"/>
          <p:bldP spid="11" grpId="0"/>
          <p:bldP spid="8" grpId="0" animBg="1"/>
        </p:bldLst>
      </p:timing>
    </mc:Fallback>
  </mc:AlternateContent>
  <p:extLst mod="1">
    <p:ext uri="{E180D4A7-C9FB-4DFB-919C-405C955672EB}">
      <p14:showEvtLst xmlns:p14="http://schemas.microsoft.com/office/powerpoint/2010/main">
        <p14:playEvt time="1"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43428"/>
            <a:ext cx="12102001" cy="6858000"/>
            <a:chOff x="0" y="0"/>
            <a:chExt cx="12245978" cy="6858000"/>
          </a:xfrm>
        </p:grpSpPr>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37" name="组合 36"/>
            <p:cNvGrpSpPr/>
            <p:nvPr/>
          </p:nvGrpSpPr>
          <p:grpSpPr>
            <a:xfrm>
              <a:off x="53978" y="280086"/>
              <a:ext cx="12192000" cy="6495606"/>
              <a:chOff x="53978" y="280086"/>
              <a:chExt cx="12192000" cy="6495606"/>
            </a:xfrm>
          </p:grpSpPr>
          <p:sp>
            <p:nvSpPr>
              <p:cNvPr id="38" name="矩形 37"/>
              <p:cNvSpPr/>
              <p:nvPr/>
            </p:nvSpPr>
            <p:spPr>
              <a:xfrm>
                <a:off x="53978" y="1087058"/>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20"/>
              <p:cNvSpPr txBox="1"/>
              <p:nvPr/>
            </p:nvSpPr>
            <p:spPr>
              <a:xfrm>
                <a:off x="447679" y="280086"/>
                <a:ext cx="11518900" cy="646331"/>
              </a:xfrm>
              <a:prstGeom prst="rect">
                <a:avLst/>
              </a:prstGeom>
              <a:noFill/>
            </p:spPr>
            <p:txBody>
              <a:bodyPr wrap="square" rtlCol="0">
                <a:spAutoFit/>
              </a:bodyPr>
              <a:lstStyle/>
              <a:p>
                <a:pPr algn="dist"/>
                <a:r>
                  <a:rPr lang="ro-MD" altLang="zh-CN" sz="3600" b="1" dirty="0" smtClean="0">
                    <a:solidFill>
                      <a:srgbClr val="44546A">
                        <a:lumMod val="50000"/>
                      </a:srgbClr>
                    </a:solidFill>
                    <a:latin typeface="Times New Roman" panose="02020603050405020304" pitchFamily="18" charset="0"/>
                    <a:ea typeface="字魂35号-经典雅黑" panose="02000000000000000000" pitchFamily="2" charset="-122"/>
                    <a:cs typeface="Times New Roman" panose="02020603050405020304" pitchFamily="18" charset="0"/>
                  </a:rPr>
                  <a:t>RES</a:t>
                </a:r>
                <a:r>
                  <a:rPr lang="ro-MD" altLang="zh-CN" sz="36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UR</a:t>
                </a:r>
                <a:r>
                  <a:rPr lang="ro-MD" altLang="zh-CN" sz="3600" b="1" dirty="0" smtClean="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SE UMANE/ educație complementară</a:t>
                </a:r>
                <a:endParaRPr lang="zh-CN" altLang="en-US" sz="3600" b="1"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sp>
        <p:nvSpPr>
          <p:cNvPr id="8" name="圆角矩形 4"/>
          <p:cNvSpPr/>
          <p:nvPr/>
        </p:nvSpPr>
        <p:spPr>
          <a:xfrm>
            <a:off x="2350192" y="2132601"/>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9" name="等腰三角形 8"/>
          <p:cNvSpPr/>
          <p:nvPr/>
        </p:nvSpPr>
        <p:spPr>
          <a:xfrm rot="5400000">
            <a:off x="9205329" y="2306970"/>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50000"/>
                </a:prstClr>
              </a:solidFill>
              <a:latin typeface="字魂35号-经典雅黑" panose="02000000000000000000" pitchFamily="2" charset="-122"/>
              <a:ea typeface="字魂35号-经典雅黑" panose="02000000000000000000" pitchFamily="2" charset="-122"/>
            </a:endParaRPr>
          </a:p>
        </p:txBody>
      </p:sp>
      <p:sp>
        <p:nvSpPr>
          <p:cNvPr id="10" name="圆角矩形 6"/>
          <p:cNvSpPr/>
          <p:nvPr/>
        </p:nvSpPr>
        <p:spPr>
          <a:xfrm>
            <a:off x="2491330" y="2132602"/>
            <a:ext cx="1682797" cy="503939"/>
          </a:xfrm>
          <a:prstGeom prst="roundRect">
            <a:avLst>
              <a:gd name="adj" fmla="val 50000"/>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11" name="矩形 10"/>
          <p:cNvSpPr/>
          <p:nvPr/>
        </p:nvSpPr>
        <p:spPr>
          <a:xfrm>
            <a:off x="9469522" y="2175987"/>
            <a:ext cx="2632479" cy="523220"/>
          </a:xfrm>
          <a:prstGeom prst="rect">
            <a:avLst/>
          </a:prstGeom>
        </p:spPr>
        <p:txBody>
          <a:bodyPr wrap="square">
            <a:spAutoFit/>
          </a:bodyPr>
          <a:lstStyle/>
          <a:p>
            <a:pPr algn="ctr"/>
            <a:r>
              <a:rPr lang="ro-RO" sz="2800" b="1" dirty="0" smtClean="0">
                <a:latin typeface="Times New Roman" panose="02020603050405020304" pitchFamily="18" charset="0"/>
                <a:cs typeface="Times New Roman" panose="02020603050405020304" pitchFamily="18" charset="0"/>
              </a:rPr>
              <a:t>6</a:t>
            </a:r>
            <a:r>
              <a:rPr lang="en-US" sz="2800" b="1" dirty="0" smtClean="0">
                <a:latin typeface="Times New Roman" panose="02020603050405020304" pitchFamily="18" charset="0"/>
                <a:cs typeface="Times New Roman" panose="02020603050405020304" pitchFamily="18" charset="0"/>
              </a:rPr>
              <a:t>40</a:t>
            </a:r>
            <a:r>
              <a:rPr lang="ro-RO" sz="2800" b="1" dirty="0" smtClean="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elevi </a:t>
            </a:r>
            <a:endParaRPr lang="zh-CN" altLang="en-US" sz="2400" b="1" dirty="0">
              <a:solidFill>
                <a:srgbClr val="44546A">
                  <a:lumMod val="50000"/>
                </a:srgb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2" name="椭圆 11"/>
          <p:cNvSpPr/>
          <p:nvPr/>
        </p:nvSpPr>
        <p:spPr>
          <a:xfrm>
            <a:off x="1628680" y="1988619"/>
            <a:ext cx="7129596"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RO" sz="2400" b="1" dirty="0">
                <a:latin typeface="Times New Roman" panose="02020603050405020304" pitchFamily="18" charset="0"/>
                <a:cs typeface="Times New Roman" panose="02020603050405020304" pitchFamily="18" charset="0"/>
              </a:rPr>
              <a:t>Școală de Sport/ 10 discipline sportive</a:t>
            </a:r>
            <a:endParaRPr lang="zh-CN" altLang="en-US" sz="2400" b="1"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3" name="圆角矩形 9"/>
          <p:cNvSpPr/>
          <p:nvPr/>
        </p:nvSpPr>
        <p:spPr>
          <a:xfrm>
            <a:off x="2491329" y="3068489"/>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17" name="等腰三角形 16"/>
          <p:cNvSpPr/>
          <p:nvPr/>
        </p:nvSpPr>
        <p:spPr>
          <a:xfrm rot="5400000">
            <a:off x="9354085" y="3242856"/>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50000"/>
                </a:prstClr>
              </a:solidFill>
              <a:latin typeface="字魂35号-经典雅黑" panose="02000000000000000000" pitchFamily="2" charset="-122"/>
              <a:ea typeface="字魂35号-经典雅黑" panose="02000000000000000000" pitchFamily="2" charset="-122"/>
            </a:endParaRPr>
          </a:p>
        </p:txBody>
      </p:sp>
      <p:sp>
        <p:nvSpPr>
          <p:cNvPr id="19" name="矩形 18"/>
          <p:cNvSpPr/>
          <p:nvPr/>
        </p:nvSpPr>
        <p:spPr>
          <a:xfrm>
            <a:off x="9700808" y="3089681"/>
            <a:ext cx="1424392" cy="523220"/>
          </a:xfrm>
          <a:prstGeom prst="rect">
            <a:avLst/>
          </a:prstGeom>
        </p:spPr>
        <p:txBody>
          <a:bodyPr wrap="square">
            <a:spAutoFit/>
          </a:bodyPr>
          <a:lstStyle/>
          <a:p>
            <a:pPr algn="ctr"/>
            <a:r>
              <a:rPr lang="ro-RO" sz="2800" b="1" dirty="0" smtClean="0">
                <a:solidFill>
                  <a:prstClr val="black"/>
                </a:solidFill>
                <a:latin typeface="Times New Roman" panose="02020603050405020304" pitchFamily="18" charset="0"/>
                <a:cs typeface="Times New Roman" panose="02020603050405020304" pitchFamily="18" charset="0"/>
              </a:rPr>
              <a:t>2</a:t>
            </a:r>
            <a:r>
              <a:rPr lang="en-US" sz="2800" b="1" dirty="0" smtClean="0">
                <a:solidFill>
                  <a:prstClr val="black"/>
                </a:solidFill>
                <a:latin typeface="Times New Roman" panose="02020603050405020304" pitchFamily="18" charset="0"/>
                <a:cs typeface="Times New Roman" panose="02020603050405020304" pitchFamily="18" charset="0"/>
              </a:rPr>
              <a:t>7</a:t>
            </a:r>
            <a:endParaRPr lang="zh-CN" altLang="en-US" sz="2800" b="1" dirty="0">
              <a:solidFill>
                <a:prstClr val="white">
                  <a:lumMod val="50000"/>
                </a:prst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0" name="椭圆 19"/>
          <p:cNvSpPr/>
          <p:nvPr/>
        </p:nvSpPr>
        <p:spPr>
          <a:xfrm>
            <a:off x="1511300" y="2924506"/>
            <a:ext cx="6106497"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3200" b="1" dirty="0" smtClean="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antrenori</a:t>
            </a:r>
            <a:endParaRPr lang="zh-CN" altLang="en-US" sz="3200" b="1"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1" name="圆角矩形 14"/>
          <p:cNvSpPr/>
          <p:nvPr/>
        </p:nvSpPr>
        <p:spPr>
          <a:xfrm>
            <a:off x="2491329" y="4004377"/>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22" name="等腰三角形 21"/>
          <p:cNvSpPr/>
          <p:nvPr/>
        </p:nvSpPr>
        <p:spPr>
          <a:xfrm rot="5400000">
            <a:off x="9354085" y="4178743"/>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50000"/>
                </a:prstClr>
              </a:solidFill>
              <a:latin typeface="字魂35号-经典雅黑" panose="02000000000000000000" pitchFamily="2" charset="-122"/>
              <a:ea typeface="字魂35号-经典雅黑" panose="02000000000000000000" pitchFamily="2" charset="-122"/>
            </a:endParaRPr>
          </a:p>
        </p:txBody>
      </p:sp>
      <p:sp>
        <p:nvSpPr>
          <p:cNvPr id="24" name="矩形 23"/>
          <p:cNvSpPr/>
          <p:nvPr/>
        </p:nvSpPr>
        <p:spPr>
          <a:xfrm>
            <a:off x="9575686" y="4004377"/>
            <a:ext cx="2413114" cy="461665"/>
          </a:xfrm>
          <a:prstGeom prst="rect">
            <a:avLst/>
          </a:prstGeom>
        </p:spPr>
        <p:txBody>
          <a:bodyPr wrap="square">
            <a:spAutoFit/>
          </a:bodyPr>
          <a:lstStyle/>
          <a:p>
            <a:pPr algn="ctr"/>
            <a:r>
              <a:rPr lang="ro-RO" sz="2400" b="1" dirty="0">
                <a:latin typeface="Times New Roman" panose="02020603050405020304" pitchFamily="18" charset="0"/>
                <a:cs typeface="Times New Roman" panose="02020603050405020304" pitchFamily="18" charset="0"/>
              </a:rPr>
              <a:t>16 </a:t>
            </a:r>
            <a:r>
              <a:rPr lang="ro-RO" sz="2400" b="1" dirty="0" smtClean="0">
                <a:latin typeface="Times New Roman" panose="02020603050405020304" pitchFamily="18" charset="0"/>
                <a:cs typeface="Times New Roman" panose="02020603050405020304" pitchFamily="18" charset="0"/>
              </a:rPr>
              <a:t>gr./282 elevi</a:t>
            </a:r>
            <a:endParaRPr lang="zh-CN" altLang="en-US" sz="2400" b="1" dirty="0">
              <a:solidFill>
                <a:srgbClr val="44546A">
                  <a:lumMod val="50000"/>
                </a:srgb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5" name="椭圆 24"/>
          <p:cNvSpPr/>
          <p:nvPr/>
        </p:nvSpPr>
        <p:spPr>
          <a:xfrm>
            <a:off x="1625601" y="3943357"/>
            <a:ext cx="6996071"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RO" sz="2400" b="1" dirty="0">
                <a:latin typeface="Times New Roman" panose="02020603050405020304" pitchFamily="18" charset="0"/>
                <a:cs typeface="Times New Roman" panose="02020603050405020304" pitchFamily="18" charset="0"/>
              </a:rPr>
              <a:t>Centrul de Creație al Copiilor</a:t>
            </a:r>
            <a:r>
              <a:rPr lang="ro-RO" sz="2400" dirty="0"/>
              <a:t>:</a:t>
            </a:r>
            <a:endParaRPr lang="zh-CN" altLang="en-US" sz="2400" b="1"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7" name="矩形 26"/>
          <p:cNvSpPr/>
          <p:nvPr/>
        </p:nvSpPr>
        <p:spPr>
          <a:xfrm>
            <a:off x="2030052" y="5984345"/>
            <a:ext cx="8354305" cy="117129"/>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28" name="圆角矩形 14"/>
          <p:cNvSpPr/>
          <p:nvPr/>
        </p:nvSpPr>
        <p:spPr>
          <a:xfrm>
            <a:off x="2712914" y="4940265"/>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5号-经典雅黑" panose="02000000000000000000" pitchFamily="2" charset="-122"/>
              <a:ea typeface="字魂35号-经典雅黑" panose="02000000000000000000" pitchFamily="2" charset="-122"/>
            </a:endParaRPr>
          </a:p>
        </p:txBody>
      </p:sp>
      <p:sp>
        <p:nvSpPr>
          <p:cNvPr id="29" name="椭圆 24"/>
          <p:cNvSpPr/>
          <p:nvPr/>
        </p:nvSpPr>
        <p:spPr>
          <a:xfrm>
            <a:off x="1628681" y="4817570"/>
            <a:ext cx="5812357"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2800" b="1" dirty="0" smtClean="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Pedagogi </a:t>
            </a:r>
            <a:endParaRPr lang="zh-CN" altLang="en-US" sz="2800" b="1"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矩形 23"/>
          <p:cNvSpPr/>
          <p:nvPr/>
        </p:nvSpPr>
        <p:spPr>
          <a:xfrm>
            <a:off x="10071117" y="4917596"/>
            <a:ext cx="744829" cy="523220"/>
          </a:xfrm>
          <a:prstGeom prst="rect">
            <a:avLst/>
          </a:prstGeom>
        </p:spPr>
        <p:txBody>
          <a:bodyPr wrap="square">
            <a:spAutoFit/>
          </a:bodyPr>
          <a:lstStyle/>
          <a:p>
            <a:pPr algn="ctr"/>
            <a:r>
              <a:rPr lang="ro-MD" altLang="zh-CN" sz="2800" b="1" dirty="0" smtClean="0">
                <a:solidFill>
                  <a:srgbClr val="44546A">
                    <a:lumMod val="50000"/>
                  </a:srgbClr>
                </a:solidFill>
                <a:latin typeface="Times New Roman" panose="02020603050405020304" pitchFamily="18" charset="0"/>
                <a:ea typeface="字魂35号-经典雅黑" panose="02000000000000000000" pitchFamily="2" charset="-122"/>
                <a:cs typeface="Times New Roman" panose="02020603050405020304" pitchFamily="18" charset="0"/>
              </a:rPr>
              <a:t>15</a:t>
            </a:r>
            <a:endParaRPr lang="zh-CN" altLang="en-US" sz="2800" b="1" dirty="0">
              <a:solidFill>
                <a:srgbClr val="44546A">
                  <a:lumMod val="50000"/>
                </a:srgb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1" name="等腰三角形 21"/>
          <p:cNvSpPr/>
          <p:nvPr/>
        </p:nvSpPr>
        <p:spPr>
          <a:xfrm rot="5400000">
            <a:off x="9509291" y="5144242"/>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50000"/>
                </a:prstClr>
              </a:solidFill>
              <a:latin typeface="字魂35号-经典雅黑" panose="02000000000000000000" pitchFamily="2" charset="-122"/>
              <a:ea typeface="字魂35号-经典雅黑" panose="02000000000000000000" pitchFamily="2" charset="-122"/>
            </a:endParaRPr>
          </a:p>
        </p:txBody>
      </p:sp>
    </p:spTree>
    <p:extLst>
      <p:ext uri="{BB962C8B-B14F-4D97-AF65-F5344CB8AC3E}">
        <p14:creationId xmlns:p14="http://schemas.microsoft.com/office/powerpoint/2010/main" val="3149538612"/>
      </p:ext>
    </p:extLst>
  </p:cSld>
  <p:clrMapOvr>
    <a:masterClrMapping/>
  </p:clrMapOvr>
  <mc:AlternateContent xmlns:mc="http://schemas.openxmlformats.org/markup-compatibility/2006" xmlns:p14="http://schemas.microsoft.com/office/powerpoint/2010/main">
    <mc:Choice Requires="p14">
      <p:transition spd="slow" p14:dur="900" advTm="10221">
        <p14:warp dir="in"/>
      </p:transition>
    </mc:Choice>
    <mc:Fallback xmlns="">
      <p:transition spd="slow" advTm="102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7" grpId="0" animBg="1"/>
      <p:bldP spid="19" grpId="0"/>
      <p:bldP spid="20" grpId="0" animBg="1"/>
      <p:bldP spid="21" grpId="0" animBg="1"/>
      <p:bldP spid="22" grpId="0" animBg="1"/>
      <p:bldP spid="24" grpId="0"/>
      <p:bldP spid="25" grpId="0" animBg="1"/>
      <p:bldP spid="27" grpId="0" animBg="1"/>
      <p:bldP spid="28" grpId="0" animBg="1"/>
      <p:bldP spid="29" grpId="0" animBg="1"/>
      <p:bldP spid="3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87131" y="0"/>
            <a:ext cx="12391120" cy="6858000"/>
            <a:chOff x="-199120" y="0"/>
            <a:chExt cx="12391120" cy="6858000"/>
          </a:xfrm>
        </p:grpSpPr>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4545" t="4545" r="4545" b="4545"/>
            <a:stretch>
              <a:fillRect/>
            </a:stretch>
          </p:blipFill>
          <p:spPr>
            <a:xfrm>
              <a:off x="-199120" y="0"/>
              <a:ext cx="12192000" cy="6858000"/>
            </a:xfrm>
            <a:prstGeom prst="rect">
              <a:avLst/>
            </a:prstGeom>
          </p:spPr>
        </p:pic>
        <p:grpSp>
          <p:nvGrpSpPr>
            <p:cNvPr id="45" name="组合 44"/>
            <p:cNvGrpSpPr/>
            <p:nvPr/>
          </p:nvGrpSpPr>
          <p:grpSpPr>
            <a:xfrm>
              <a:off x="0" y="272195"/>
              <a:ext cx="12192000" cy="6470539"/>
              <a:chOff x="0" y="272195"/>
              <a:chExt cx="12192000" cy="6470539"/>
            </a:xfrm>
          </p:grpSpPr>
          <p:sp>
            <p:nvSpPr>
              <p:cNvPr id="46" name="矩形 45"/>
              <p:cNvSpPr/>
              <p:nvPr/>
            </p:nvSpPr>
            <p:spPr>
              <a:xfrm>
                <a:off x="0" y="1054100"/>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0"/>
              <p:cNvSpPr txBox="1"/>
              <p:nvPr/>
            </p:nvSpPr>
            <p:spPr>
              <a:xfrm>
                <a:off x="2857499" y="272195"/>
                <a:ext cx="6820693" cy="646331"/>
              </a:xfrm>
              <a:prstGeom prst="rect">
                <a:avLst/>
              </a:prstGeom>
              <a:noFill/>
            </p:spPr>
            <p:txBody>
              <a:bodyPr wrap="square" rtlCol="0">
                <a:spAutoFit/>
              </a:bodyPr>
              <a:lstStyle/>
              <a:p>
                <a:pPr algn="dist"/>
                <a:r>
                  <a:rPr lang="ro-MD" altLang="zh-CN" sz="36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RESURSE BUGETARE</a:t>
                </a:r>
                <a:endParaRPr lang="zh-CN" altLang="en-US" sz="3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grpSp>
        <p:nvGrpSpPr>
          <p:cNvPr id="8" name="1819e39d-d9e4-4c14-a6fe-5465fb02ca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04799" y="1392726"/>
            <a:ext cx="11407265" cy="4432430"/>
            <a:chOff x="602599" y="1444534"/>
            <a:chExt cx="10958939" cy="4432430"/>
          </a:xfrm>
        </p:grpSpPr>
        <p:sp>
          <p:nvSpPr>
            <p:cNvPr id="9" name="işḷiḋè"/>
            <p:cNvSpPr/>
            <p:nvPr/>
          </p:nvSpPr>
          <p:spPr>
            <a:xfrm>
              <a:off x="604621" y="2227585"/>
              <a:ext cx="10845800" cy="766391"/>
            </a:xfrm>
            <a:prstGeom prst="rect">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ro-MD" altLang="zh-CN" sz="2000" b="1" dirty="0" smtClean="0">
                  <a:solidFill>
                    <a:schemeClr val="bg1"/>
                  </a:solidFill>
                  <a:latin typeface="字魂35号-经典雅黑" panose="02000000000000000000" pitchFamily="2" charset="-122"/>
                  <a:ea typeface="字魂35号-经典雅黑" panose="02000000000000000000" pitchFamily="2" charset="-122"/>
                </a:rPr>
                <a:t> buget calculat in baza de formulă</a:t>
              </a:r>
              <a:endParaRPr lang="zh-CN" altLang="en-US" sz="2000" b="1" dirty="0">
                <a:solidFill>
                  <a:schemeClr val="bg1"/>
                </a:solidFill>
                <a:latin typeface="字魂35号-经典雅黑" panose="02000000000000000000" pitchFamily="2" charset="-122"/>
                <a:ea typeface="字魂35号-经典雅黑" panose="02000000000000000000" pitchFamily="2" charset="-122"/>
              </a:endParaRPr>
            </a:p>
          </p:txBody>
        </p:sp>
        <p:grpSp>
          <p:nvGrpSpPr>
            <p:cNvPr id="13" name="iṧ1îḋê"/>
            <p:cNvGrpSpPr/>
            <p:nvPr/>
          </p:nvGrpSpPr>
          <p:grpSpPr>
            <a:xfrm>
              <a:off x="602599" y="3345276"/>
              <a:ext cx="4943504" cy="2531688"/>
              <a:chOff x="602599" y="3238424"/>
              <a:chExt cx="4943504" cy="2531688"/>
            </a:xfrm>
          </p:grpSpPr>
          <p:sp>
            <p:nvSpPr>
              <p:cNvPr id="34" name="ïśļïďê"/>
              <p:cNvSpPr/>
              <p:nvPr/>
            </p:nvSpPr>
            <p:spPr>
              <a:xfrm>
                <a:off x="602599" y="3238424"/>
                <a:ext cx="4943504" cy="1005840"/>
              </a:xfrm>
              <a:prstGeom prst="ellipse">
                <a:avLst/>
              </a:prstGeom>
              <a:solidFill>
                <a:srgbClr val="2C325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ro-MD" altLang="zh-CN" sz="2400" b="1" dirty="0">
                    <a:solidFill>
                      <a:schemeClr val="bg1"/>
                    </a:solidFill>
                    <a:latin typeface="字魂35号-经典雅黑" panose="02000000000000000000" pitchFamily="2" charset="-122"/>
                    <a:ea typeface="字魂35号-经典雅黑" panose="02000000000000000000" pitchFamily="2" charset="-122"/>
                  </a:rPr>
                  <a:t>Anul 2020</a:t>
                </a:r>
                <a:r>
                  <a:rPr lang="ro-MD" altLang="zh-CN" sz="2000" b="1" dirty="0">
                    <a:solidFill>
                      <a:schemeClr val="bg1"/>
                    </a:solidFill>
                    <a:latin typeface="字魂35号-经典雅黑" panose="02000000000000000000" pitchFamily="2" charset="-122"/>
                    <a:ea typeface="字魂35号-经典雅黑" panose="02000000000000000000" pitchFamily="2" charset="-122"/>
                  </a:rPr>
                  <a:t>: </a:t>
                </a:r>
                <a:r>
                  <a:rPr lang="ro-MD" altLang="zh-CN" sz="2000" b="1" dirty="0" smtClean="0">
                    <a:solidFill>
                      <a:schemeClr val="bg1"/>
                    </a:solidFill>
                    <a:latin typeface="字魂35号-经典雅黑" panose="02000000000000000000" pitchFamily="2" charset="-122"/>
                    <a:ea typeface="字魂35号-经典雅黑" panose="02000000000000000000" pitchFamily="2" charset="-122"/>
                  </a:rPr>
                  <a:t>-</a:t>
                </a:r>
                <a:r>
                  <a:rPr lang="ro-MD" sz="2400" b="1" kern="0"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107mln907mii 500 lei</a:t>
                </a:r>
                <a:endParaRPr lang="en-US" sz="2400" b="1" kern="0"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6" name="íṧliḋê"/>
              <p:cNvSpPr/>
              <p:nvPr/>
            </p:nvSpPr>
            <p:spPr>
              <a:xfrm>
                <a:off x="734737" y="4330079"/>
                <a:ext cx="4811366" cy="400110"/>
              </a:xfrm>
              <a:prstGeom prst="rect">
                <a:avLst/>
              </a:prstGeom>
              <a:solidFill>
                <a:schemeClr val="tx2">
                  <a:lumMod val="20000"/>
                  <a:lumOff val="80000"/>
                </a:schemeClr>
              </a:solidFill>
            </p:spPr>
            <p:txBody>
              <a:bodyPr wrap="square" anchor="ctr">
                <a:spAutoFit/>
              </a:bodyPr>
              <a:lstStyle/>
              <a:p>
                <a:pPr lvl="0" algn="ctr">
                  <a:defRPr/>
                </a:pPr>
                <a:r>
                  <a:rPr lang="ro-MD" altLang="zh-CN" sz="2000" b="1" kern="0" spc="-100" dirty="0" smtClean="0">
                    <a:latin typeface="字魂35号-经典雅黑" panose="02000000000000000000" pitchFamily="2" charset="-122"/>
                    <a:ea typeface="字魂35号-经典雅黑" panose="02000000000000000000" pitchFamily="2" charset="-122"/>
                  </a:rPr>
                  <a:t>Inclusiv:</a:t>
                </a:r>
                <a:endParaRPr lang="en-US" altLang="zh-CN" sz="2000" b="1" kern="0" spc="-100" dirty="0">
                  <a:latin typeface="字魂35号-经典雅黑" panose="02000000000000000000" pitchFamily="2" charset="-122"/>
                  <a:ea typeface="字魂35号-经典雅黑" panose="02000000000000000000" pitchFamily="2" charset="-122"/>
                </a:endParaRPr>
              </a:p>
            </p:txBody>
          </p:sp>
          <p:sp>
            <p:nvSpPr>
              <p:cNvPr id="37" name="iŝḻîḓé"/>
              <p:cNvSpPr/>
              <p:nvPr/>
            </p:nvSpPr>
            <p:spPr>
              <a:xfrm>
                <a:off x="602600" y="4754449"/>
                <a:ext cx="4710969" cy="1015663"/>
              </a:xfrm>
              <a:prstGeom prst="rect">
                <a:avLst/>
              </a:prstGeom>
            </p:spPr>
            <p:txBody>
              <a:bodyPr wrap="square">
                <a:spAutoFit/>
              </a:bodyPr>
              <a:lstStyle/>
              <a:p>
                <a:pPr algn="ctr" defTabSz="913765">
                  <a:lnSpc>
                    <a:spcPct val="150000"/>
                  </a:lnSpc>
                  <a:buSzPct val="25000"/>
                  <a:defRPr/>
                </a:pPr>
                <a:r>
                  <a:rPr lang="ro-MD" altLang="zh-CN" sz="2000" b="1" dirty="0" smtClean="0">
                    <a:latin typeface="Times New Roman" panose="02020603050405020304" pitchFamily="18" charset="0"/>
                    <a:ea typeface="字魂35号-经典雅黑" panose="02000000000000000000" pitchFamily="2" charset="-122"/>
                    <a:cs typeface="Times New Roman" panose="02020603050405020304" pitchFamily="18" charset="0"/>
                  </a:rPr>
                  <a:t>FEI-1mln 848 mii 100 lei;</a:t>
                </a:r>
              </a:p>
              <a:p>
                <a:pPr algn="ctr" defTabSz="913765">
                  <a:lnSpc>
                    <a:spcPct val="150000"/>
                  </a:lnSpc>
                  <a:buSzPct val="25000"/>
                  <a:defRPr/>
                </a:pPr>
                <a:r>
                  <a:rPr lang="ro-MD" altLang="zh-CN" sz="2000" b="1" dirty="0" smtClean="0">
                    <a:latin typeface="Times New Roman" panose="02020603050405020304" pitchFamily="18" charset="0"/>
                    <a:ea typeface="字魂35号-经典雅黑" panose="02000000000000000000" pitchFamily="2" charset="-122"/>
                    <a:cs typeface="Times New Roman" panose="02020603050405020304" pitchFamily="18" charset="0"/>
                  </a:rPr>
                  <a:t>Componenta raională- 10mln 265mii 400lei</a:t>
                </a:r>
                <a:endPar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nvGrpSpPr>
            <p:cNvPr id="17" name="îşḷîḍê"/>
            <p:cNvGrpSpPr/>
            <p:nvPr/>
          </p:nvGrpSpPr>
          <p:grpSpPr>
            <a:xfrm>
              <a:off x="3412835" y="3388183"/>
              <a:ext cx="7558749" cy="1778586"/>
              <a:chOff x="3412835" y="3281331"/>
              <a:chExt cx="7558749" cy="1778586"/>
            </a:xfrm>
          </p:grpSpPr>
          <p:sp>
            <p:nvSpPr>
              <p:cNvPr id="30" name="îŝḻïdè"/>
              <p:cNvSpPr/>
              <p:nvPr/>
            </p:nvSpPr>
            <p:spPr>
              <a:xfrm>
                <a:off x="6545139" y="3281331"/>
                <a:ext cx="4426445" cy="841178"/>
              </a:xfrm>
              <a:prstGeom prst="ellipse">
                <a:avLst/>
              </a:prstGeom>
              <a:solidFill>
                <a:srgbClr val="2C325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ro-MD" sz="2400" b="1" kern="0" dirty="0" smtClean="0">
                    <a:solidFill>
                      <a:srgbClr val="FFFF00"/>
                    </a:solidFill>
                    <a:latin typeface="字魂35号-经典雅黑" panose="02000000000000000000" pitchFamily="2" charset="-122"/>
                    <a:ea typeface="字魂35号-经典雅黑" panose="02000000000000000000" pitchFamily="2" charset="-122"/>
                  </a:rPr>
                  <a:t>Anul 2021: 110mln303mii 800lei</a:t>
                </a:r>
                <a:endParaRPr lang="en-US" sz="2400" b="1" kern="0" dirty="0">
                  <a:solidFill>
                    <a:srgbClr val="FFFF00"/>
                  </a:solidFill>
                  <a:latin typeface="字魂35号-经典雅黑" panose="02000000000000000000" pitchFamily="2" charset="-122"/>
                  <a:ea typeface="字魂35号-经典雅黑" panose="02000000000000000000" pitchFamily="2" charset="-122"/>
                </a:endParaRPr>
              </a:p>
            </p:txBody>
          </p:sp>
          <p:sp>
            <p:nvSpPr>
              <p:cNvPr id="32" name="i$ḷîḍè"/>
              <p:cNvSpPr/>
              <p:nvPr/>
            </p:nvSpPr>
            <p:spPr>
              <a:xfrm>
                <a:off x="3412835" y="4330079"/>
                <a:ext cx="2669231" cy="338554"/>
              </a:xfrm>
              <a:prstGeom prst="rect">
                <a:avLst/>
              </a:prstGeom>
            </p:spPr>
            <p:txBody>
              <a:bodyPr wrap="square" anchor="ctr">
                <a:spAutoFit/>
              </a:bodyPr>
              <a:lstStyle/>
              <a:p>
                <a:pPr lvl="0" algn="ctr">
                  <a:defRPr/>
                </a:pPr>
                <a:endParaRPr lang="en-US" altLang="zh-CN" sz="1600" b="1" kern="0" spc="-1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33" name="íşļídê"/>
              <p:cNvSpPr/>
              <p:nvPr/>
            </p:nvSpPr>
            <p:spPr>
              <a:xfrm>
                <a:off x="3543299" y="4754449"/>
                <a:ext cx="2364143" cy="305468"/>
              </a:xfrm>
              <a:prstGeom prst="rect">
                <a:avLst/>
              </a:prstGeom>
            </p:spPr>
            <p:txBody>
              <a:bodyPr wrap="square">
                <a:spAutoFit/>
              </a:bodyPr>
              <a:lstStyle/>
              <a:p>
                <a:pPr algn="ctr" defTabSz="913765">
                  <a:lnSpc>
                    <a:spcPct val="150000"/>
                  </a:lnSpc>
                  <a:buSzPct val="25000"/>
                  <a:defRPr/>
                </a:pPr>
                <a:endParaRPr lang="en-US" altLang="zh-CN" sz="105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grpSp>
          <p:nvGrpSpPr>
            <p:cNvPr id="18" name="ïŝ1îḋê"/>
            <p:cNvGrpSpPr/>
            <p:nvPr/>
          </p:nvGrpSpPr>
          <p:grpSpPr>
            <a:xfrm>
              <a:off x="6152571" y="4436931"/>
              <a:ext cx="2669231" cy="728236"/>
              <a:chOff x="6152571" y="4330079"/>
              <a:chExt cx="2669231" cy="728236"/>
            </a:xfrm>
          </p:grpSpPr>
          <p:sp>
            <p:nvSpPr>
              <p:cNvPr id="28" name="išḷïḓê"/>
              <p:cNvSpPr/>
              <p:nvPr/>
            </p:nvSpPr>
            <p:spPr>
              <a:xfrm>
                <a:off x="6152571" y="4330079"/>
                <a:ext cx="2669231" cy="338554"/>
              </a:xfrm>
              <a:prstGeom prst="rect">
                <a:avLst/>
              </a:prstGeom>
            </p:spPr>
            <p:txBody>
              <a:bodyPr wrap="square" anchor="ctr">
                <a:spAutoFit/>
              </a:bodyPr>
              <a:lstStyle/>
              <a:p>
                <a:pPr lvl="0" algn="ctr">
                  <a:defRPr/>
                </a:pPr>
                <a:endParaRPr lang="en-US" altLang="zh-CN" sz="1600" b="1" kern="0" spc="-1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9" name="iṥ1iďe"/>
              <p:cNvSpPr/>
              <p:nvPr/>
            </p:nvSpPr>
            <p:spPr>
              <a:xfrm>
                <a:off x="6283035" y="4754449"/>
                <a:ext cx="2364143" cy="303866"/>
              </a:xfrm>
              <a:prstGeom prst="rect">
                <a:avLst/>
              </a:prstGeom>
            </p:spPr>
            <p:txBody>
              <a:bodyPr wrap="square">
                <a:spAutoFit/>
              </a:bodyPr>
              <a:lstStyle/>
              <a:p>
                <a:pPr algn="ctr" defTabSz="913765">
                  <a:lnSpc>
                    <a:spcPct val="150000"/>
                  </a:lnSpc>
                  <a:buSzPct val="25000"/>
                  <a:defRPr/>
                </a:pPr>
                <a:endParaRPr lang="en-US" altLang="zh-CN" sz="105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grpSp>
          <p:nvGrpSpPr>
            <p:cNvPr id="19" name="iŝḷîďé"/>
            <p:cNvGrpSpPr/>
            <p:nvPr/>
          </p:nvGrpSpPr>
          <p:grpSpPr>
            <a:xfrm>
              <a:off x="8892307" y="4436931"/>
              <a:ext cx="2669231" cy="729838"/>
              <a:chOff x="8892307" y="4330079"/>
              <a:chExt cx="2669231" cy="729838"/>
            </a:xfrm>
          </p:grpSpPr>
          <p:sp>
            <p:nvSpPr>
              <p:cNvPr id="24" name="îšḻíḍè"/>
              <p:cNvSpPr/>
              <p:nvPr/>
            </p:nvSpPr>
            <p:spPr>
              <a:xfrm>
                <a:off x="8892307" y="4330079"/>
                <a:ext cx="2669231" cy="338554"/>
              </a:xfrm>
              <a:prstGeom prst="rect">
                <a:avLst/>
              </a:prstGeom>
            </p:spPr>
            <p:txBody>
              <a:bodyPr wrap="square" anchor="ctr">
                <a:spAutoFit/>
              </a:bodyPr>
              <a:lstStyle/>
              <a:p>
                <a:pPr lvl="0" algn="ctr">
                  <a:defRPr/>
                </a:pPr>
                <a:endParaRPr lang="en-US" altLang="zh-CN" sz="1600" b="1" kern="0" spc="-1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5" name="ïSḻíḓé"/>
              <p:cNvSpPr/>
              <p:nvPr/>
            </p:nvSpPr>
            <p:spPr>
              <a:xfrm>
                <a:off x="9017401" y="4754449"/>
                <a:ext cx="2330046" cy="305468"/>
              </a:xfrm>
              <a:prstGeom prst="rect">
                <a:avLst/>
              </a:prstGeom>
            </p:spPr>
            <p:txBody>
              <a:bodyPr wrap="square">
                <a:spAutoFit/>
              </a:bodyPr>
              <a:lstStyle/>
              <a:p>
                <a:pPr algn="ctr" defTabSz="913765">
                  <a:lnSpc>
                    <a:spcPct val="150000"/>
                  </a:lnSpc>
                  <a:buSzPct val="25000"/>
                  <a:defRPr/>
                </a:pPr>
                <a:endParaRPr lang="en-US" altLang="zh-CN" sz="105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sp>
          <p:nvSpPr>
            <p:cNvPr id="20" name="îṥ1ïḋé"/>
            <p:cNvSpPr txBox="1"/>
            <p:nvPr/>
          </p:nvSpPr>
          <p:spPr>
            <a:xfrm>
              <a:off x="673099" y="1530350"/>
              <a:ext cx="10845800" cy="581926"/>
            </a:xfrm>
            <a:prstGeom prst="rect">
              <a:avLst/>
            </a:prstGeom>
            <a:noFill/>
            <a:ln>
              <a:noFill/>
            </a:ln>
          </p:spPr>
          <p:txBody>
            <a:bodyPr wrap="square" lIns="91440" tIns="45720" rIns="91440" bIns="45720" anchor="ctr" anchorCtr="0">
              <a:norm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lang="ro-MD" altLang="zh-CN" b="1" noProof="0"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kumimoji="0" lang="en-US" b="1" u="none" strike="noStrike" kern="1200" cap="none" spc="0" normalizeH="0" baseline="0" noProof="0" dirty="0">
                <a:ln>
                  <a:noFill/>
                </a:ln>
                <a:solidFill>
                  <a:schemeClr val="bg1">
                    <a:lumMod val="50000"/>
                  </a:schemeClr>
                </a:solidFill>
                <a:effectLst/>
                <a:uLnTx/>
                <a:uFillTx/>
                <a:latin typeface="字魂35号-经典雅黑" panose="02000000000000000000" pitchFamily="2" charset="-122"/>
                <a:ea typeface="字魂35号-经典雅黑" panose="02000000000000000000" pitchFamily="2" charset="-122"/>
              </a:endParaRPr>
            </a:p>
          </p:txBody>
        </p:sp>
        <p:sp>
          <p:nvSpPr>
            <p:cNvPr id="21" name="ïṣlîďé"/>
            <p:cNvSpPr txBox="1"/>
            <p:nvPr/>
          </p:nvSpPr>
          <p:spPr>
            <a:xfrm>
              <a:off x="659168" y="1444534"/>
              <a:ext cx="10845796" cy="662196"/>
            </a:xfrm>
            <a:prstGeom prst="rect">
              <a:avLst/>
            </a:prstGeom>
            <a:noFill/>
            <a:ln>
              <a:noFill/>
            </a:ln>
          </p:spPr>
          <p:txBody>
            <a:bodyPr wrap="square" lIns="91440" tIns="45720" rIns="91440" bIns="45720" anchor="t" anchorCtr="0">
              <a:normAutofit/>
            </a:bodyPr>
            <a:lstStyle/>
            <a:p>
              <a:pPr algn="ctr" defTabSz="913765">
                <a:lnSpc>
                  <a:spcPct val="150000"/>
                </a:lnSpc>
                <a:buSzPct val="25000"/>
                <a:defRPr/>
              </a:pPr>
              <a:r>
                <a:rPr lang="ro-MD" altLang="zh-CN" sz="2000" b="1" dirty="0" smtClean="0">
                  <a:solidFill>
                    <a:srgbClr val="FF0000"/>
                  </a:solidFill>
                  <a:latin typeface="Times New Roman" panose="02020603050405020304" pitchFamily="18" charset="0"/>
                  <a:ea typeface="字魂35号-经典雅黑" panose="02000000000000000000" pitchFamily="2" charset="-122"/>
                  <a:cs typeface="Times New Roman" panose="02020603050405020304" pitchFamily="18" charset="0"/>
                </a:rPr>
                <a:t>BUGETUL INSTITUȚIILOR ȘCOLARE</a:t>
              </a:r>
              <a:endParaRPr lang="en-US" altLang="zh-CN" sz="2000" b="1" dirty="0">
                <a:solidFill>
                  <a:srgbClr val="FF0000"/>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sp>
        <p:nvSpPr>
          <p:cNvPr id="38" name="íṧliḋê"/>
          <p:cNvSpPr/>
          <p:nvPr/>
        </p:nvSpPr>
        <p:spPr>
          <a:xfrm>
            <a:off x="6290112" y="4294117"/>
            <a:ext cx="5008197" cy="400110"/>
          </a:xfrm>
          <a:prstGeom prst="rect">
            <a:avLst/>
          </a:prstGeom>
          <a:solidFill>
            <a:schemeClr val="tx2">
              <a:lumMod val="20000"/>
              <a:lumOff val="80000"/>
            </a:schemeClr>
          </a:solidFill>
        </p:spPr>
        <p:txBody>
          <a:bodyPr wrap="square" anchor="ctr">
            <a:spAutoFit/>
          </a:bodyPr>
          <a:lstStyle/>
          <a:p>
            <a:pPr lvl="0" algn="ctr">
              <a:defRPr/>
            </a:pPr>
            <a:r>
              <a:rPr lang="ro-MD" altLang="zh-CN" sz="2000" b="1" kern="0" spc="-100" dirty="0" smtClean="0">
                <a:latin typeface="字魂35号-经典雅黑" panose="02000000000000000000" pitchFamily="2" charset="-122"/>
                <a:ea typeface="字魂35号-经典雅黑" panose="02000000000000000000" pitchFamily="2" charset="-122"/>
              </a:rPr>
              <a:t>Inclusiv:</a:t>
            </a:r>
            <a:endParaRPr lang="en-US" altLang="zh-CN" sz="2000" b="1" kern="0" spc="-100" dirty="0">
              <a:latin typeface="字魂35号-经典雅黑" panose="02000000000000000000" pitchFamily="2" charset="-122"/>
              <a:ea typeface="字魂35号-经典雅黑" panose="02000000000000000000" pitchFamily="2" charset="-122"/>
            </a:endParaRPr>
          </a:p>
        </p:txBody>
      </p:sp>
      <p:sp>
        <p:nvSpPr>
          <p:cNvPr id="2" name="CasetăText 1"/>
          <p:cNvSpPr txBox="1"/>
          <p:nvPr/>
        </p:nvSpPr>
        <p:spPr>
          <a:xfrm>
            <a:off x="6389892" y="4966655"/>
            <a:ext cx="4975412" cy="923330"/>
          </a:xfrm>
          <a:prstGeom prst="rect">
            <a:avLst/>
          </a:prstGeom>
          <a:noFill/>
        </p:spPr>
        <p:txBody>
          <a:bodyPr wrap="square" rtlCol="0">
            <a:spAutoFit/>
          </a:bodyPr>
          <a:lstStyle/>
          <a:p>
            <a:pPr algn="ctr" defTabSz="913765">
              <a:lnSpc>
                <a:spcPct val="150000"/>
              </a:lnSpc>
              <a:buSzPct val="25000"/>
              <a:defRPr/>
            </a:pPr>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FEI-1mln </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901 </a:t>
            </a:r>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mii </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  </a:t>
            </a:r>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lei;</a:t>
            </a:r>
          </a:p>
          <a:p>
            <a:pPr algn="ctr" defTabSz="913765">
              <a:lnSpc>
                <a:spcPct val="150000"/>
              </a:lnSpc>
              <a:buSzPct val="25000"/>
              <a:defRPr/>
            </a:pPr>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Componenta raională- 10mln </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130 mii 800lei</a:t>
            </a:r>
            <a:endParaRPr lang="en-US" altLang="zh-CN"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 name="Săgeată la dreapta 2"/>
          <p:cNvSpPr/>
          <p:nvPr/>
        </p:nvSpPr>
        <p:spPr>
          <a:xfrm>
            <a:off x="98612" y="5651257"/>
            <a:ext cx="12093388" cy="112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Deși numărul elevilor scade cu 143 , bugetul este in </a:t>
            </a:r>
            <a:r>
              <a:rPr lang="ro-MD"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crestere</a:t>
            </a:r>
            <a:r>
              <a:rPr lang="ro-MD"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2mln396 mii300 lei, sau cu 2,22%, datorită creșterii normativului A și B din formulă</a:t>
            </a:r>
            <a:endParaRPr lang="ro-RO"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5879">
        <p14:warp dir="in"/>
      </p:transition>
    </mc:Choice>
    <mc:Fallback xmlns="">
      <p:transition spd="slow" advTm="58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50071"/>
            <a:ext cx="12192000" cy="6858000"/>
            <a:chOff x="0" y="0"/>
            <a:chExt cx="12192000" cy="6858000"/>
          </a:xfrm>
        </p:grpSpPr>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16" name="组合 15"/>
            <p:cNvGrpSpPr/>
            <p:nvPr/>
          </p:nvGrpSpPr>
          <p:grpSpPr>
            <a:xfrm>
              <a:off x="0" y="280086"/>
              <a:ext cx="12192000" cy="6462648"/>
              <a:chOff x="0" y="280086"/>
              <a:chExt cx="12192000" cy="6462648"/>
            </a:xfrm>
          </p:grpSpPr>
          <p:sp>
            <p:nvSpPr>
              <p:cNvPr id="17" name="矩形 16"/>
              <p:cNvSpPr/>
              <p:nvPr/>
            </p:nvSpPr>
            <p:spPr>
              <a:xfrm>
                <a:off x="0" y="1054100"/>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0"/>
              <p:cNvSpPr txBox="1"/>
              <p:nvPr/>
            </p:nvSpPr>
            <p:spPr>
              <a:xfrm>
                <a:off x="3585882" y="280086"/>
                <a:ext cx="5665693" cy="553998"/>
              </a:xfrm>
              <a:prstGeom prst="rect">
                <a:avLst/>
              </a:prstGeom>
              <a:noFill/>
            </p:spPr>
            <p:txBody>
              <a:bodyPr wrap="square" rtlCol="0">
                <a:spAutoFit/>
              </a:bodyPr>
              <a:lstStyle/>
              <a:p>
                <a:pPr algn="dist"/>
                <a:r>
                  <a:rPr lang="ro-MD" altLang="zh-CN" sz="30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DEFICIT BUGETAR </a:t>
                </a:r>
                <a:r>
                  <a:rPr lang="ro-MD" altLang="zh-CN" sz="3000" dirty="0" smtClean="0">
                    <a:solidFill>
                      <a:schemeClr val="bg1"/>
                    </a:solidFill>
                    <a:latin typeface="字魂35号-经典雅黑" panose="02000000000000000000" pitchFamily="2" charset="-122"/>
                    <a:ea typeface="字魂35号-经典雅黑" panose="02000000000000000000" pitchFamily="2" charset="-122"/>
                  </a:rPr>
                  <a:t>:</a:t>
                </a:r>
                <a:endParaRPr lang="zh-CN" altLang="en-US" sz="3000" dirty="0">
                  <a:solidFill>
                    <a:schemeClr val="bg1"/>
                  </a:solidFill>
                  <a:latin typeface="字魂35号-经典雅黑" panose="02000000000000000000" pitchFamily="2" charset="-122"/>
                  <a:ea typeface="字魂35号-经典雅黑" panose="02000000000000000000" pitchFamily="2" charset="-122"/>
                </a:endParaRPr>
              </a:p>
            </p:txBody>
          </p:sp>
        </p:grpSp>
      </p:grpSp>
      <p:grpSp>
        <p:nvGrpSpPr>
          <p:cNvPr id="20" name="Group 7"/>
          <p:cNvGrpSpPr/>
          <p:nvPr/>
        </p:nvGrpSpPr>
        <p:grpSpPr>
          <a:xfrm>
            <a:off x="71717" y="1187426"/>
            <a:ext cx="6481483" cy="5520503"/>
            <a:chOff x="7621677" y="1597344"/>
            <a:chExt cx="4377773" cy="2561669"/>
          </a:xfrm>
          <a:solidFill>
            <a:srgbClr val="2C3257"/>
          </a:solidFill>
        </p:grpSpPr>
        <p:grpSp>
          <p:nvGrpSpPr>
            <p:cNvPr id="21" name="Group 35"/>
            <p:cNvGrpSpPr/>
            <p:nvPr/>
          </p:nvGrpSpPr>
          <p:grpSpPr>
            <a:xfrm>
              <a:off x="7661034" y="1597344"/>
              <a:ext cx="4338416" cy="2081575"/>
              <a:chOff x="7328479" y="1492314"/>
              <a:chExt cx="5013794" cy="2081575"/>
            </a:xfrm>
            <a:grpFill/>
          </p:grpSpPr>
          <p:sp>
            <p:nvSpPr>
              <p:cNvPr id="23" name="Rectangle 29"/>
              <p:cNvSpPr/>
              <p:nvPr/>
            </p:nvSpPr>
            <p:spPr>
              <a:xfrm>
                <a:off x="7541909" y="1726473"/>
                <a:ext cx="4046955" cy="1847416"/>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lumMod val="50000"/>
                    </a:schemeClr>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sp>
            <p:nvSpPr>
              <p:cNvPr id="24" name="Rectangle 33"/>
              <p:cNvSpPr/>
              <p:nvPr/>
            </p:nvSpPr>
            <p:spPr>
              <a:xfrm>
                <a:off x="7328479" y="1492314"/>
                <a:ext cx="5013794" cy="3251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altLang="zh-CN" b="1"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În instituțiile :</a:t>
                </a:r>
                <a:endParaRPr lang="en-GB" b="1" dirty="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sp>
          <p:nvSpPr>
            <p:cNvPr id="22" name="Rectangle 34"/>
            <p:cNvSpPr/>
            <p:nvPr/>
          </p:nvSpPr>
          <p:spPr>
            <a:xfrm>
              <a:off x="7621677" y="1927765"/>
              <a:ext cx="4377773" cy="2231248"/>
            </a:xfrm>
            <a:prstGeom prst="rect">
              <a:avLst/>
            </a:prstGeom>
            <a:grpFill/>
            <a:ln>
              <a:noFill/>
            </a:ln>
          </p:spPr>
          <p:txBody>
            <a:bodyPr wrap="square">
              <a:spAutoFit/>
            </a:bodyPr>
            <a:lstStyle/>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Ciutești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a:t>
              </a:r>
              <a:r>
                <a:rPr lang="ro-MD" altLang="zh-CN" sz="1600" dirty="0" err="1"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Vînători</a:t>
              </a:r>
              <a:endPar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Călimănești</a:t>
              </a:r>
            </a:p>
            <a:p>
              <a:pPr marL="342900" indent="-342900">
                <a:lnSpc>
                  <a:spcPct val="150000"/>
                </a:lnSpc>
                <a:spcBef>
                  <a:spcPct val="0"/>
                </a:spcBef>
                <a:buFont typeface="+mj-lt"/>
                <a:buAutoNum type="arabicPeriod"/>
              </a:pPr>
              <a:r>
                <a:rPr lang="ro-MD" altLang="zh-CN" sz="1600" dirty="0" err="1"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IP.Gimnaziul</a:t>
              </a: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 Cristești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Bursuc</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Bolțun</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Bărboieni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 Vulcănești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Gimnaziul-Grădiniță Valea Trestieni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Școala Primară-Grădiniță </a:t>
              </a:r>
              <a:r>
                <a:rPr lang="ro-MD" altLang="zh-CN" sz="1600" dirty="0" err="1"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Cîrnești</a:t>
              </a:r>
              <a:endPar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Școala Primară-Grădiniță Găureni</a:t>
              </a:r>
            </a:p>
            <a:p>
              <a:pPr marL="342900" indent="-342900">
                <a:lnSpc>
                  <a:spcPct val="150000"/>
                </a:lnSpc>
                <a:spcBef>
                  <a:spcPct val="0"/>
                </a:spcBef>
                <a:buFont typeface="+mj-lt"/>
                <a:buAutoNum type="arabicPeriod"/>
              </a:pPr>
              <a:r>
                <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IP Școala Primară-Grădiniță </a:t>
              </a:r>
              <a:r>
                <a:rPr lang="ro-MD" altLang="zh-CN" sz="1600" dirty="0" err="1"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rPr>
                <a:t>Băcșeni</a:t>
              </a:r>
              <a:endParaRPr lang="ro-MD" altLang="zh-CN" sz="16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a:p>
              <a:pPr>
                <a:lnSpc>
                  <a:spcPct val="150000"/>
                </a:lnSpc>
                <a:spcBef>
                  <a:spcPct val="0"/>
                </a:spcBef>
              </a:pPr>
              <a:endParaRPr lang="ro-MD" altLang="zh-CN" sz="1400" dirty="0" smtClean="0">
                <a:solidFill>
                  <a:schemeClr val="bg1"/>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sp>
        <p:nvSpPr>
          <p:cNvPr id="3" name="Explicație cu săgeata spre stânga 2"/>
          <p:cNvSpPr/>
          <p:nvPr/>
        </p:nvSpPr>
        <p:spPr>
          <a:xfrm>
            <a:off x="3110753" y="1899497"/>
            <a:ext cx="3442447" cy="469316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Deficitul acoperit prin </a:t>
            </a:r>
          </a:p>
          <a:p>
            <a:pPr algn="ctr"/>
            <a:r>
              <a:rPr lang="ro-MD" b="1" dirty="0" smtClean="0">
                <a:latin typeface="Times New Roman" panose="02020603050405020304" pitchFamily="18" charset="0"/>
                <a:cs typeface="Times New Roman" panose="02020603050405020304" pitchFamily="18" charset="0"/>
              </a:rPr>
              <a:t>Deciziile </a:t>
            </a:r>
            <a:r>
              <a:rPr lang="ro-MD" sz="1600" b="1" dirty="0" smtClean="0">
                <a:latin typeface="Times New Roman" panose="02020603050405020304" pitchFamily="18" charset="0"/>
                <a:cs typeface="Times New Roman" panose="02020603050405020304" pitchFamily="18" charset="0"/>
              </a:rPr>
              <a:t>Consiliului raional, în temeiul Hotărârii Guvernului  nr 619/2020 prin care s-a permis redistribuirea economiilor identificate pe intern , după care, urmare  Hotărârii Guvernului nr 896 din 14.12.2020  s-a acordat 580 mii lei-pentru achitarea premiilor anuale/2019</a:t>
            </a:r>
            <a:endParaRPr lang="ro-RO" sz="1600" b="1" dirty="0">
              <a:latin typeface="Times New Roman" panose="02020603050405020304" pitchFamily="18" charset="0"/>
              <a:cs typeface="Times New Roman" panose="02020603050405020304" pitchFamily="18" charset="0"/>
            </a:endParaRPr>
          </a:p>
        </p:txBody>
      </p:sp>
      <p:sp>
        <p:nvSpPr>
          <p:cNvPr id="4" name="CasetăText 3"/>
          <p:cNvSpPr txBox="1"/>
          <p:nvPr/>
        </p:nvSpPr>
        <p:spPr>
          <a:xfrm>
            <a:off x="6683187" y="1187426"/>
            <a:ext cx="5446060" cy="3785652"/>
          </a:xfrm>
          <a:prstGeom prst="rect">
            <a:avLst/>
          </a:prstGeom>
          <a:solidFill>
            <a:schemeClr val="accent1">
              <a:lumMod val="50000"/>
            </a:schemeClr>
          </a:solidFill>
        </p:spPr>
        <p:txBody>
          <a:bodyPr wrap="square" rtlCol="0">
            <a:spAutoFit/>
          </a:bodyPr>
          <a:lstStyle/>
          <a:p>
            <a:r>
              <a:rPr lang="ro-MD" sz="2400" dirty="0" smtClean="0">
                <a:solidFill>
                  <a:schemeClr val="bg1"/>
                </a:solidFill>
              </a:rPr>
              <a:t>Totodată, s-a constatat deficiența resurselor bugetare, solicitate în asigurarea cheltuielilor orientate spre buna funcționale a instituțiilor.</a:t>
            </a:r>
          </a:p>
          <a:p>
            <a:r>
              <a:rPr lang="ro-MD" sz="2400" dirty="0" smtClean="0">
                <a:solidFill>
                  <a:schemeClr val="bg1"/>
                </a:solidFill>
              </a:rPr>
              <a:t>În acest scop s-a suplinit bugetul instituțiilor:</a:t>
            </a:r>
          </a:p>
          <a:p>
            <a:r>
              <a:rPr lang="ro-MD" sz="2400" dirty="0" smtClean="0">
                <a:solidFill>
                  <a:schemeClr val="bg1"/>
                </a:solidFill>
              </a:rPr>
              <a:t>IP Gimnaziul Ciutești-73 mii lei;</a:t>
            </a:r>
          </a:p>
          <a:p>
            <a:r>
              <a:rPr lang="ro-MD" sz="2400" dirty="0" smtClean="0">
                <a:solidFill>
                  <a:schemeClr val="bg1"/>
                </a:solidFill>
              </a:rPr>
              <a:t>IP Gimnaziul Cristești-73 mii lei</a:t>
            </a:r>
          </a:p>
          <a:p>
            <a:r>
              <a:rPr lang="ro-MD" sz="2400" dirty="0" smtClean="0">
                <a:solidFill>
                  <a:schemeClr val="bg1"/>
                </a:solidFill>
              </a:rPr>
              <a:t>IP Gimnaziul ”Grigore Vieru” Iurceni-63,5 mii lei</a:t>
            </a:r>
            <a:endParaRPr lang="ro-RO" sz="2400" dirty="0">
              <a:solidFill>
                <a:schemeClr val="bg1"/>
              </a:solidFill>
            </a:endParaRPr>
          </a:p>
        </p:txBody>
      </p:sp>
      <p:sp>
        <p:nvSpPr>
          <p:cNvPr id="5" name="CasetăText 4"/>
          <p:cNvSpPr txBox="1"/>
          <p:nvPr/>
        </p:nvSpPr>
        <p:spPr>
          <a:xfrm>
            <a:off x="6683187" y="5199529"/>
            <a:ext cx="5446060" cy="923330"/>
          </a:xfrm>
          <a:prstGeom prst="rect">
            <a:avLst/>
          </a:prstGeom>
          <a:solidFill>
            <a:schemeClr val="accent5">
              <a:lumMod val="20000"/>
              <a:lumOff val="80000"/>
            </a:schemeClr>
          </a:solidFill>
        </p:spPr>
        <p:txBody>
          <a:bodyPr wrap="square" rtlCol="0">
            <a:spAutoFit/>
          </a:bodyPr>
          <a:lstStyle/>
          <a:p>
            <a:r>
              <a:rPr lang="ro-MD" dirty="0" smtClean="0"/>
              <a:t>Deficitul bugetar solicitat pentru asigurarea funcționalității   unor instituții a fost acoperit inclusiv din componenta raională .</a:t>
            </a:r>
            <a:endParaRPr lang="ro-RO"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25347">
        <p14:warp dir="in"/>
      </p:transition>
    </mc:Choice>
    <mc:Fallback xmlns="">
      <p:transition spd="slow" advTm="253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6434"/>
            <a:ext cx="12192000" cy="6858000"/>
          </a:xfrm>
          <a:prstGeom prst="rect">
            <a:avLst/>
          </a:prstGeom>
        </p:spPr>
      </p:pic>
      <p:sp>
        <p:nvSpPr>
          <p:cNvPr id="8" name="矩形 7"/>
          <p:cNvSpPr/>
          <p:nvPr/>
        </p:nvSpPr>
        <p:spPr>
          <a:xfrm>
            <a:off x="0" y="-206434"/>
            <a:ext cx="12120282" cy="612205"/>
          </a:xfrm>
          <a:prstGeom prst="rect">
            <a:avLst/>
          </a:prstGeom>
          <a:solidFill>
            <a:schemeClr val="accent5">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r>
              <a:rPr lang="ro-MD" altLang="zh-CN" sz="4400"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Repartizarea </a:t>
            </a:r>
            <a:r>
              <a:rPr lang="ro-MD" altLang="zh-CN" sz="4800"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componentei raionale /2020</a:t>
            </a:r>
            <a:endParaRPr lang="zh-CN" altLang="en-US" sz="4800" dirty="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aphicFrame>
        <p:nvGraphicFramePr>
          <p:cNvPr id="2" name="Tabel 1"/>
          <p:cNvGraphicFramePr>
            <a:graphicFrameLocks noGrp="1"/>
          </p:cNvGraphicFramePr>
          <p:nvPr>
            <p:extLst>
              <p:ext uri="{D42A27DB-BD31-4B8C-83A1-F6EECF244321}">
                <p14:modId xmlns:p14="http://schemas.microsoft.com/office/powerpoint/2010/main" val="1517619802"/>
              </p:ext>
            </p:extLst>
          </p:nvPr>
        </p:nvGraphicFramePr>
        <p:xfrm>
          <a:off x="0" y="405770"/>
          <a:ext cx="12120282" cy="6152879"/>
        </p:xfrm>
        <a:graphic>
          <a:graphicData uri="http://schemas.openxmlformats.org/drawingml/2006/table">
            <a:tbl>
              <a:tblPr firstRow="1" bandRow="1">
                <a:tableStyleId>{5C22544A-7EE6-4342-B048-85BDC9FD1C3A}</a:tableStyleId>
              </a:tblPr>
              <a:tblGrid>
                <a:gridCol w="4222549">
                  <a:extLst>
                    <a:ext uri="{9D8B030D-6E8A-4147-A177-3AD203B41FA5}">
                      <a16:colId xmlns:a16="http://schemas.microsoft.com/office/drawing/2014/main" val="20000"/>
                    </a:ext>
                  </a:extLst>
                </a:gridCol>
                <a:gridCol w="5893975">
                  <a:extLst>
                    <a:ext uri="{9D8B030D-6E8A-4147-A177-3AD203B41FA5}">
                      <a16:colId xmlns:a16="http://schemas.microsoft.com/office/drawing/2014/main" val="20001"/>
                    </a:ext>
                  </a:extLst>
                </a:gridCol>
                <a:gridCol w="2003758">
                  <a:extLst>
                    <a:ext uri="{9D8B030D-6E8A-4147-A177-3AD203B41FA5}">
                      <a16:colId xmlns:a16="http://schemas.microsoft.com/office/drawing/2014/main" val="20002"/>
                    </a:ext>
                  </a:extLst>
                </a:gridCol>
              </a:tblGrid>
              <a:tr h="395657">
                <a:tc>
                  <a:txBody>
                    <a:bodyPr/>
                    <a:lstStyle/>
                    <a:p>
                      <a:r>
                        <a:rPr lang="ro-MD" dirty="0" smtClean="0"/>
                        <a:t>Instituția școlară</a:t>
                      </a:r>
                      <a:endParaRPr lang="ro-RO" dirty="0"/>
                    </a:p>
                  </a:txBody>
                  <a:tcPr>
                    <a:lnB w="12700" cap="flat" cmpd="sng" algn="ctr">
                      <a:solidFill>
                        <a:schemeClr val="tx1"/>
                      </a:solidFill>
                      <a:prstDash val="solid"/>
                      <a:round/>
                      <a:headEnd type="none" w="med" len="med"/>
                      <a:tailEnd type="none" w="med" len="med"/>
                    </a:lnB>
                  </a:tcPr>
                </a:tc>
                <a:tc>
                  <a:txBody>
                    <a:bodyPr/>
                    <a:lstStyle/>
                    <a:p>
                      <a:r>
                        <a:rPr lang="ro-MD" dirty="0" smtClean="0"/>
                        <a:t>solicitată pentru:</a:t>
                      </a:r>
                      <a:endParaRPr lang="ro-RO" dirty="0"/>
                    </a:p>
                  </a:txBody>
                  <a:tcPr>
                    <a:lnB w="12700" cap="flat" cmpd="sng" algn="ctr">
                      <a:solidFill>
                        <a:schemeClr val="tx1"/>
                      </a:solidFill>
                      <a:prstDash val="solid"/>
                      <a:round/>
                      <a:headEnd type="none" w="med" len="med"/>
                      <a:tailEnd type="none" w="med" len="med"/>
                    </a:lnB>
                  </a:tcPr>
                </a:tc>
                <a:tc>
                  <a:txBody>
                    <a:bodyPr/>
                    <a:lstStyle/>
                    <a:p>
                      <a:r>
                        <a:rPr lang="ro-MD" dirty="0" smtClean="0"/>
                        <a:t>S-a alocat/mii lei:</a:t>
                      </a:r>
                      <a:endParaRPr lang="ro-RO"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657">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Liceul Teoretic  </a:t>
                      </a:r>
                      <a:r>
                        <a:rPr lang="ro-RO" sz="1800" b="1" i="1" dirty="0">
                          <a:solidFill>
                            <a:srgbClr val="000000"/>
                          </a:solidFill>
                          <a:effectLst/>
                          <a:latin typeface="Times New Roman" panose="02020603050405020304" pitchFamily="18" charset="0"/>
                          <a:ea typeface="Times New Roman" panose="02020603050405020304" pitchFamily="18" charset="0"/>
                        </a:rPr>
                        <a:t>„M. Eliade”</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dirty="0" err="1">
                          <a:solidFill>
                            <a:srgbClr val="000000"/>
                          </a:solidFill>
                          <a:effectLst/>
                          <a:latin typeface="Times New Roman" panose="02020603050405020304" pitchFamily="18" charset="0"/>
                          <a:ea typeface="Times New Roman" panose="02020603050405020304" pitchFamily="18" charset="0"/>
                        </a:rPr>
                        <a:t>oraş</a:t>
                      </a:r>
                      <a:r>
                        <a:rPr lang="ro-RO" sz="1800" dirty="0">
                          <a:solidFill>
                            <a:srgbClr val="000000"/>
                          </a:solidFill>
                          <a:effectLst/>
                          <a:latin typeface="Times New Roman" panose="02020603050405020304" pitchFamily="18" charset="0"/>
                          <a:ea typeface="Times New Roman" panose="02020603050405020304" pitchFamily="18" charset="0"/>
                        </a:rPr>
                        <a:t> Nisporeni, str. Chișinăului, nr. 2</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capitală a acopeșului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200,0</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5657">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Liceul Teoretic  </a:t>
                      </a:r>
                      <a:r>
                        <a:rPr lang="ro-RO" sz="1800" b="1" i="1" dirty="0">
                          <a:solidFill>
                            <a:srgbClr val="000000"/>
                          </a:solidFill>
                          <a:effectLst/>
                          <a:latin typeface="Times New Roman" panose="02020603050405020304" pitchFamily="18" charset="0"/>
                          <a:ea typeface="Times New Roman" panose="02020603050405020304" pitchFamily="18" charset="0"/>
                        </a:rPr>
                        <a:t>„Prometeu”,</a:t>
                      </a:r>
                      <a:r>
                        <a:rPr lang="ro-RO" sz="1800" dirty="0">
                          <a:solidFill>
                            <a:srgbClr val="000000"/>
                          </a:solidFill>
                          <a:effectLst/>
                          <a:latin typeface="Times New Roman" panose="02020603050405020304" pitchFamily="18" charset="0"/>
                          <a:ea typeface="Times New Roman" panose="02020603050405020304" pitchFamily="18" charset="0"/>
                        </a:rPr>
                        <a:t>  localitatea </a:t>
                      </a:r>
                      <a:r>
                        <a:rPr lang="ro-RO" sz="1800" dirty="0" err="1">
                          <a:solidFill>
                            <a:srgbClr val="000000"/>
                          </a:solidFill>
                          <a:effectLst/>
                          <a:latin typeface="Times New Roman" panose="02020603050405020304" pitchFamily="18" charset="0"/>
                          <a:ea typeface="Times New Roman" panose="02020603050405020304" pitchFamily="18" charset="0"/>
                        </a:rPr>
                        <a:t>Grozeşti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Contribuții la Proiectul ”Termoizolare”</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400,0</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5657">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Gimnaziul </a:t>
                      </a:r>
                      <a:r>
                        <a:rPr lang="ro-RO" sz="1800" b="1" i="1" dirty="0">
                          <a:solidFill>
                            <a:srgbClr val="000000"/>
                          </a:solidFill>
                          <a:effectLst/>
                          <a:latin typeface="Times New Roman" panose="02020603050405020304" pitchFamily="18" charset="0"/>
                          <a:ea typeface="Times New Roman" panose="02020603050405020304" pitchFamily="18" charset="0"/>
                        </a:rPr>
                        <a:t>” </a:t>
                      </a:r>
                      <a:r>
                        <a:rPr lang="ro-RO" sz="1800" b="1" i="1" dirty="0" err="1">
                          <a:solidFill>
                            <a:srgbClr val="000000"/>
                          </a:solidFill>
                          <a:effectLst/>
                          <a:latin typeface="Times New Roman" panose="02020603050405020304" pitchFamily="18" charset="0"/>
                          <a:ea typeface="Times New Roman" panose="02020603050405020304" pitchFamily="18" charset="0"/>
                        </a:rPr>
                        <a:t>Ştefan</a:t>
                      </a:r>
                      <a:r>
                        <a:rPr lang="ro-RO" sz="1800" b="1" i="1" dirty="0">
                          <a:solidFill>
                            <a:srgbClr val="000000"/>
                          </a:solidFill>
                          <a:effectLst/>
                          <a:latin typeface="Times New Roman" panose="02020603050405020304" pitchFamily="18" charset="0"/>
                          <a:ea typeface="Times New Roman" panose="02020603050405020304" pitchFamily="18" charset="0"/>
                        </a:rPr>
                        <a:t> cel</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b="1" i="1" dirty="0">
                          <a:solidFill>
                            <a:srgbClr val="000000"/>
                          </a:solidFill>
                          <a:effectLst/>
                          <a:latin typeface="Times New Roman" panose="02020603050405020304" pitchFamily="18" charset="0"/>
                          <a:ea typeface="Times New Roman" panose="02020603050405020304" pitchFamily="18" charset="0"/>
                        </a:rPr>
                        <a:t>Mare”</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dirty="0" err="1">
                          <a:solidFill>
                            <a:srgbClr val="000000"/>
                          </a:solidFill>
                          <a:effectLst/>
                          <a:latin typeface="Times New Roman" panose="02020603050405020304" pitchFamily="18" charset="0"/>
                          <a:ea typeface="Times New Roman" panose="02020603050405020304" pitchFamily="18" charset="0"/>
                        </a:rPr>
                        <a:t>oraş</a:t>
                      </a:r>
                      <a:r>
                        <a:rPr lang="ro-RO" sz="1800" dirty="0">
                          <a:solidFill>
                            <a:srgbClr val="000000"/>
                          </a:solidFill>
                          <a:effectLst/>
                          <a:latin typeface="Times New Roman" panose="02020603050405020304" pitchFamily="18" charset="0"/>
                          <a:ea typeface="Times New Roman" panose="02020603050405020304" pitchFamily="18" charset="0"/>
                        </a:rPr>
                        <a:t> Nisporeni, str. Varlaam, nr. 3</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Anexă pentru blocul sanitar</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a:solidFill>
                            <a:srgbClr val="000000"/>
                          </a:solidFill>
                          <a:effectLst/>
                          <a:latin typeface="Times New Roman" panose="02020603050405020304" pitchFamily="18" charset="0"/>
                          <a:ea typeface="Times New Roman" panose="02020603050405020304" pitchFamily="18" charset="0"/>
                        </a:rPr>
                        <a:t>100,0</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5657">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Gimnaziul </a:t>
                      </a:r>
                      <a:r>
                        <a:rPr lang="ro-RO" sz="1800" b="1" i="1" dirty="0">
                          <a:solidFill>
                            <a:srgbClr val="000000"/>
                          </a:solidFill>
                          <a:effectLst/>
                          <a:latin typeface="Times New Roman" panose="02020603050405020304" pitchFamily="18" charset="0"/>
                          <a:ea typeface="Times New Roman" panose="02020603050405020304" pitchFamily="18" charset="0"/>
                        </a:rPr>
                        <a:t>„V.</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b="1" i="1" dirty="0" err="1">
                          <a:solidFill>
                            <a:srgbClr val="000000"/>
                          </a:solidFill>
                          <a:effectLst/>
                          <a:latin typeface="Times New Roman" panose="02020603050405020304" pitchFamily="18" charset="0"/>
                          <a:ea typeface="Times New Roman" panose="02020603050405020304" pitchFamily="18" charset="0"/>
                        </a:rPr>
                        <a:t>Bulicanu</a:t>
                      </a:r>
                      <a:r>
                        <a:rPr lang="ro-RO" sz="1800" b="1" i="1" dirty="0">
                          <a:solidFill>
                            <a:srgbClr val="000000"/>
                          </a:solidFill>
                          <a:effectLst/>
                          <a:latin typeface="Times New Roman" panose="02020603050405020304" pitchFamily="18" charset="0"/>
                          <a:ea typeface="Times New Roman" panose="02020603050405020304" pitchFamily="18" charset="0"/>
                        </a:rPr>
                        <a:t>”,</a:t>
                      </a:r>
                      <a:r>
                        <a:rPr lang="ro-RO" sz="1800" dirty="0">
                          <a:solidFill>
                            <a:srgbClr val="000000"/>
                          </a:solidFill>
                          <a:effectLst/>
                          <a:latin typeface="Times New Roman" panose="02020603050405020304" pitchFamily="18" charset="0"/>
                          <a:ea typeface="Times New Roman" panose="02020603050405020304" pitchFamily="18" charset="0"/>
                        </a:rPr>
                        <a:t>  localitatea </a:t>
                      </a:r>
                      <a:r>
                        <a:rPr lang="ro-RO" sz="1800" dirty="0" err="1">
                          <a:solidFill>
                            <a:srgbClr val="000000"/>
                          </a:solidFill>
                          <a:effectLst/>
                          <a:latin typeface="Times New Roman" panose="02020603050405020304" pitchFamily="18" charset="0"/>
                          <a:ea typeface="Times New Roman" panose="02020603050405020304" pitchFamily="18" charset="0"/>
                        </a:rPr>
                        <a:t>Boldureşti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Construcția garajului pentru autobuzul școlar</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200,0</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5657">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Gimnaziul </a:t>
                      </a:r>
                      <a:r>
                        <a:rPr lang="ro-RO" sz="1800" dirty="0" err="1">
                          <a:solidFill>
                            <a:srgbClr val="000000"/>
                          </a:solidFill>
                          <a:effectLst/>
                          <a:latin typeface="Times New Roman" panose="02020603050405020304" pitchFamily="18" charset="0"/>
                          <a:ea typeface="Times New Roman" panose="02020603050405020304" pitchFamily="18" charset="0"/>
                        </a:rPr>
                        <a:t>Bălăureşti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Lucrări de termoizolare</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200,0</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Bălăneşti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Amenajarea teritoriului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rPr>
                        <a:t>300,0</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Bărboieni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Reparația sistemei de încălzire și suplimentarea bugetului de la creșterea numărului de elevi ponderați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rPr>
                        <a:t>878,3</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Bursuc</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Construcția depozitului pentru cărbune</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150,0</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Brătuleni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Reparația </a:t>
                      </a:r>
                      <a:r>
                        <a:rPr lang="ro-RO" sz="1800" dirty="0" err="1">
                          <a:solidFill>
                            <a:srgbClr val="000000"/>
                          </a:solidFill>
                          <a:effectLst/>
                          <a:latin typeface="Times New Roman" panose="02020603050405020304" pitchFamily="18" charset="0"/>
                          <a:ea typeface="Times New Roman" panose="02020603050405020304" pitchFamily="18" charset="0"/>
                        </a:rPr>
                        <a:t>pardoselei</a:t>
                      </a:r>
                      <a:r>
                        <a:rPr lang="ro-RO" sz="1800" dirty="0">
                          <a:solidFill>
                            <a:srgbClr val="000000"/>
                          </a:solidFill>
                          <a:effectLst/>
                          <a:latin typeface="Times New Roman" panose="02020603050405020304" pitchFamily="18" charset="0"/>
                          <a:ea typeface="Times New Roman" panose="02020603050405020304" pitchFamily="18" charset="0"/>
                        </a:rPr>
                        <a:t> sălii pentru sport</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250,0</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a:t>
                      </a:r>
                      <a:r>
                        <a:rPr lang="ro-RO" sz="1800" b="1" i="1">
                          <a:solidFill>
                            <a:srgbClr val="000000"/>
                          </a:solidFill>
                          <a:effectLst/>
                          <a:latin typeface="Times New Roman" panose="02020603050405020304" pitchFamily="18" charset="0"/>
                          <a:ea typeface="Times New Roman" panose="02020603050405020304" pitchFamily="18" charset="0"/>
                        </a:rPr>
                        <a:t>„Gr.</a:t>
                      </a:r>
                      <a:r>
                        <a:rPr lang="ro-RO" sz="1800">
                          <a:solidFill>
                            <a:srgbClr val="000000"/>
                          </a:solidFill>
                          <a:effectLst/>
                          <a:latin typeface="Times New Roman" panose="02020603050405020304" pitchFamily="18" charset="0"/>
                          <a:ea typeface="Times New Roman" panose="02020603050405020304" pitchFamily="18" charset="0"/>
                        </a:rPr>
                        <a:t> </a:t>
                      </a:r>
                      <a:r>
                        <a:rPr lang="ro-RO" sz="1800" b="1" i="1">
                          <a:solidFill>
                            <a:srgbClr val="000000"/>
                          </a:solidFill>
                          <a:effectLst/>
                          <a:latin typeface="Times New Roman" panose="02020603050405020304" pitchFamily="18" charset="0"/>
                          <a:ea typeface="Times New Roman" panose="02020603050405020304" pitchFamily="18" charset="0"/>
                        </a:rPr>
                        <a:t>Vieru”,</a:t>
                      </a:r>
                      <a:r>
                        <a:rPr lang="ro-RO" sz="1800">
                          <a:solidFill>
                            <a:srgbClr val="000000"/>
                          </a:solidFill>
                          <a:effectLst/>
                          <a:latin typeface="Times New Roman" panose="02020603050405020304" pitchFamily="18" charset="0"/>
                          <a:ea typeface="Times New Roman" panose="02020603050405020304" pitchFamily="18" charset="0"/>
                        </a:rPr>
                        <a:t>  localitatea Iurceni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Renovarea sistemei de încălzire</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1500,0</a:t>
                      </a:r>
                      <a:endParaRPr lang="ro-RO"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Isăicani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Amenajarea teritoriului</a:t>
                      </a:r>
                      <a:endParaRPr lang="ro-RO"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800" dirty="0">
                          <a:solidFill>
                            <a:srgbClr val="000000"/>
                          </a:solidFill>
                          <a:effectLst/>
                          <a:latin typeface="Times New Roman" panose="02020603050405020304" pitchFamily="18" charset="0"/>
                          <a:ea typeface="Times New Roman" panose="02020603050405020304" pitchFamily="18" charset="0"/>
                        </a:rPr>
                        <a:t>100,00</a:t>
                      </a:r>
                      <a:endParaRPr lang="ro-RO"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95657">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Mileşti</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depozitului pentru arhivă și a coridorului din subsol</a:t>
                      </a:r>
                      <a:endParaRPr lang="ro-RO"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800" dirty="0">
                          <a:solidFill>
                            <a:srgbClr val="000000"/>
                          </a:solidFill>
                          <a:effectLst/>
                          <a:latin typeface="Times New Roman" panose="02020603050405020304" pitchFamily="18" charset="0"/>
                          <a:ea typeface="Times New Roman" panose="02020603050405020304" pitchFamily="18" charset="0"/>
                        </a:rPr>
                        <a:t>250,00</a:t>
                      </a:r>
                      <a:endParaRPr lang="ro-RO"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9460">
        <p14:warp dir="in"/>
      </p:transition>
    </mc:Choice>
    <mc:Fallback xmlns="">
      <p:transition spd="slow" advTm="39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3"/>
                </p:tgtEl>
              </p:cMediaNode>
            </p:audio>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4284410701"/>
              </p:ext>
            </p:extLst>
          </p:nvPr>
        </p:nvGraphicFramePr>
        <p:xfrm>
          <a:off x="0" y="-6"/>
          <a:ext cx="12127345" cy="6795278"/>
        </p:xfrm>
        <a:graphic>
          <a:graphicData uri="http://schemas.openxmlformats.org/drawingml/2006/table">
            <a:tbl>
              <a:tblPr firstRow="1" bandRow="1">
                <a:tableStyleId>{5C22544A-7EE6-4342-B048-85BDC9FD1C3A}</a:tableStyleId>
              </a:tblPr>
              <a:tblGrid>
                <a:gridCol w="4225010">
                  <a:extLst>
                    <a:ext uri="{9D8B030D-6E8A-4147-A177-3AD203B41FA5}">
                      <a16:colId xmlns:a16="http://schemas.microsoft.com/office/drawing/2014/main" val="20000"/>
                    </a:ext>
                  </a:extLst>
                </a:gridCol>
                <a:gridCol w="5897410">
                  <a:extLst>
                    <a:ext uri="{9D8B030D-6E8A-4147-A177-3AD203B41FA5}">
                      <a16:colId xmlns:a16="http://schemas.microsoft.com/office/drawing/2014/main" val="20001"/>
                    </a:ext>
                  </a:extLst>
                </a:gridCol>
                <a:gridCol w="2004925">
                  <a:extLst>
                    <a:ext uri="{9D8B030D-6E8A-4147-A177-3AD203B41FA5}">
                      <a16:colId xmlns:a16="http://schemas.microsoft.com/office/drawing/2014/main" val="20002"/>
                    </a:ext>
                  </a:extLst>
                </a:gridCol>
              </a:tblGrid>
              <a:tr h="421018">
                <a:tc>
                  <a:txBody>
                    <a:bodyPr/>
                    <a:lstStyle/>
                    <a:p>
                      <a:r>
                        <a:rPr lang="ro-MD" dirty="0" smtClean="0"/>
                        <a:t>Instituția școlară</a:t>
                      </a:r>
                      <a:endParaRPr lang="ro-RO" dirty="0"/>
                    </a:p>
                  </a:txBody>
                  <a:tcPr/>
                </a:tc>
                <a:tc>
                  <a:txBody>
                    <a:bodyPr/>
                    <a:lstStyle/>
                    <a:p>
                      <a:r>
                        <a:rPr lang="ro-MD" dirty="0" smtClean="0"/>
                        <a:t>solicitată pentru:</a:t>
                      </a:r>
                      <a:endParaRPr lang="ro-RO" dirty="0"/>
                    </a:p>
                  </a:txBody>
                  <a:tcPr/>
                </a:tc>
                <a:tc>
                  <a:txBody>
                    <a:bodyPr/>
                    <a:lstStyle/>
                    <a:p>
                      <a:r>
                        <a:rPr lang="ro-MD" dirty="0" smtClean="0"/>
                        <a:t>S-a alocat/mii lei:</a:t>
                      </a:r>
                      <a:endParaRPr lang="ro-RO" dirty="0"/>
                    </a:p>
                  </a:txBody>
                  <a:tcPr/>
                </a:tc>
                <a:extLst>
                  <a:ext uri="{0D108BD9-81ED-4DB2-BD59-A6C34878D82A}">
                    <a16:rowId xmlns:a16="http://schemas.microsoft.com/office/drawing/2014/main" val="10000"/>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Selişte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sistemei de încălzire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200,0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1018">
                <a:tc>
                  <a:txBody>
                    <a:bodyPr/>
                    <a:lstStyle/>
                    <a:p>
                      <a:pPr>
                        <a:spcAft>
                          <a:spcPts val="0"/>
                        </a:spcAft>
                      </a:pPr>
                      <a:r>
                        <a:rPr lang="ro-RO" sz="1800" dirty="0">
                          <a:solidFill>
                            <a:srgbClr val="000000"/>
                          </a:solidFill>
                          <a:effectLst/>
                          <a:latin typeface="Times New Roman" panose="02020603050405020304" pitchFamily="18" charset="0"/>
                          <a:ea typeface="Times New Roman" panose="02020603050405020304" pitchFamily="18" charset="0"/>
                        </a:rPr>
                        <a:t>Gimnaziul  </a:t>
                      </a:r>
                      <a:r>
                        <a:rPr lang="ro-RO" sz="1800" b="0" i="0" dirty="0">
                          <a:solidFill>
                            <a:srgbClr val="000000"/>
                          </a:solidFill>
                          <a:effectLst/>
                          <a:latin typeface="Times New Roman" panose="02020603050405020304" pitchFamily="18" charset="0"/>
                          <a:ea typeface="Times New Roman" panose="02020603050405020304" pitchFamily="18" charset="0"/>
                        </a:rPr>
                        <a:t>„Ion Creangă”,  </a:t>
                      </a:r>
                      <a:r>
                        <a:rPr lang="ro-RO" sz="1800" dirty="0">
                          <a:solidFill>
                            <a:srgbClr val="000000"/>
                          </a:solidFill>
                          <a:effectLst/>
                          <a:latin typeface="Times New Roman" panose="02020603050405020304" pitchFamily="18" charset="0"/>
                          <a:ea typeface="Times New Roman" panose="02020603050405020304" pitchFamily="18" charset="0"/>
                        </a:rPr>
                        <a:t>localitatea </a:t>
                      </a:r>
                      <a:r>
                        <a:rPr lang="ro-RO" sz="1800" dirty="0" err="1">
                          <a:solidFill>
                            <a:srgbClr val="000000"/>
                          </a:solidFill>
                          <a:effectLst/>
                          <a:latin typeface="Times New Roman" panose="02020603050405020304" pitchFamily="18" charset="0"/>
                          <a:ea typeface="Times New Roman" panose="02020603050405020304" pitchFamily="18" charset="0"/>
                        </a:rPr>
                        <a:t>Soltăneşti</a:t>
                      </a:r>
                      <a:endParaRPr lang="ro-RO"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pireului și a sistemei de electricitate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200,0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Şişcani </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sistemei de electricitate și  a sistemei de încălzire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300,0</a:t>
                      </a:r>
                      <a:endParaRPr lang="ro-RO"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Şendreni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Amenajarea căilor de acces</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200,0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Zberoaia</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Elaborarea Proiectului pentru acoperiș</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100,0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Gimnaziul – Grădiniță Valea-Trestieni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sistemei de electricitate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a:solidFill>
                            <a:srgbClr val="000000"/>
                          </a:solidFill>
                          <a:effectLst/>
                          <a:latin typeface="Times New Roman" panose="02020603050405020304" pitchFamily="18" charset="0"/>
                          <a:ea typeface="Times New Roman" panose="02020603050405020304" pitchFamily="18" charset="0"/>
                        </a:rPr>
                        <a:t>300,0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Şcoala primară-grădiniţă Cîrneşti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Acoperirea deficitului și reparația rețelei electrice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effectLst/>
                          <a:latin typeface="Times New Roman" panose="02020603050405020304" pitchFamily="18" charset="0"/>
                          <a:ea typeface="Times New Roman" panose="02020603050405020304" pitchFamily="18" charset="0"/>
                        </a:rPr>
                        <a:t>250,0</a:t>
                      </a:r>
                    </a:p>
                  </a:txBody>
                  <a:tcPr marL="68580" marR="68580" marT="0" marB="0"/>
                </a:tc>
                <a:extLst>
                  <a:ext uri="{0D108BD9-81ED-4DB2-BD59-A6C34878D82A}">
                    <a16:rowId xmlns:a16="http://schemas.microsoft.com/office/drawing/2014/main" val="10007"/>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Şcoala primară-grădiniţă Păruceni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Schimbarea geamurilor</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a:effectLst/>
                          <a:latin typeface="Times New Roman" panose="02020603050405020304" pitchFamily="18" charset="0"/>
                          <a:ea typeface="Times New Roman" panose="02020603050405020304" pitchFamily="18" charset="0"/>
                        </a:rPr>
                        <a:t>50,0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Școala primară-grădiniță  Băcşeni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Reparația sistemei de încălzire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effectLst/>
                          <a:latin typeface="Times New Roman" panose="02020603050405020304" pitchFamily="18" charset="0"/>
                          <a:ea typeface="Times New Roman" panose="02020603050405020304" pitchFamily="18" charset="0"/>
                        </a:rPr>
                        <a:t>220,0</a:t>
                      </a:r>
                    </a:p>
                  </a:txBody>
                  <a:tcPr marL="68580" marR="68580" marT="0" marB="0"/>
                </a:tc>
                <a:extLst>
                  <a:ext uri="{0D108BD9-81ED-4DB2-BD59-A6C34878D82A}">
                    <a16:rowId xmlns:a16="http://schemas.microsoft.com/office/drawing/2014/main" val="10009"/>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Şcoala primară-grădiniţă  Găureni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Construcția blocului sanitar</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180,0</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21018">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Liceul Teoretic ”B. Cazacu”, Nisporeni</a:t>
                      </a:r>
                      <a:endParaRPr lang="ro-RO" sz="2800">
                        <a:effectLst/>
                        <a:latin typeface="Times New Roman" panose="02020603050405020304" pitchFamily="18" charset="0"/>
                        <a:ea typeface="Times New Roman" panose="02020603050405020304" pitchFamily="18" charset="0"/>
                      </a:endParaRPr>
                    </a:p>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Liceul Teoretic ”M. Eliade”, Nisporeni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Întreținerea căminelor</a:t>
                      </a:r>
                      <a:endParaRPr lang="ro-RO" sz="2800">
                        <a:effectLst/>
                        <a:latin typeface="Times New Roman" panose="02020603050405020304" pitchFamily="18" charset="0"/>
                        <a:ea typeface="Times New Roman" panose="02020603050405020304" pitchFamily="18" charset="0"/>
                      </a:endParaRPr>
                    </a:p>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 </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solidFill>
                            <a:srgbClr val="000000"/>
                          </a:solidFill>
                          <a:effectLst/>
                          <a:latin typeface="Times New Roman" panose="02020603050405020304" pitchFamily="18" charset="0"/>
                          <a:ea typeface="Times New Roman" panose="02020603050405020304" pitchFamily="18" charset="0"/>
                        </a:rPr>
                        <a:t>727,1</a:t>
                      </a:r>
                      <a:endParaRPr lang="ro-RO"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21018">
                <a:tc rowSpan="2">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 </a:t>
                      </a:r>
                      <a:endParaRPr lang="ro-RO" sz="2800">
                        <a:effectLst/>
                        <a:latin typeface="Times New Roman" panose="02020603050405020304" pitchFamily="18" charset="0"/>
                        <a:ea typeface="Times New Roman" panose="02020603050405020304" pitchFamily="18" charset="0"/>
                      </a:endParaRPr>
                    </a:p>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DÎTS Nisporeni</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Transportarea elevilor</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1600,0</a:t>
                      </a:r>
                      <a:endParaRPr lang="ro-RO"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421018">
                <a:tc vMerge="1">
                  <a:txBody>
                    <a:bodyPr/>
                    <a:lstStyle/>
                    <a:p>
                      <a:endParaRPr lang="ro-RO"/>
                    </a:p>
                  </a:txBody>
                  <a:tcPr/>
                </a:tc>
                <a:tc>
                  <a:txBody>
                    <a:bodyPr/>
                    <a:lstStyle/>
                    <a:p>
                      <a:pPr>
                        <a:spcAft>
                          <a:spcPts val="0"/>
                        </a:spcAft>
                      </a:pPr>
                      <a:r>
                        <a:rPr lang="ro-RO" sz="1800">
                          <a:solidFill>
                            <a:srgbClr val="000000"/>
                          </a:solidFill>
                          <a:effectLst/>
                          <a:latin typeface="Times New Roman" panose="02020603050405020304" pitchFamily="18" charset="0"/>
                          <a:ea typeface="Times New Roman" panose="02020603050405020304" pitchFamily="18" charset="0"/>
                        </a:rPr>
                        <a:t>Compensarea cheltuielilor de transport cadrelor didactice</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a:effectLst/>
                          <a:latin typeface="Times New Roman" panose="02020603050405020304" pitchFamily="18" charset="0"/>
                          <a:ea typeface="Times New Roman" panose="02020603050405020304" pitchFamily="18" charset="0"/>
                        </a:rPr>
                        <a:t>110,0</a:t>
                      </a:r>
                    </a:p>
                  </a:txBody>
                  <a:tcPr marL="68580" marR="68580" marT="0" marB="0"/>
                </a:tc>
                <a:extLst>
                  <a:ext uri="{0D108BD9-81ED-4DB2-BD59-A6C34878D82A}">
                    <a16:rowId xmlns:a16="http://schemas.microsoft.com/office/drawing/2014/main" val="10013"/>
                  </a:ext>
                </a:extLst>
              </a:tr>
              <a:tr h="421018">
                <a:tc>
                  <a:txBody>
                    <a:bodyPr/>
                    <a:lstStyle/>
                    <a:p>
                      <a:pPr>
                        <a:spcAft>
                          <a:spcPts val="0"/>
                        </a:spcAft>
                      </a:pPr>
                      <a:r>
                        <a:rPr lang="ro-RO" sz="2800" b="1">
                          <a:solidFill>
                            <a:srgbClr val="000000"/>
                          </a:solidFill>
                          <a:effectLst/>
                          <a:latin typeface="Times New Roman" panose="02020603050405020304" pitchFamily="18" charset="0"/>
                          <a:ea typeface="Times New Roman" panose="02020603050405020304" pitchFamily="18" charset="0"/>
                        </a:rPr>
                        <a:t>TOTAL</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2800" b="1">
                          <a:solidFill>
                            <a:srgbClr val="000000"/>
                          </a:solidFill>
                          <a:effectLst/>
                          <a:latin typeface="Times New Roman" panose="02020603050405020304" pitchFamily="18" charset="0"/>
                          <a:ea typeface="Times New Roman" panose="02020603050405020304" pitchFamily="18" charset="0"/>
                        </a:rPr>
                        <a:t> </a:t>
                      </a:r>
                      <a:endParaRPr lang="ro-RO" sz="2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ro-RO" sz="1800" b="1" dirty="0">
                          <a:effectLst/>
                          <a:latin typeface="Times New Roman" panose="02020603050405020304" pitchFamily="18" charset="0"/>
                          <a:ea typeface="Times New Roman" panose="02020603050405020304" pitchFamily="18" charset="0"/>
                        </a:rPr>
                        <a:t>10265,4</a:t>
                      </a:r>
                      <a:endParaRPr lang="ro-RO"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15164499"/>
      </p:ext>
    </p:extLst>
  </p:cSld>
  <p:clrMapOvr>
    <a:masterClrMapping/>
  </p:clrMapOvr>
  <p:transition spd="slow" advClick="0" advTm="3636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0219" y="0"/>
            <a:ext cx="12192000" cy="6858000"/>
            <a:chOff x="0" y="0"/>
            <a:chExt cx="12192000" cy="6858000"/>
          </a:xfrm>
        </p:grpSpPr>
        <p:pic>
          <p:nvPicPr>
            <p:cNvPr id="42" name="图片 41"/>
            <p:cNvPicPr>
              <a:picLocks noChangeAspect="1"/>
            </p:cNvPicPr>
            <p:nvPr/>
          </p:nvPicPr>
          <p:blipFill rotWithShape="1">
            <a:blip r:embed="rId5">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43" name="组合 42"/>
            <p:cNvGrpSpPr/>
            <p:nvPr/>
          </p:nvGrpSpPr>
          <p:grpSpPr>
            <a:xfrm>
              <a:off x="0" y="221080"/>
              <a:ext cx="12192000" cy="6521654"/>
              <a:chOff x="0" y="221080"/>
              <a:chExt cx="12192000" cy="6521654"/>
            </a:xfrm>
          </p:grpSpPr>
          <p:sp>
            <p:nvSpPr>
              <p:cNvPr id="44" name="矩形 43"/>
              <p:cNvSpPr/>
              <p:nvPr/>
            </p:nvSpPr>
            <p:spPr>
              <a:xfrm>
                <a:off x="0" y="1054100"/>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0"/>
              <p:cNvSpPr txBox="1"/>
              <p:nvPr/>
            </p:nvSpPr>
            <p:spPr>
              <a:xfrm>
                <a:off x="2572871" y="221080"/>
                <a:ext cx="8884023" cy="646331"/>
              </a:xfrm>
              <a:prstGeom prst="rect">
                <a:avLst/>
              </a:prstGeom>
              <a:noFill/>
            </p:spPr>
            <p:txBody>
              <a:bodyPr wrap="square" rtlCol="0">
                <a:spAutoFit/>
              </a:bodyPr>
              <a:lstStyle/>
              <a:p>
                <a:pPr algn="dist"/>
                <a:r>
                  <a:rPr lang="ro-MD" altLang="zh-CN" sz="3600" dirty="0" smtClean="0">
                    <a:solidFill>
                      <a:schemeClr val="bg1"/>
                    </a:solidFill>
                    <a:latin typeface="字魂35号-经典雅黑" panose="02000000000000000000" pitchFamily="2" charset="-122"/>
                    <a:ea typeface="字魂35号-经典雅黑" panose="02000000000000000000" pitchFamily="2" charset="-122"/>
                  </a:rPr>
                  <a:t>Fondul pentru Educație Incluzivă</a:t>
                </a:r>
                <a:endParaRPr lang="zh-CN" altLang="en-US" sz="3600" dirty="0">
                  <a:solidFill>
                    <a:schemeClr val="bg1"/>
                  </a:solidFill>
                  <a:latin typeface="字魂35号-经典雅黑" panose="02000000000000000000" pitchFamily="2" charset="-122"/>
                  <a:ea typeface="字魂35号-经典雅黑" panose="02000000000000000000" pitchFamily="2" charset="-122"/>
                </a:endParaRPr>
              </a:p>
            </p:txBody>
          </p:sp>
        </p:grpSp>
      </p:grpSp>
      <p:grpSp>
        <p:nvGrpSpPr>
          <p:cNvPr id="8" name="组合 7"/>
          <p:cNvGrpSpPr/>
          <p:nvPr/>
        </p:nvGrpSpPr>
        <p:grpSpPr>
          <a:xfrm>
            <a:off x="0" y="1370830"/>
            <a:ext cx="11788589" cy="4967217"/>
            <a:chOff x="1458685" y="1627458"/>
            <a:chExt cx="6226630" cy="2236924"/>
          </a:xfrm>
        </p:grpSpPr>
        <p:sp>
          <p:nvSpPr>
            <p:cNvPr id="9" name="RelativeShape1"/>
            <p:cNvSpPr/>
            <p:nvPr/>
          </p:nvSpPr>
          <p:spPr>
            <a:xfrm>
              <a:off x="4599071" y="2052197"/>
              <a:ext cx="3086243" cy="247625"/>
            </a:xfrm>
            <a:prstGeom prst="roundRect">
              <a:avLst>
                <a:gd name="adj"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10" name="ValueShape1"/>
            <p:cNvSpPr/>
            <p:nvPr/>
          </p:nvSpPr>
          <p:spPr>
            <a:xfrm>
              <a:off x="4599071" y="2052197"/>
              <a:ext cx="1865637" cy="247625"/>
            </a:xfrm>
            <a:prstGeom prst="roundRect">
              <a:avLst>
                <a:gd name="adj" fmla="val 50000"/>
              </a:avLst>
            </a:prstGeom>
            <a:solidFill>
              <a:srgbClr val="2C3257"/>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11" name="RelativeShape2"/>
            <p:cNvSpPr/>
            <p:nvPr/>
          </p:nvSpPr>
          <p:spPr>
            <a:xfrm flipH="1">
              <a:off x="1458685" y="2052197"/>
              <a:ext cx="3086242" cy="247625"/>
            </a:xfrm>
            <a:prstGeom prst="roundRect">
              <a:avLst>
                <a:gd name="adj"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latin typeface="字魂35号-经典雅黑" panose="02000000000000000000" pitchFamily="2" charset="-122"/>
              </a:endParaRPr>
            </a:p>
          </p:txBody>
        </p:sp>
        <p:sp>
          <p:nvSpPr>
            <p:cNvPr id="12" name="ValueShape2"/>
            <p:cNvSpPr/>
            <p:nvPr/>
          </p:nvSpPr>
          <p:spPr>
            <a:xfrm flipH="1">
              <a:off x="2963153" y="2052198"/>
              <a:ext cx="1581775" cy="247625"/>
            </a:xfrm>
            <a:prstGeom prst="roundRect">
              <a:avLst>
                <a:gd name="adj" fmla="val 50000"/>
              </a:avLst>
            </a:prstGeom>
            <a:solidFill>
              <a:srgbClr val="2C3257"/>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13" name="ValueText1"/>
            <p:cNvSpPr/>
            <p:nvPr/>
          </p:nvSpPr>
          <p:spPr>
            <a:xfrm>
              <a:off x="5215808" y="1757709"/>
              <a:ext cx="2016770" cy="238714"/>
            </a:xfrm>
            <a:prstGeom prst="rect">
              <a:avLst/>
            </a:prstGeom>
            <a:noFill/>
            <a:ln>
              <a:noFill/>
            </a:ln>
          </p:spPr>
          <p:txBody>
            <a:bodyPr wrap="none" lIns="68580" tIns="34290" rIns="68580" bIns="34290" anchor="ctr" anchorCtr="1">
              <a:prstTxWarp prst="textPlain">
                <a:avLst/>
              </a:prstTxWarp>
              <a:noAutofit/>
            </a:bodyPr>
            <a:lstStyle/>
            <a:p>
              <a:pPr algn="ctr"/>
              <a:r>
                <a:rPr lang="ro-MD" altLang="zh-CN" b="1" kern="0"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1.848.100mii lei</a:t>
              </a:r>
              <a:endParaRPr lang="en-US" altLang="zh-CN" b="1" kern="0" dirty="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7" name="ValueText2"/>
            <p:cNvSpPr/>
            <p:nvPr/>
          </p:nvSpPr>
          <p:spPr>
            <a:xfrm>
              <a:off x="1765588" y="1627458"/>
              <a:ext cx="2629706" cy="345887"/>
            </a:xfrm>
            <a:prstGeom prst="rect">
              <a:avLst/>
            </a:prstGeom>
          </p:spPr>
          <p:txBody>
            <a:bodyPr wrap="none" lIns="68580" tIns="34290" rIns="68580" bIns="34290" anchor="ctr" anchorCtr="1">
              <a:prstTxWarp prst="textPlain">
                <a:avLst/>
              </a:prstTxWarp>
              <a:normAutofit fontScale="55000" lnSpcReduction="20000"/>
            </a:bodyPr>
            <a:lstStyle/>
            <a:p>
              <a:pPr algn="ctr"/>
              <a:r>
                <a:rPr lang="ro-MD" altLang="zh-CN" sz="10400" kern="0" dirty="0" smtClean="0">
                  <a:solidFill>
                    <a:schemeClr val="accent1">
                      <a:lumMod val="50000"/>
                    </a:schemeClr>
                  </a:solidFill>
                  <a:latin typeface="字魂35号-经典雅黑" panose="02000000000000000000" pitchFamily="2" charset="-122"/>
                  <a:ea typeface="字魂35号-经典雅黑" panose="02000000000000000000" pitchFamily="2" charset="-122"/>
                </a:rPr>
                <a:t>Pentru 19 Centre de Resurse  </a:t>
              </a:r>
              <a:endParaRPr lang="en-US" altLang="zh-CN" sz="10400" kern="0" dirty="0">
                <a:solidFill>
                  <a:schemeClr val="accent1">
                    <a:lumMod val="50000"/>
                  </a:schemeClr>
                </a:solidFill>
                <a:latin typeface="字魂35号-经典雅黑" panose="02000000000000000000" pitchFamily="2" charset="-122"/>
                <a:ea typeface="字魂35号-经典雅黑" panose="02000000000000000000" pitchFamily="2" charset="-122"/>
              </a:endParaRPr>
            </a:p>
          </p:txBody>
        </p:sp>
        <p:sp>
          <p:nvSpPr>
            <p:cNvPr id="34" name="BackShape"/>
            <p:cNvSpPr/>
            <p:nvPr/>
          </p:nvSpPr>
          <p:spPr>
            <a:xfrm>
              <a:off x="3172784" y="2002056"/>
              <a:ext cx="2876611" cy="362859"/>
            </a:xfrm>
            <a:prstGeom prst="ellipse">
              <a:avLst/>
            </a:prstGeom>
            <a:solidFill>
              <a:schemeClr val="bg1"/>
            </a:solidFill>
            <a:ln w="3810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ro-MD" sz="2000" dirty="0" smtClean="0">
                  <a:solidFill>
                    <a:schemeClr val="accent1">
                      <a:lumMod val="50000"/>
                    </a:schemeClr>
                  </a:solidFill>
                  <a:latin typeface="字魂35号-经典雅黑" panose="02000000000000000000" pitchFamily="2" charset="-122"/>
                </a:rPr>
                <a:t>Pentru fiecare</a:t>
              </a:r>
            </a:p>
            <a:p>
              <a:pPr algn="ctr"/>
              <a:r>
                <a:rPr lang="ro-MD" sz="2000" dirty="0" smtClean="0">
                  <a:solidFill>
                    <a:schemeClr val="accent1">
                      <a:lumMod val="50000"/>
                    </a:schemeClr>
                  </a:solidFill>
                  <a:latin typeface="字魂35号-经典雅黑" panose="02000000000000000000" pitchFamily="2" charset="-122"/>
                </a:rPr>
                <a:t>CREI a fost acordată suma 97 300lei </a:t>
              </a:r>
              <a:endParaRPr sz="2000" dirty="0">
                <a:solidFill>
                  <a:schemeClr val="accent1">
                    <a:lumMod val="50000"/>
                  </a:schemeClr>
                </a:solidFill>
                <a:latin typeface="字魂35号-经典雅黑" panose="02000000000000000000" pitchFamily="2" charset="-122"/>
              </a:endParaRPr>
            </a:p>
          </p:txBody>
        </p:sp>
        <p:sp>
          <p:nvSpPr>
            <p:cNvPr id="19" name="CustomText1"/>
            <p:cNvSpPr/>
            <p:nvPr/>
          </p:nvSpPr>
          <p:spPr>
            <a:xfrm>
              <a:off x="1508347" y="2423675"/>
              <a:ext cx="2737961" cy="420921"/>
            </a:xfrm>
            <a:prstGeom prst="rect">
              <a:avLst/>
            </a:prstGeom>
            <a:solidFill>
              <a:schemeClr val="accent5">
                <a:lumMod val="20000"/>
                <a:lumOff val="80000"/>
              </a:schemeClr>
            </a:solidFill>
          </p:spPr>
          <p:txBody>
            <a:bodyPr wrap="none" lIns="0" tIns="0" rIns="0" bIns="0">
              <a:noAutofit/>
            </a:bodyPr>
            <a:lstStyle/>
            <a:p>
              <a:pPr algn="ctr"/>
              <a:r>
                <a:rPr lang="ro-MD" altLang="zh-CN" sz="11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a:t>
              </a:r>
              <a:r>
                <a:rPr lang="ro-MD" altLang="zh-CN" sz="16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Utilizat pentru salarizarea cadrului didactic de sprijin</a:t>
              </a:r>
            </a:p>
            <a:p>
              <a:pPr algn="ctr"/>
              <a:r>
                <a:rPr lang="ro-MD" altLang="zh-CN" sz="16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si pentru dotarea centrelor de resurse</a:t>
              </a:r>
              <a:endParaRPr lang="en-US" altLang="zh-CN" sz="1600" b="1" dirty="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cxnSp>
          <p:nvCxnSpPr>
            <p:cNvPr id="20" name="LineShape"/>
            <p:cNvCxnSpPr/>
            <p:nvPr/>
          </p:nvCxnSpPr>
          <p:spPr>
            <a:xfrm flipH="1">
              <a:off x="1520692" y="2558096"/>
              <a:ext cx="6164621" cy="0"/>
            </a:xfrm>
            <a:prstGeom prst="straightConnector1">
              <a:avLst/>
            </a:prstGeom>
            <a:noFill/>
            <a:ln w="12700" cap="flat" cmpd="sng">
              <a:solidFill>
                <a:srgbClr val="D8D8D8"/>
              </a:solidFill>
              <a:prstDash val="solid"/>
              <a:miter/>
              <a:headEnd type="none" w="med" len="med"/>
              <a:tailEnd type="none" w="med" len="med"/>
            </a:ln>
          </p:spPr>
        </p:cxnSp>
        <p:sp>
          <p:nvSpPr>
            <p:cNvPr id="21" name="CustomText1"/>
            <p:cNvSpPr/>
            <p:nvPr/>
          </p:nvSpPr>
          <p:spPr>
            <a:xfrm>
              <a:off x="4848028" y="2419777"/>
              <a:ext cx="2837285" cy="428717"/>
            </a:xfrm>
            <a:prstGeom prst="rect">
              <a:avLst/>
            </a:prstGeom>
            <a:solidFill>
              <a:schemeClr val="accent5">
                <a:lumMod val="20000"/>
                <a:lumOff val="80000"/>
              </a:schemeClr>
            </a:solidFill>
          </p:spPr>
          <p:txBody>
            <a:bodyPr wrap="none" lIns="0" tIns="0" rIns="0" bIns="0">
              <a:noAutofit/>
            </a:bodyPr>
            <a:lstStyle/>
            <a:p>
              <a:pPr algn="just"/>
              <a:r>
                <a:rPr lang="ro-MD" altLang="zh-CN" b="1" dirty="0" smtClean="0">
                  <a:solidFill>
                    <a:srgbClr val="FF0000"/>
                  </a:solidFill>
                  <a:latin typeface="Times New Roman" panose="02020603050405020304" pitchFamily="18" charset="0"/>
                  <a:ea typeface="字魂35号-经典雅黑" panose="02000000000000000000" pitchFamily="2" charset="-122"/>
                  <a:cs typeface="Times New Roman" panose="02020603050405020304" pitchFamily="18" charset="0"/>
                </a:rPr>
                <a:t>Dificultăți </a:t>
              </a:r>
              <a:r>
                <a:rPr lang="ro-MD" altLang="zh-CN"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a:t>
              </a:r>
              <a:r>
                <a:rPr lang="ro-MD" altLang="zh-CN" sz="16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FEI acoperă doar cheltuielile salariale ,</a:t>
              </a:r>
            </a:p>
            <a:p>
              <a:pPr algn="just"/>
              <a:r>
                <a:rPr lang="ro-MD" altLang="zh-CN" sz="16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insuficient acoperă cheltuielile pentru dotarea centrelor</a:t>
              </a:r>
            </a:p>
            <a:p>
              <a:pPr algn="just"/>
              <a:r>
                <a:rPr lang="ro-MD" altLang="zh-CN" sz="1600" b="1" dirty="0" smtClean="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de resurse</a:t>
              </a:r>
              <a:endParaRPr lang="en-US" altLang="zh-CN" sz="1600" b="1" dirty="0">
                <a:solidFill>
                  <a:schemeClr val="accent1">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2" name="RelativeShape1"/>
            <p:cNvSpPr/>
            <p:nvPr/>
          </p:nvSpPr>
          <p:spPr>
            <a:xfrm>
              <a:off x="4599072" y="3358483"/>
              <a:ext cx="3086243" cy="247625"/>
            </a:xfrm>
            <a:prstGeom prst="roundRect">
              <a:avLst>
                <a:gd name="adj"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23" name="ValueShape1"/>
            <p:cNvSpPr/>
            <p:nvPr/>
          </p:nvSpPr>
          <p:spPr>
            <a:xfrm>
              <a:off x="4599072" y="3358483"/>
              <a:ext cx="1865637" cy="247625"/>
            </a:xfrm>
            <a:prstGeom prst="roundRect">
              <a:avLst>
                <a:gd name="adj" fmla="val 50000"/>
              </a:avLst>
            </a:prstGeom>
            <a:solidFill>
              <a:srgbClr val="2C3257"/>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24" name="RelativeShape2"/>
            <p:cNvSpPr/>
            <p:nvPr/>
          </p:nvSpPr>
          <p:spPr>
            <a:xfrm flipH="1">
              <a:off x="1458686" y="3358483"/>
              <a:ext cx="3086242" cy="247625"/>
            </a:xfrm>
            <a:prstGeom prst="roundRect">
              <a:avLst>
                <a:gd name="adj"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latin typeface="字魂35号-经典雅黑" panose="02000000000000000000" pitchFamily="2" charset="-122"/>
              </a:endParaRPr>
            </a:p>
          </p:txBody>
        </p:sp>
        <p:sp>
          <p:nvSpPr>
            <p:cNvPr id="25" name="ValueShape2"/>
            <p:cNvSpPr/>
            <p:nvPr/>
          </p:nvSpPr>
          <p:spPr>
            <a:xfrm flipH="1">
              <a:off x="2963154" y="3358484"/>
              <a:ext cx="1581775" cy="247625"/>
            </a:xfrm>
            <a:prstGeom prst="roundRect">
              <a:avLst>
                <a:gd name="adj" fmla="val 50000"/>
              </a:avLst>
            </a:prstGeom>
            <a:solidFill>
              <a:srgbClr val="2C3257"/>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endParaRPr dirty="0">
                <a:solidFill>
                  <a:schemeClr val="bg1">
                    <a:lumMod val="50000"/>
                  </a:schemeClr>
                </a:solidFill>
                <a:latin typeface="字魂35号-经典雅黑" panose="02000000000000000000" pitchFamily="2" charset="-122"/>
              </a:endParaRPr>
            </a:p>
          </p:txBody>
        </p:sp>
        <p:sp>
          <p:nvSpPr>
            <p:cNvPr id="26" name="ValueText1"/>
            <p:cNvSpPr/>
            <p:nvPr/>
          </p:nvSpPr>
          <p:spPr>
            <a:xfrm>
              <a:off x="5054332" y="3106767"/>
              <a:ext cx="2237971" cy="172865"/>
            </a:xfrm>
            <a:prstGeom prst="rect">
              <a:avLst/>
            </a:prstGeom>
            <a:noFill/>
            <a:ln>
              <a:noFill/>
            </a:ln>
          </p:spPr>
          <p:txBody>
            <a:bodyPr wrap="none" lIns="68580" tIns="34290" rIns="68580" bIns="34290" anchor="ctr" anchorCtr="1">
              <a:prstTxWarp prst="textPlain">
                <a:avLst/>
              </a:prstTxWarp>
              <a:noAutofit/>
            </a:bodyPr>
            <a:lstStyle/>
            <a:p>
              <a:pPr algn="ctr"/>
              <a:r>
                <a:rPr lang="ro-MD" altLang="zh-CN" sz="3600" b="1" kern="0"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1 901.000 mii lei </a:t>
              </a:r>
              <a:endParaRPr lang="en-US" altLang="zh-CN" sz="3600" b="1" kern="0" dirty="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7" name="ValueText2"/>
            <p:cNvSpPr/>
            <p:nvPr/>
          </p:nvSpPr>
          <p:spPr>
            <a:xfrm>
              <a:off x="2232070" y="3100209"/>
              <a:ext cx="942021" cy="207579"/>
            </a:xfrm>
            <a:prstGeom prst="rect">
              <a:avLst/>
            </a:prstGeom>
          </p:spPr>
          <p:txBody>
            <a:bodyPr wrap="none" lIns="68580" tIns="34290" rIns="68580" bIns="34290" anchor="ctr" anchorCtr="1">
              <a:prstTxWarp prst="textPlain">
                <a:avLst/>
              </a:prstTxWarp>
              <a:normAutofit fontScale="25000" lnSpcReduction="20000"/>
            </a:bodyPr>
            <a:lstStyle/>
            <a:p>
              <a:pPr algn="ctr"/>
              <a:r>
                <a:rPr lang="ro-MD" altLang="zh-CN" sz="10400" kern="0" dirty="0" smtClean="0">
                  <a:solidFill>
                    <a:schemeClr val="tx2">
                      <a:lumMod val="75000"/>
                    </a:schemeClr>
                  </a:solidFill>
                  <a:latin typeface="字魂35号-经典雅黑" panose="02000000000000000000" pitchFamily="2" charset="-122"/>
                  <a:ea typeface="字魂35号-经典雅黑" panose="02000000000000000000" pitchFamily="2" charset="-122"/>
                </a:rPr>
                <a:t>Anul 2021-FEI</a:t>
              </a:r>
              <a:endParaRPr lang="en-US" altLang="zh-CN" sz="10400" kern="0" dirty="0">
                <a:solidFill>
                  <a:schemeClr val="tx2">
                    <a:lumMod val="75000"/>
                  </a:schemeClr>
                </a:solidFill>
                <a:latin typeface="字魂35号-经典雅黑" panose="02000000000000000000" pitchFamily="2" charset="-122"/>
                <a:ea typeface="字魂35号-经典雅黑" panose="02000000000000000000" pitchFamily="2" charset="-122"/>
              </a:endParaRPr>
            </a:p>
          </p:txBody>
        </p:sp>
        <p:sp>
          <p:nvSpPr>
            <p:cNvPr id="32" name="BackShape"/>
            <p:cNvSpPr/>
            <p:nvPr/>
          </p:nvSpPr>
          <p:spPr>
            <a:xfrm>
              <a:off x="3184770" y="3342270"/>
              <a:ext cx="2772240" cy="416055"/>
            </a:xfrm>
            <a:prstGeom prst="ellipse">
              <a:avLst/>
            </a:prstGeom>
            <a:solidFill>
              <a:schemeClr val="bg1"/>
            </a:solidFill>
            <a:ln w="3810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ro-MD" dirty="0" smtClean="0">
                  <a:solidFill>
                    <a:schemeClr val="tx2">
                      <a:lumMod val="75000"/>
                    </a:schemeClr>
                  </a:solidFill>
                  <a:latin typeface="字魂35号-经典雅黑" panose="02000000000000000000" pitchFamily="2" charset="-122"/>
                </a:rPr>
                <a:t>Pentru fiecare CREI a fost repartizată suma de 100 000 lei</a:t>
              </a:r>
              <a:endParaRPr dirty="0">
                <a:solidFill>
                  <a:schemeClr val="tx2">
                    <a:lumMod val="75000"/>
                  </a:schemeClr>
                </a:solidFill>
                <a:latin typeface="字魂35号-经典雅黑" panose="02000000000000000000" pitchFamily="2" charset="-122"/>
              </a:endParaRPr>
            </a:p>
          </p:txBody>
        </p:sp>
        <p:cxnSp>
          <p:nvCxnSpPr>
            <p:cNvPr id="30" name="LineShape"/>
            <p:cNvCxnSpPr/>
            <p:nvPr/>
          </p:nvCxnSpPr>
          <p:spPr>
            <a:xfrm flipH="1">
              <a:off x="1520693" y="3864382"/>
              <a:ext cx="6164621" cy="0"/>
            </a:xfrm>
            <a:prstGeom prst="straightConnector1">
              <a:avLst/>
            </a:prstGeom>
            <a:noFill/>
            <a:ln w="12700" cap="flat" cmpd="sng">
              <a:solidFill>
                <a:srgbClr val="D8D8D8"/>
              </a:solidFill>
              <a:prstDash val="solid"/>
              <a:miter/>
              <a:headEnd type="none" w="med" len="med"/>
              <a:tailEnd type="none" w="med" len="med"/>
            </a:ln>
          </p:spPr>
        </p:cxnSp>
      </p:grpSp>
      <p:sp>
        <p:nvSpPr>
          <p:cNvPr id="2" name="CasetăText 1"/>
          <p:cNvSpPr txBox="1"/>
          <p:nvPr/>
        </p:nvSpPr>
        <p:spPr>
          <a:xfrm>
            <a:off x="4494174" y="1022624"/>
            <a:ext cx="3469341" cy="707886"/>
          </a:xfrm>
          <a:prstGeom prst="rect">
            <a:avLst/>
          </a:prstGeom>
          <a:noFill/>
        </p:spPr>
        <p:txBody>
          <a:bodyPr wrap="square" rtlCol="0">
            <a:spAutoFit/>
          </a:bodyPr>
          <a:lstStyle/>
          <a:p>
            <a:pPr algn="ctr"/>
            <a:r>
              <a:rPr lang="ro-MD" sz="4000" b="1" dirty="0" smtClean="0">
                <a:solidFill>
                  <a:srgbClr val="FF0000"/>
                </a:solidFill>
                <a:latin typeface="Times New Roman" panose="02020603050405020304" pitchFamily="18" charset="0"/>
                <a:cs typeface="Times New Roman" panose="02020603050405020304" pitchFamily="18" charset="0"/>
              </a:rPr>
              <a:t>2020</a:t>
            </a:r>
            <a:endParaRPr lang="ro-RO" sz="4000" b="1" dirty="0">
              <a:solidFill>
                <a:srgbClr val="FF0000"/>
              </a:solidFill>
              <a:latin typeface="Times New Roman" panose="02020603050405020304" pitchFamily="18"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29852">
        <p14:warp dir="in"/>
      </p:transition>
    </mc:Choice>
    <mc:Fallback xmlns="">
      <p:transition spd="slow" advTm="298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12192000" cy="6858000"/>
            <a:chOff x="0" y="0"/>
            <a:chExt cx="12192000" cy="6858000"/>
          </a:xfrm>
        </p:grpSpPr>
        <p:pic>
          <p:nvPicPr>
            <p:cNvPr id="28" name="图片 27"/>
            <p:cNvPicPr>
              <a:picLocks noChangeAspect="1"/>
            </p:cNvPicPr>
            <p:nvPr/>
          </p:nvPicPr>
          <p:blipFill rotWithShape="1">
            <a:blip r:embed="rId5">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30" name="组合 29"/>
            <p:cNvGrpSpPr/>
            <p:nvPr/>
          </p:nvGrpSpPr>
          <p:grpSpPr>
            <a:xfrm>
              <a:off x="0" y="83172"/>
              <a:ext cx="12192000" cy="6659562"/>
              <a:chOff x="0" y="83172"/>
              <a:chExt cx="12192000" cy="6659562"/>
            </a:xfrm>
          </p:grpSpPr>
          <p:sp>
            <p:nvSpPr>
              <p:cNvPr id="31" name="矩形 30"/>
              <p:cNvSpPr/>
              <p:nvPr/>
            </p:nvSpPr>
            <p:spPr>
              <a:xfrm>
                <a:off x="0" y="1054100"/>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20"/>
              <p:cNvSpPr txBox="1"/>
              <p:nvPr/>
            </p:nvSpPr>
            <p:spPr>
              <a:xfrm>
                <a:off x="2330824" y="83172"/>
                <a:ext cx="9861175" cy="553998"/>
              </a:xfrm>
              <a:prstGeom prst="rect">
                <a:avLst/>
              </a:prstGeom>
              <a:noFill/>
            </p:spPr>
            <p:txBody>
              <a:bodyPr wrap="square" rtlCol="0">
                <a:spAutoFit/>
              </a:bodyPr>
              <a:lstStyle/>
              <a:p>
                <a:pPr algn="dist"/>
                <a:r>
                  <a:rPr lang="ro-MD" altLang="zh-CN" sz="3000" dirty="0" smtClean="0">
                    <a:solidFill>
                      <a:schemeClr val="bg1"/>
                    </a:solidFill>
                    <a:latin typeface="字魂35号-经典雅黑" panose="02000000000000000000" pitchFamily="2" charset="-122"/>
                    <a:ea typeface="字魂35号-经典雅黑" panose="02000000000000000000" pitchFamily="2" charset="-122"/>
                  </a:rPr>
                  <a:t>Resurse bugetare utilizate în 2020 pentru transportarea elevilor</a:t>
                </a:r>
                <a:endParaRPr lang="zh-CN" altLang="en-US" sz="3000" dirty="0">
                  <a:solidFill>
                    <a:schemeClr val="bg1"/>
                  </a:solidFill>
                  <a:latin typeface="字魂35号-经典雅黑" panose="02000000000000000000" pitchFamily="2" charset="-122"/>
                  <a:ea typeface="字魂35号-经典雅黑" panose="02000000000000000000" pitchFamily="2" charset="-122"/>
                </a:endParaRPr>
              </a:p>
            </p:txBody>
          </p:sp>
        </p:grpSp>
      </p:grpSp>
      <p:grpSp>
        <p:nvGrpSpPr>
          <p:cNvPr id="9" name="组合 8"/>
          <p:cNvGrpSpPr/>
          <p:nvPr/>
        </p:nvGrpSpPr>
        <p:grpSpPr>
          <a:xfrm>
            <a:off x="6388431" y="1691270"/>
            <a:ext cx="5149145" cy="3745329"/>
            <a:chOff x="975416" y="2590759"/>
            <a:chExt cx="3760961" cy="2535435"/>
          </a:xfrm>
        </p:grpSpPr>
        <p:sp>
          <p:nvSpPr>
            <p:cNvPr id="10" name="TextBox 16"/>
            <p:cNvSpPr txBox="1"/>
            <p:nvPr/>
          </p:nvSpPr>
          <p:spPr>
            <a:xfrm>
              <a:off x="975416" y="3167683"/>
              <a:ext cx="3760961" cy="1958511"/>
            </a:xfrm>
            <a:prstGeom prst="rect">
              <a:avLst/>
            </a:prstGeom>
            <a:solidFill>
              <a:schemeClr val="accent5">
                <a:lumMod val="20000"/>
                <a:lumOff val="80000"/>
              </a:schemeClr>
            </a:solidFill>
          </p:spPr>
          <p:txBody>
            <a:bodyPr wrap="square" rtlCol="0">
              <a:spAutoFit/>
            </a:bodyPr>
            <a:lstStyle/>
            <a:p>
              <a:pPr>
                <a:lnSpc>
                  <a:spcPct val="130000"/>
                </a:lnSpc>
              </a:pPr>
              <a:r>
                <a:rPr lang="ro-MD" altLang="zh-CN" sz="2000" b="1"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Extinderea ariei de transportare a elevilor, cu completarea rutelor prin care se asigură acces la studii liceale pentru elevii  din localitățile:</a:t>
              </a:r>
            </a:p>
            <a:p>
              <a:pPr>
                <a:lnSpc>
                  <a:spcPct val="130000"/>
                </a:lnSpc>
              </a:pPr>
              <a:r>
                <a:rPr lang="ro-MD" altLang="zh-CN" sz="2000" b="1" dirty="0" err="1"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Irceni</a:t>
              </a:r>
              <a:r>
                <a:rPr lang="ro-MD" altLang="zh-CN" sz="2000" b="1"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Cristești, Bolțun, Bursuc, Ciorești, Vulcănești, Ciutești, Seliște, </a:t>
              </a:r>
              <a:r>
                <a:rPr lang="ro-MD" altLang="zh-CN" sz="2000" b="1" dirty="0" err="1"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Păruceni</a:t>
              </a:r>
              <a:r>
                <a:rPr lang="ro-MD" altLang="zh-CN" sz="2000" b="1" dirty="0" smtClean="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rPr>
                <a:t>,  Bălăurești, Zberoaia, Bărboieni, Vărzărești</a:t>
              </a:r>
              <a:endParaRPr lang="zh-CN" altLang="en-US" sz="2000" b="1" dirty="0">
                <a:solidFill>
                  <a:schemeClr val="tx2">
                    <a:lumMod val="75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1" name="TextBox 17"/>
            <p:cNvSpPr txBox="1"/>
            <p:nvPr/>
          </p:nvSpPr>
          <p:spPr>
            <a:xfrm>
              <a:off x="1045558" y="2590759"/>
              <a:ext cx="3575390" cy="418379"/>
            </a:xfrm>
            <a:prstGeom prst="rect">
              <a:avLst/>
            </a:prstGeom>
            <a:solidFill>
              <a:srgbClr val="2C3257"/>
            </a:solidFill>
          </p:spPr>
          <p:txBody>
            <a:bodyPr wrap="square" rtlCol="0">
              <a:spAutoFit/>
            </a:bodyPr>
            <a:lstStyle/>
            <a:p>
              <a:pPr algn="ctr"/>
              <a:r>
                <a:rPr lang="ro-MD" altLang="zh-CN" sz="2400" spc="300" dirty="0" smtClean="0">
                  <a:solidFill>
                    <a:schemeClr val="bg1"/>
                  </a:solidFill>
                  <a:latin typeface="字魂35号-经典雅黑" panose="02000000000000000000" pitchFamily="2" charset="-122"/>
                  <a:ea typeface="字魂35号-经典雅黑" panose="02000000000000000000" pitchFamily="2" charset="-122"/>
                </a:rPr>
                <a:t>Elemente noi:</a:t>
              </a:r>
              <a:endParaRPr lang="zh-CN" altLang="en-US" sz="2400" spc="3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12" name="组合 11"/>
          <p:cNvGrpSpPr/>
          <p:nvPr/>
        </p:nvGrpSpPr>
        <p:grpSpPr>
          <a:xfrm rot="10800000">
            <a:off x="143435" y="1272986"/>
            <a:ext cx="5988424" cy="5280213"/>
            <a:chOff x="3084817" y="1944848"/>
            <a:chExt cx="2318899" cy="3125718"/>
          </a:xfrm>
          <a:solidFill>
            <a:srgbClr val="2C3257"/>
          </a:solidFill>
        </p:grpSpPr>
        <p:sp>
          <p:nvSpPr>
            <p:cNvPr id="13" name="Freeform 5"/>
            <p:cNvSpPr/>
            <p:nvPr/>
          </p:nvSpPr>
          <p:spPr bwMode="auto">
            <a:xfrm>
              <a:off x="3084817" y="1944848"/>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grpFill/>
            <a:ln>
              <a:noFill/>
            </a:ln>
            <a:effectLst/>
          </p:spPr>
          <p:txBody>
            <a:bodyPr vert="horz" wrap="square" lIns="342900" tIns="411480" rIns="342900" bIns="34290" numCol="1" anchor="t" anchorCtr="0" compatLnSpc="1"/>
            <a:lstStyle/>
            <a:p>
              <a:pPr algn="ctr">
                <a:lnSpc>
                  <a:spcPct val="120000"/>
                </a:lnSpc>
              </a:pPr>
              <a:endParaRPr lang="en-US" sz="2100" dirty="0">
                <a:latin typeface="字魂35号-经典雅黑" panose="02000000000000000000" pitchFamily="2" charset="-122"/>
                <a:ea typeface="字魂35号-经典雅黑" panose="02000000000000000000" pitchFamily="2" charset="-122"/>
              </a:endParaRPr>
            </a:p>
          </p:txBody>
        </p:sp>
        <p:sp>
          <p:nvSpPr>
            <p:cNvPr id="17" name="Freeform 7"/>
            <p:cNvSpPr/>
            <p:nvPr/>
          </p:nvSpPr>
          <p:spPr bwMode="auto">
            <a:xfrm>
              <a:off x="3363834" y="4077519"/>
              <a:ext cx="1811837" cy="993031"/>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grpFill/>
            <a:ln w="9525">
              <a:noFill/>
              <a:round/>
            </a:ln>
          </p:spPr>
          <p:txBody>
            <a:bodyPr vert="horz" wrap="square" lIns="68580" tIns="34290" rIns="68580" bIns="34290" numCol="1" anchor="t" anchorCtr="0" compatLnSpc="1"/>
            <a:lstStyle/>
            <a:p>
              <a:pPr>
                <a:lnSpc>
                  <a:spcPct val="120000"/>
                </a:lnSpc>
              </a:pPr>
              <a:endParaRPr lang="en-US" sz="1350" dirty="0">
                <a:latin typeface="字魂35号-经典雅黑" panose="02000000000000000000" pitchFamily="2" charset="-122"/>
                <a:ea typeface="字魂35号-经典雅黑" panose="02000000000000000000" pitchFamily="2" charset="-122"/>
              </a:endParaRPr>
            </a:p>
          </p:txBody>
        </p:sp>
        <p:sp>
          <p:nvSpPr>
            <p:cNvPr id="18" name="Freeform 6"/>
            <p:cNvSpPr/>
            <p:nvPr/>
          </p:nvSpPr>
          <p:spPr bwMode="auto">
            <a:xfrm>
              <a:off x="3135794" y="4077535"/>
              <a:ext cx="2039879"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grpFill/>
            <a:ln w="9525">
              <a:noFill/>
              <a:round/>
            </a:ln>
            <a:effectLst/>
          </p:spPr>
          <p:txBody>
            <a:bodyPr vert="horz" wrap="square" lIns="68580" tIns="274320" rIns="68580" bIns="34290" numCol="1" anchor="t" anchorCtr="0" compatLnSpc="1"/>
            <a:lstStyle/>
            <a:p>
              <a:pPr algn="ctr">
                <a:lnSpc>
                  <a:spcPct val="120000"/>
                </a:lnSpc>
              </a:pPr>
              <a:endParaRPr lang="en-US" sz="2100" dirty="0">
                <a:latin typeface="字魂35号-经典雅黑" panose="02000000000000000000" pitchFamily="2" charset="-122"/>
                <a:ea typeface="字魂35号-经典雅黑" panose="02000000000000000000" pitchFamily="2" charset="-122"/>
              </a:endParaRPr>
            </a:p>
            <a:p>
              <a:pPr>
                <a:lnSpc>
                  <a:spcPct val="120000"/>
                </a:lnSpc>
              </a:pPr>
              <a:endParaRPr lang="en-US" sz="900" dirty="0">
                <a:latin typeface="字魂35号-经典雅黑" panose="02000000000000000000" pitchFamily="2" charset="-122"/>
                <a:ea typeface="字魂35号-经典雅黑" panose="02000000000000000000" pitchFamily="2" charset="-122"/>
              </a:endParaRPr>
            </a:p>
          </p:txBody>
        </p:sp>
        <p:sp>
          <p:nvSpPr>
            <p:cNvPr id="19" name="TextBox 13"/>
            <p:cNvSpPr txBox="1"/>
            <p:nvPr/>
          </p:nvSpPr>
          <p:spPr>
            <a:xfrm rot="10800000">
              <a:off x="3145195" y="2425133"/>
              <a:ext cx="2003323" cy="874531"/>
            </a:xfrm>
            <a:prstGeom prst="rect">
              <a:avLst/>
            </a:prstGeom>
            <a:grpFill/>
            <a:ln>
              <a:noFill/>
            </a:ln>
          </p:spPr>
          <p:txBody>
            <a:bodyPr wrap="square" lIns="0" tIns="0" rIns="0" bIns="0" rtlCol="0" anchor="t" anchorCtr="0">
              <a:spAutoFit/>
            </a:bodyPr>
            <a:lstStyle/>
            <a:p>
              <a:pPr defTabSz="1216660">
                <a:lnSpc>
                  <a:spcPct val="120000"/>
                </a:lnSpc>
                <a:spcBef>
                  <a:spcPct val="0"/>
                </a:spcBef>
                <a:defRPr/>
              </a:pPr>
              <a:r>
                <a:rPr lang="ro-MD" altLang="zh-CN" sz="20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Pentru combustibil - 150,0 mii lei</a:t>
              </a:r>
            </a:p>
            <a:p>
              <a:pPr defTabSz="1216660">
                <a:lnSpc>
                  <a:spcPct val="120000"/>
                </a:lnSpc>
                <a:spcBef>
                  <a:spcPct val="0"/>
                </a:spcBef>
                <a:defRPr/>
              </a:pPr>
              <a:r>
                <a:rPr lang="ro-MD" sz="20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Servicii de </a:t>
              </a:r>
              <a:r>
                <a:rPr lang="ro-MD" sz="2000" b="1" dirty="0" err="1"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reparatie</a:t>
              </a:r>
              <a:r>
                <a:rPr lang="ro-MD" sz="20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 curentă-131,4mii lei</a:t>
              </a:r>
            </a:p>
            <a:p>
              <a:pPr defTabSz="1216660">
                <a:lnSpc>
                  <a:spcPct val="120000"/>
                </a:lnSpc>
                <a:spcBef>
                  <a:spcPct val="0"/>
                </a:spcBef>
                <a:defRPr/>
              </a:pPr>
              <a:r>
                <a:rPr lang="ro-MD" sz="20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Piese de schimb-81,8 mii lei</a:t>
              </a:r>
            </a:p>
            <a:p>
              <a:pPr defTabSz="1216660">
                <a:lnSpc>
                  <a:spcPct val="120000"/>
                </a:lnSpc>
                <a:spcBef>
                  <a:spcPct val="0"/>
                </a:spcBef>
                <a:defRPr/>
              </a:pPr>
              <a:r>
                <a:rPr lang="ro-MD" sz="20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Procurarea medic.si dezinfectanților-48,0 mii lei</a:t>
              </a:r>
              <a:endParaRPr lang="en-US" sz="2000" b="1" dirty="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20" name="TextBox 13"/>
            <p:cNvSpPr txBox="1"/>
            <p:nvPr/>
          </p:nvSpPr>
          <p:spPr>
            <a:xfrm rot="10800000">
              <a:off x="3434003" y="4244843"/>
              <a:ext cx="1644948" cy="787078"/>
            </a:xfrm>
            <a:prstGeom prst="rect">
              <a:avLst/>
            </a:prstGeom>
            <a:grpFill/>
            <a:ln>
              <a:noFill/>
            </a:ln>
          </p:spPr>
          <p:txBody>
            <a:bodyPr wrap="square" lIns="0" tIns="0" rIns="0" bIns="0" rtlCol="0" anchor="t" anchorCtr="0">
              <a:spAutoFit/>
            </a:bodyPr>
            <a:lstStyle/>
            <a:p>
              <a:pPr algn="ctr" defTabSz="1216660">
                <a:lnSpc>
                  <a:spcPct val="120000"/>
                </a:lnSpc>
                <a:spcBef>
                  <a:spcPct val="0"/>
                </a:spcBef>
                <a:defRPr/>
              </a:pPr>
              <a:r>
                <a:rPr lang="ro-MD" altLang="zh-CN" sz="24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Buget aprobat: 1600 000 mii lei</a:t>
              </a:r>
            </a:p>
            <a:p>
              <a:pPr algn="ctr" defTabSz="1216660">
                <a:lnSpc>
                  <a:spcPct val="120000"/>
                </a:lnSpc>
                <a:spcBef>
                  <a:spcPct val="0"/>
                </a:spcBef>
                <a:defRPr/>
              </a:pPr>
              <a:r>
                <a:rPr lang="ro-MD" sz="24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Precizat: 1156,1mii lei</a:t>
              </a:r>
            </a:p>
            <a:p>
              <a:pPr algn="ctr" defTabSz="1216660">
                <a:lnSpc>
                  <a:spcPct val="120000"/>
                </a:lnSpc>
                <a:spcBef>
                  <a:spcPct val="0"/>
                </a:spcBef>
                <a:defRPr/>
              </a:pPr>
              <a:r>
                <a:rPr lang="ro-MD" sz="24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Executat: 1156,1mii lei</a:t>
              </a:r>
              <a:endParaRPr lang="en-US" sz="2400" b="1" dirty="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21" name="Freeform 6"/>
            <p:cNvSpPr/>
            <p:nvPr/>
          </p:nvSpPr>
          <p:spPr bwMode="auto">
            <a:xfrm>
              <a:off x="3135795" y="3245019"/>
              <a:ext cx="2039879" cy="939053"/>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grpFill/>
            <a:ln>
              <a:noFill/>
            </a:ln>
          </p:spPr>
          <p:txBody>
            <a:bodyPr vert="horz" wrap="square" lIns="68580" tIns="274320" rIns="68580" bIns="34290" numCol="1" anchor="t" anchorCtr="0" compatLnSpc="1"/>
            <a:lstStyle/>
            <a:p>
              <a:pPr algn="ctr">
                <a:lnSpc>
                  <a:spcPct val="120000"/>
                </a:lnSpc>
              </a:pPr>
              <a:endParaRPr lang="en-US" sz="2100" dirty="0">
                <a:latin typeface="字魂35号-经典雅黑" panose="02000000000000000000" pitchFamily="2" charset="-122"/>
                <a:ea typeface="字魂35号-经典雅黑" panose="02000000000000000000" pitchFamily="2" charset="-122"/>
              </a:endParaRPr>
            </a:p>
          </p:txBody>
        </p:sp>
        <p:sp>
          <p:nvSpPr>
            <p:cNvPr id="22" name="TextBox 13"/>
            <p:cNvSpPr txBox="1"/>
            <p:nvPr/>
          </p:nvSpPr>
          <p:spPr>
            <a:xfrm rot="10800000">
              <a:off x="3135794" y="3838139"/>
              <a:ext cx="1993321" cy="239395"/>
            </a:xfrm>
            <a:prstGeom prst="rect">
              <a:avLst/>
            </a:prstGeom>
            <a:grpFill/>
            <a:ln>
              <a:noFill/>
            </a:ln>
          </p:spPr>
          <p:txBody>
            <a:bodyPr wrap="square" lIns="0" tIns="0" rIns="0" bIns="0" rtlCol="0" anchor="t" anchorCtr="0">
              <a:spAutoFit/>
            </a:bodyPr>
            <a:lstStyle/>
            <a:p>
              <a:pPr defTabSz="1216660">
                <a:lnSpc>
                  <a:spcPct val="120000"/>
                </a:lnSpc>
                <a:spcBef>
                  <a:spcPct val="0"/>
                </a:spcBef>
                <a:defRPr/>
              </a:pPr>
              <a:r>
                <a:rPr lang="ro-MD" altLang="zh-CN" sz="2400" b="1" dirty="0" smtClean="0">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rPr>
                <a:t>   cheltuieli de </a:t>
              </a:r>
              <a:r>
                <a:rPr lang="ro-MD" altLang="zh-CN"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sym typeface="Arial" panose="020B0604020202020204" pitchFamily="34" charset="0"/>
                </a:rPr>
                <a:t>personal-</a:t>
              </a:r>
              <a:r>
                <a:rPr lang="ro-MD"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sym typeface="Arial" panose="020B0604020202020204" pitchFamily="34" charset="0"/>
                </a:rPr>
                <a:t>663,3 mii lei</a:t>
              </a:r>
              <a:endParaRPr lang="en-US" sz="2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sym typeface="Arial" panose="020B0604020202020204" pitchFamily="34" charset="0"/>
              </a:endParaRPr>
            </a:p>
          </p:txBody>
        </p:sp>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3451">
        <p14:warp dir="in"/>
      </p:transition>
    </mc:Choice>
    <mc:Fallback xmlns="">
      <p:transition spd="slow" advTm="334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ppt_x"/>
                                          </p:val>
                                        </p:tav>
                                        <p:tav tm="100000">
                                          <p:val>
                                            <p:strVal val="#ppt_x"/>
                                          </p:val>
                                        </p:tav>
                                      </p:tavLst>
                                    </p:anim>
                                    <p:anim calcmode="lin" valueType="num">
                                      <p:cBhvr additive="base">
                                        <p:cTn id="17"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5298" y="0"/>
            <a:ext cx="13698960" cy="6409764"/>
            <a:chOff x="-1" y="0"/>
            <a:chExt cx="12192001" cy="6858000"/>
          </a:xfrm>
        </p:grpSpPr>
        <p:pic>
          <p:nvPicPr>
            <p:cNvPr id="28" name="图片 27"/>
            <p:cNvPicPr>
              <a:picLocks noChangeAspect="1"/>
            </p:cNvPicPr>
            <p:nvPr/>
          </p:nvPicPr>
          <p:blipFill rotWithShape="1">
            <a:blip r:embed="rId5">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29" name="组合 28"/>
            <p:cNvGrpSpPr/>
            <p:nvPr/>
          </p:nvGrpSpPr>
          <p:grpSpPr>
            <a:xfrm>
              <a:off x="-1" y="171550"/>
              <a:ext cx="12192000" cy="6644281"/>
              <a:chOff x="-1" y="171550"/>
              <a:chExt cx="12192000" cy="6644281"/>
            </a:xfrm>
          </p:grpSpPr>
          <p:sp>
            <p:nvSpPr>
              <p:cNvPr id="30" name="矩形 29"/>
              <p:cNvSpPr/>
              <p:nvPr/>
            </p:nvSpPr>
            <p:spPr>
              <a:xfrm>
                <a:off x="-1" y="1127197"/>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TextBox 20"/>
              <p:cNvSpPr txBox="1"/>
              <p:nvPr/>
            </p:nvSpPr>
            <p:spPr>
              <a:xfrm>
                <a:off x="2473694" y="171550"/>
                <a:ext cx="7968096" cy="625668"/>
              </a:xfrm>
              <a:prstGeom prst="rect">
                <a:avLst/>
              </a:prstGeom>
              <a:noFill/>
            </p:spPr>
            <p:txBody>
              <a:bodyPr wrap="square" rtlCol="0">
                <a:spAutoFit/>
              </a:bodyPr>
              <a:lstStyle/>
              <a:p>
                <a:pPr algn="dist"/>
                <a:r>
                  <a:rPr lang="ro-MD" altLang="zh-CN" sz="32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Bugetul în bază de formulă în anul 2021   </a:t>
                </a:r>
                <a:endParaRPr lang="zh-CN" altLang="en-US" sz="32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sp>
        <p:nvSpPr>
          <p:cNvPr id="2" name="CasetăText 1"/>
          <p:cNvSpPr txBox="1"/>
          <p:nvPr/>
        </p:nvSpPr>
        <p:spPr>
          <a:xfrm>
            <a:off x="508200" y="1581326"/>
            <a:ext cx="5396752" cy="830997"/>
          </a:xfrm>
          <a:prstGeom prst="rect">
            <a:avLst/>
          </a:prstGeom>
          <a:solidFill>
            <a:schemeClr val="accent5">
              <a:lumMod val="20000"/>
              <a:lumOff val="80000"/>
            </a:schemeClr>
          </a:solidFill>
        </p:spPr>
        <p:txBody>
          <a:bodyPr wrap="square" rtlCol="0">
            <a:spAutoFit/>
          </a:bodyPr>
          <a:lstStyle/>
          <a:p>
            <a:pPr algn="ctr"/>
            <a:r>
              <a:rPr lang="ro-MD" sz="2400" b="1" dirty="0" smtClean="0">
                <a:latin typeface="Times New Roman" panose="02020603050405020304" pitchFamily="18" charset="0"/>
                <a:cs typeface="Times New Roman" panose="02020603050405020304" pitchFamily="18" charset="0"/>
              </a:rPr>
              <a:t>Normativ valoric A- 13. 974lei</a:t>
            </a:r>
          </a:p>
          <a:p>
            <a:pPr algn="ctr"/>
            <a:r>
              <a:rPr lang="ro-MD" sz="2400" b="1" dirty="0" smtClean="0">
                <a:latin typeface="Times New Roman" panose="02020603050405020304" pitchFamily="18" charset="0"/>
                <a:cs typeface="Times New Roman" panose="02020603050405020304" pitchFamily="18" charset="0"/>
              </a:rPr>
              <a:t>Normativ valoric B- 750.003lei</a:t>
            </a:r>
            <a:endParaRPr lang="ro-RO" sz="2400" b="1" dirty="0">
              <a:latin typeface="Times New Roman" panose="02020603050405020304" pitchFamily="18" charset="0"/>
              <a:cs typeface="Times New Roman" panose="02020603050405020304" pitchFamily="18" charset="0"/>
            </a:endParaRPr>
          </a:p>
        </p:txBody>
      </p:sp>
      <p:sp>
        <p:nvSpPr>
          <p:cNvPr id="3" name="CasetăText 2"/>
          <p:cNvSpPr txBox="1"/>
          <p:nvPr/>
        </p:nvSpPr>
        <p:spPr>
          <a:xfrm>
            <a:off x="0" y="2707938"/>
            <a:ext cx="13203653" cy="523220"/>
          </a:xfrm>
          <a:prstGeom prst="rect">
            <a:avLst/>
          </a:prstGeom>
          <a:solidFill>
            <a:schemeClr val="accent5">
              <a:lumMod val="20000"/>
              <a:lumOff val="80000"/>
            </a:schemeClr>
          </a:solidFill>
        </p:spPr>
        <p:txBody>
          <a:bodyPr wrap="square" rtlCol="0">
            <a:spAutoFit/>
          </a:bodyPr>
          <a:lstStyle/>
          <a:p>
            <a:r>
              <a:rPr lang="ro-MD" sz="2800" b="1" dirty="0" smtClean="0">
                <a:latin typeface="Times New Roman" panose="02020603050405020304" pitchFamily="18" charset="0"/>
                <a:cs typeface="Times New Roman" panose="02020603050405020304" pitchFamily="18" charset="0"/>
              </a:rPr>
              <a:t>Buget calculat pe bază de formulă plus componenta raională:- 92mln 647mii 800lei</a:t>
            </a:r>
            <a:endParaRPr lang="ro-RO" sz="2800" b="1" dirty="0">
              <a:latin typeface="Times New Roman" panose="02020603050405020304" pitchFamily="18" charset="0"/>
              <a:cs typeface="Times New Roman" panose="02020603050405020304" pitchFamily="18" charset="0"/>
            </a:endParaRPr>
          </a:p>
        </p:txBody>
      </p:sp>
      <p:sp>
        <p:nvSpPr>
          <p:cNvPr id="4" name="AutoShape 2" descr="Care este principala vulnerabilitate a bugetului de stat pentru 2019 -  MoldSt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030" name="Picture 6" descr="Care este principala vulnerabilitate a bugetului de stat pentru 2019 -  MoldStre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3989" y="3711938"/>
            <a:ext cx="4105810" cy="2487437"/>
          </a:xfrm>
          <a:prstGeom prst="rect">
            <a:avLst/>
          </a:prstGeom>
          <a:noFill/>
          <a:extLst>
            <a:ext uri="{909E8E84-426E-40DD-AFC4-6F175D3DCCD1}">
              <a14:hiddenFill xmlns:a14="http://schemas.microsoft.com/office/drawing/2010/main">
                <a:solidFill>
                  <a:srgbClr val="FFFFFF"/>
                </a:solidFill>
              </a14:hiddenFill>
            </a:ext>
          </a:extLst>
        </p:spPr>
      </p:pic>
      <p:sp>
        <p:nvSpPr>
          <p:cNvPr id="6" name="CasetăText 5"/>
          <p:cNvSpPr txBox="1"/>
          <p:nvPr/>
        </p:nvSpPr>
        <p:spPr>
          <a:xfrm>
            <a:off x="508200" y="3757920"/>
            <a:ext cx="8754454" cy="1384995"/>
          </a:xfrm>
          <a:prstGeom prst="rect">
            <a:avLst/>
          </a:prstGeom>
          <a:solidFill>
            <a:schemeClr val="accent5">
              <a:lumMod val="20000"/>
              <a:lumOff val="80000"/>
            </a:schemeClr>
          </a:solidFill>
        </p:spPr>
        <p:txBody>
          <a:bodyPr wrap="square" rtlCol="0">
            <a:spAutoFit/>
          </a:bodyPr>
          <a:lstStyle/>
          <a:p>
            <a:r>
              <a:rPr lang="ro-MD" sz="2800" b="1" dirty="0" smtClean="0">
                <a:latin typeface="Times New Roman" panose="02020603050405020304" pitchFamily="18" charset="0"/>
                <a:cs typeface="Times New Roman" panose="02020603050405020304" pitchFamily="18" charset="0"/>
              </a:rPr>
              <a:t>Finanțarea în afara  formulei:</a:t>
            </a:r>
          </a:p>
          <a:p>
            <a:r>
              <a:rPr lang="ro-MD" sz="2800" b="1" dirty="0" err="1" smtClean="0">
                <a:latin typeface="Times New Roman" panose="02020603050405020304" pitchFamily="18" charset="0"/>
                <a:cs typeface="Times New Roman" panose="02020603050405020304" pitchFamily="18" charset="0"/>
              </a:rPr>
              <a:t>Educatia</a:t>
            </a:r>
            <a:r>
              <a:rPr lang="ro-MD" sz="2800" b="1" dirty="0" smtClean="0">
                <a:latin typeface="Times New Roman" panose="02020603050405020304" pitchFamily="18" charset="0"/>
                <a:cs typeface="Times New Roman" panose="02020603050405020304" pitchFamily="18" charset="0"/>
              </a:rPr>
              <a:t> incluziva-1mln 901 mii lei;</a:t>
            </a:r>
          </a:p>
          <a:p>
            <a:r>
              <a:rPr lang="ro-MD" sz="2800" b="1" dirty="0" smtClean="0">
                <a:latin typeface="Times New Roman" panose="02020603050405020304" pitchFamily="18" charset="0"/>
                <a:cs typeface="Times New Roman" panose="02020603050405020304" pitchFamily="18" charset="0"/>
              </a:rPr>
              <a:t>Alimentarea elevilor- 8mln 67mii 700lei</a:t>
            </a:r>
            <a:endParaRPr lang="ro-RO" sz="2800" b="1" dirty="0">
              <a:latin typeface="Times New Roman" panose="02020603050405020304" pitchFamily="18" charset="0"/>
              <a:cs typeface="Times New Roman" panose="02020603050405020304"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2411">
        <p14:warp dir="in"/>
      </p:transition>
    </mc:Choice>
    <mc:Fallback xmlns="">
      <p:transition spd="slow" advTm="324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48724" y="107175"/>
            <a:ext cx="12192000" cy="6858000"/>
            <a:chOff x="0" y="0"/>
            <a:chExt cx="12192000" cy="6858000"/>
          </a:xfrm>
        </p:grpSpPr>
        <p:pic>
          <p:nvPicPr>
            <p:cNvPr id="59" name="图片 58"/>
            <p:cNvPicPr>
              <a:picLocks noChangeAspect="1"/>
            </p:cNvPicPr>
            <p:nvPr/>
          </p:nvPicPr>
          <p:blipFill rotWithShape="1">
            <a:blip r:embed="rId6">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60" name="组合 59"/>
            <p:cNvGrpSpPr/>
            <p:nvPr/>
          </p:nvGrpSpPr>
          <p:grpSpPr>
            <a:xfrm>
              <a:off x="0" y="292293"/>
              <a:ext cx="12192000" cy="6450441"/>
              <a:chOff x="0" y="292293"/>
              <a:chExt cx="12192000" cy="6450441"/>
            </a:xfrm>
          </p:grpSpPr>
          <p:sp>
            <p:nvSpPr>
              <p:cNvPr id="61" name="矩形 60"/>
              <p:cNvSpPr/>
              <p:nvPr/>
            </p:nvSpPr>
            <p:spPr>
              <a:xfrm>
                <a:off x="0" y="1054100"/>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0"/>
              <p:cNvSpPr txBox="1"/>
              <p:nvPr/>
            </p:nvSpPr>
            <p:spPr>
              <a:xfrm>
                <a:off x="2174691" y="292293"/>
                <a:ext cx="9771528" cy="553998"/>
              </a:xfrm>
              <a:prstGeom prst="rect">
                <a:avLst/>
              </a:prstGeom>
              <a:noFill/>
            </p:spPr>
            <p:txBody>
              <a:bodyPr wrap="square" rtlCol="0">
                <a:spAutoFit/>
              </a:bodyPr>
              <a:lstStyle/>
              <a:p>
                <a:pPr algn="dist"/>
                <a:r>
                  <a:rPr lang="ro-MD" altLang="zh-CN" sz="3000" dirty="0" smtClean="0">
                    <a:solidFill>
                      <a:schemeClr val="bg1"/>
                    </a:solidFill>
                    <a:latin typeface="字魂35号-经典雅黑" panose="02000000000000000000" pitchFamily="2" charset="-122"/>
                    <a:ea typeface="字魂35号-经典雅黑" panose="02000000000000000000" pitchFamily="2" charset="-122"/>
                  </a:rPr>
                  <a:t>Direcții de  activitate în semestrul II al anului școlar 2020-2021</a:t>
                </a:r>
                <a:endParaRPr lang="zh-CN" altLang="en-US" sz="3000" dirty="0">
                  <a:solidFill>
                    <a:schemeClr val="bg1"/>
                  </a:solidFill>
                  <a:latin typeface="字魂35号-经典雅黑" panose="02000000000000000000" pitchFamily="2" charset="-122"/>
                  <a:ea typeface="字魂35号-经典雅黑" panose="02000000000000000000" pitchFamily="2" charset="-122"/>
                </a:endParaRPr>
              </a:p>
            </p:txBody>
          </p:sp>
        </p:grpSp>
      </p:grpSp>
      <p:grpSp>
        <p:nvGrpSpPr>
          <p:cNvPr id="8" name="68137fea-4a20-40e1-86c7-b31ac02ec2d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8724" y="1249988"/>
            <a:ext cx="11967882" cy="5071354"/>
            <a:chOff x="1630962" y="1090973"/>
            <a:chExt cx="9105872" cy="5274215"/>
          </a:xfrm>
          <a:solidFill>
            <a:srgbClr val="2C3257"/>
          </a:solidFill>
        </p:grpSpPr>
        <p:sp>
          <p:nvSpPr>
            <p:cNvPr id="9" name="iṡḻíḑê"/>
            <p:cNvSpPr/>
            <p:nvPr/>
          </p:nvSpPr>
          <p:spPr bwMode="auto">
            <a:xfrm>
              <a:off x="2621807" y="5603975"/>
              <a:ext cx="7055051" cy="191250"/>
            </a:xfrm>
            <a:prstGeom prst="rect">
              <a:avLst/>
            </a:prstGeom>
            <a:grp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nvGrpSpPr>
            <p:cNvPr id="10" name="íŝḷiḍè"/>
            <p:cNvGrpSpPr/>
            <p:nvPr/>
          </p:nvGrpSpPr>
          <p:grpSpPr>
            <a:xfrm>
              <a:off x="1630962" y="1266824"/>
              <a:ext cx="1708391" cy="4867276"/>
              <a:chOff x="2497452" y="1266824"/>
              <a:chExt cx="1708391" cy="4867276"/>
            </a:xfrm>
            <a:grpFill/>
          </p:grpSpPr>
          <p:sp>
            <p:nvSpPr>
              <p:cNvPr id="44" name="ïšlíḍè"/>
              <p:cNvSpPr/>
              <p:nvPr/>
            </p:nvSpPr>
            <p:spPr bwMode="auto">
              <a:xfrm>
                <a:off x="2857821" y="5286375"/>
                <a:ext cx="847725" cy="847725"/>
              </a:xfrm>
              <a:prstGeom prst="ellipse">
                <a:avLst/>
              </a:prstGeom>
              <a:grpFill/>
              <a:ln w="38100">
                <a:noFill/>
              </a:ln>
            </p:spPr>
            <p:style>
              <a:lnRef idx="2">
                <a:schemeClr val="dk1"/>
              </a:lnRef>
              <a:fillRef idx="1">
                <a:schemeClr val="lt1"/>
              </a:fillRef>
              <a:effectRef idx="0">
                <a:schemeClr val="dk1"/>
              </a:effectRef>
              <a:fontRef idx="minor">
                <a:schemeClr val="dk1"/>
              </a:fontRef>
            </p:style>
            <p:txBody>
              <a:bodyPr rtlCol="0" anchor="ctr">
                <a:normAutofit/>
              </a:bodyPr>
              <a:lstStyle/>
              <a:p>
                <a:pPr algn="ctr"/>
                <a:endParaRPr lang="zh-CN" altLang="en-US" b="1" dirty="0">
                  <a:solidFill>
                    <a:schemeClr val="dk1"/>
                  </a:solidFill>
                  <a:latin typeface="字魂35号-经典雅黑" panose="02000000000000000000" pitchFamily="2" charset="-122"/>
                  <a:ea typeface="字魂35号-经典雅黑" panose="02000000000000000000" pitchFamily="2" charset="-122"/>
                </a:endParaRPr>
              </a:p>
            </p:txBody>
          </p:sp>
          <p:sp>
            <p:nvSpPr>
              <p:cNvPr id="45" name="íSḷïḓê"/>
              <p:cNvSpPr/>
              <p:nvPr/>
            </p:nvSpPr>
            <p:spPr bwMode="auto">
              <a:xfrm>
                <a:off x="2576504" y="1266824"/>
                <a:ext cx="1629339" cy="4674501"/>
              </a:xfrm>
              <a:custGeom>
                <a:avLst/>
                <a:gdLst>
                  <a:gd name="T0" fmla="*/ 1062 w 1138"/>
                  <a:gd name="T1" fmla="*/ 285 h 3777"/>
                  <a:gd name="T2" fmla="*/ 569 w 1138"/>
                  <a:gd name="T3" fmla="*/ 0 h 3777"/>
                  <a:gd name="T4" fmla="*/ 77 w 1138"/>
                  <a:gd name="T5" fmla="*/ 285 h 3777"/>
                  <a:gd name="T6" fmla="*/ 0 w 1138"/>
                  <a:gd name="T7" fmla="*/ 569 h 3777"/>
                  <a:gd name="T8" fmla="*/ 0 w 1138"/>
                  <a:gd name="T9" fmla="*/ 1991 h 3777"/>
                  <a:gd name="T10" fmla="*/ 484 w 1138"/>
                  <a:gd name="T11" fmla="*/ 2553 h 3777"/>
                  <a:gd name="T12" fmla="*/ 484 w 1138"/>
                  <a:gd name="T13" fmla="*/ 3369 h 3777"/>
                  <a:gd name="T14" fmla="*/ 356 w 1138"/>
                  <a:gd name="T15" fmla="*/ 3564 h 3777"/>
                  <a:gd name="T16" fmla="*/ 569 w 1138"/>
                  <a:gd name="T17" fmla="*/ 3777 h 3777"/>
                  <a:gd name="T18" fmla="*/ 783 w 1138"/>
                  <a:gd name="T19" fmla="*/ 3564 h 3777"/>
                  <a:gd name="T20" fmla="*/ 655 w 1138"/>
                  <a:gd name="T21" fmla="*/ 3369 h 3777"/>
                  <a:gd name="T22" fmla="*/ 655 w 1138"/>
                  <a:gd name="T23" fmla="*/ 2553 h 3777"/>
                  <a:gd name="T24" fmla="*/ 1138 w 1138"/>
                  <a:gd name="T25" fmla="*/ 1991 h 3777"/>
                  <a:gd name="T26" fmla="*/ 1138 w 1138"/>
                  <a:gd name="T27" fmla="*/ 569 h 3777"/>
                  <a:gd name="T28" fmla="*/ 1062 w 1138"/>
                  <a:gd name="T29" fmla="*/ 285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8" h="3777">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grpFill/>
              <a:ln>
                <a:noFill/>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46" name="ïSḷïďe"/>
              <p:cNvSpPr/>
              <p:nvPr/>
            </p:nvSpPr>
            <p:spPr bwMode="auto">
              <a:xfrm>
                <a:off x="2993651" y="5422205"/>
                <a:ext cx="576064" cy="576064"/>
              </a:xfrm>
              <a:prstGeom prst="ellipse">
                <a:avLst/>
              </a:prstGeom>
              <a:grpFill/>
              <a:ln w="19050">
                <a:noFill/>
                <a:round/>
              </a:ln>
            </p:spPr>
            <p:txBody>
              <a:bodyPr vert="horz" wrap="square" lIns="91440" tIns="45720" rIns="91440" bIns="45720" anchor="ctr" anchorCtr="1" compatLnSpc="1">
                <a:normAutofit/>
              </a:bodyPr>
              <a:lstStyle/>
              <a:p>
                <a:pPr algn="ctr"/>
                <a:r>
                  <a:rPr lang="en-US" altLang="zh-CN" sz="1400" b="1" dirty="0">
                    <a:solidFill>
                      <a:schemeClr val="bg1"/>
                    </a:solidFill>
                    <a:latin typeface="字魂35号-经典雅黑" panose="02000000000000000000" pitchFamily="2" charset="-122"/>
                    <a:ea typeface="字魂35号-经典雅黑" panose="02000000000000000000" pitchFamily="2" charset="-122"/>
                  </a:rPr>
                  <a:t>01</a:t>
                </a:r>
              </a:p>
            </p:txBody>
          </p:sp>
          <p:grpSp>
            <p:nvGrpSpPr>
              <p:cNvPr id="47" name="ïśľíḋê"/>
              <p:cNvGrpSpPr/>
              <p:nvPr/>
            </p:nvGrpSpPr>
            <p:grpSpPr>
              <a:xfrm>
                <a:off x="2497452" y="2274621"/>
                <a:ext cx="1568466" cy="1516328"/>
                <a:chOff x="1163789" y="2274621"/>
                <a:chExt cx="1436954" cy="1516328"/>
              </a:xfrm>
              <a:grpFill/>
            </p:grpSpPr>
            <p:sp>
              <p:nvSpPr>
                <p:cNvPr id="51" name="íSḻíḍe"/>
                <p:cNvSpPr/>
                <p:nvPr/>
              </p:nvSpPr>
              <p:spPr bwMode="auto">
                <a:xfrm>
                  <a:off x="1163789" y="2716426"/>
                  <a:ext cx="1436954" cy="10745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ro-MD" altLang="zh-CN" sz="1050" dirty="0" smtClean="0">
                      <a:solidFill>
                        <a:schemeClr val="bg1"/>
                      </a:solidFill>
                      <a:latin typeface="字魂35号-经典雅黑" panose="02000000000000000000" pitchFamily="2" charset="-122"/>
                      <a:ea typeface="字魂35号-经典雅黑" panose="02000000000000000000" pitchFamily="2" charset="-122"/>
                    </a:rPr>
                    <a:t> </a:t>
                  </a:r>
                  <a:endParaRPr lang="en-US" altLang="zh-CN" sz="1050" dirty="0">
                    <a:solidFill>
                      <a:schemeClr val="bg1"/>
                    </a:solidFill>
                    <a:latin typeface="字魂35号-经典雅黑" panose="02000000000000000000" pitchFamily="2" charset="-122"/>
                    <a:ea typeface="字魂35号-经典雅黑" panose="02000000000000000000" pitchFamily="2" charset="-122"/>
                  </a:endParaRPr>
                </a:p>
              </p:txBody>
            </p:sp>
            <p:sp>
              <p:nvSpPr>
                <p:cNvPr id="52" name="íṥļîḑé"/>
                <p:cNvSpPr txBox="1"/>
                <p:nvPr/>
              </p:nvSpPr>
              <p:spPr bwMode="auto">
                <a:xfrm>
                  <a:off x="1163789" y="2274621"/>
                  <a:ext cx="143695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ro-MD" altLang="zh-CN" sz="1600" b="1" dirty="0" smtClean="0">
                      <a:solidFill>
                        <a:schemeClr val="bg1"/>
                      </a:solidFill>
                      <a:latin typeface="字魂35号-经典雅黑" panose="02000000000000000000" pitchFamily="2" charset="-122"/>
                      <a:ea typeface="字魂35号-经典雅黑" panose="02000000000000000000" pitchFamily="2" charset="-122"/>
                    </a:rPr>
                    <a:t> </a:t>
                  </a:r>
                  <a:endParaRPr lang="en-US" altLang="zh-CN" sz="1600" b="1"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48" name="íş1iḓê"/>
              <p:cNvGrpSpPr/>
              <p:nvPr/>
            </p:nvGrpSpPr>
            <p:grpSpPr>
              <a:xfrm>
                <a:off x="2897975" y="1411000"/>
                <a:ext cx="767418" cy="767418"/>
                <a:chOff x="1025999" y="1411000"/>
                <a:chExt cx="767418" cy="767418"/>
              </a:xfrm>
              <a:grpFill/>
            </p:grpSpPr>
            <p:sp>
              <p:nvSpPr>
                <p:cNvPr id="49" name="îṩļîḑe"/>
                <p:cNvSpPr/>
                <p:nvPr/>
              </p:nvSpPr>
              <p:spPr bwMode="auto">
                <a:xfrm>
                  <a:off x="1025999" y="1411000"/>
                  <a:ext cx="767418" cy="767418"/>
                </a:xfrm>
                <a:prstGeom prst="ellipse">
                  <a:avLst/>
                </a:prstGeom>
                <a:solidFill>
                  <a:schemeClr val="bg1"/>
                </a:solidFill>
                <a:ln w="57150">
                  <a:noFill/>
                  <a:round/>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50" name="îśḻíďe"/>
                <p:cNvSpPr/>
                <p:nvPr/>
              </p:nvSpPr>
              <p:spPr bwMode="auto">
                <a:xfrm>
                  <a:off x="1203096" y="1592753"/>
                  <a:ext cx="413225" cy="403914"/>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pFill/>
                <a:ln w="19050">
                  <a:noFill/>
                  <a:round/>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latin typeface="字魂35号-经典雅黑" panose="02000000000000000000" pitchFamily="2" charset="-122"/>
                    <a:ea typeface="字魂35号-经典雅黑" panose="02000000000000000000" pitchFamily="2" charset="-122"/>
                  </a:endParaRPr>
                </a:p>
              </p:txBody>
            </p:sp>
          </p:grpSp>
        </p:grpSp>
        <p:grpSp>
          <p:nvGrpSpPr>
            <p:cNvPr id="11" name="íśḻiḑe"/>
            <p:cNvGrpSpPr/>
            <p:nvPr/>
          </p:nvGrpSpPr>
          <p:grpSpPr>
            <a:xfrm>
              <a:off x="4132014" y="1090973"/>
              <a:ext cx="1587454" cy="5043127"/>
              <a:chOff x="4358012" y="1090973"/>
              <a:chExt cx="1587454" cy="5043127"/>
            </a:xfrm>
            <a:grpFill/>
          </p:grpSpPr>
          <p:sp>
            <p:nvSpPr>
              <p:cNvPr id="35" name="îṥ1îḍé"/>
              <p:cNvSpPr/>
              <p:nvPr/>
            </p:nvSpPr>
            <p:spPr bwMode="auto">
              <a:xfrm>
                <a:off x="4729798" y="5286375"/>
                <a:ext cx="847725" cy="847725"/>
              </a:xfrm>
              <a:prstGeom prst="ellipse">
                <a:avLst/>
              </a:prstGeom>
              <a:grp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a:bodyPr>
              <a:lstStyle/>
              <a:p>
                <a:pPr algn="ctr"/>
                <a:r>
                  <a:rPr lang="en-US" altLang="zh-CN" b="1" dirty="0">
                    <a:latin typeface="字魂35号-经典雅黑" panose="02000000000000000000" pitchFamily="2" charset="-122"/>
                    <a:ea typeface="字魂35号-经典雅黑" panose="02000000000000000000" pitchFamily="2" charset="-122"/>
                  </a:rPr>
                  <a:t>02</a:t>
                </a:r>
                <a:endParaRPr lang="zh-CN" altLang="en-US" b="1" dirty="0">
                  <a:latin typeface="字魂35号-经典雅黑" panose="02000000000000000000" pitchFamily="2" charset="-122"/>
                  <a:ea typeface="字魂35号-经典雅黑" panose="02000000000000000000" pitchFamily="2" charset="-122"/>
                </a:endParaRPr>
              </a:p>
            </p:txBody>
          </p:sp>
          <p:sp>
            <p:nvSpPr>
              <p:cNvPr id="36" name="iṡľïdé"/>
              <p:cNvSpPr/>
              <p:nvPr/>
            </p:nvSpPr>
            <p:spPr bwMode="auto">
              <a:xfrm>
                <a:off x="4358012" y="1090973"/>
                <a:ext cx="1587454" cy="4850352"/>
              </a:xfrm>
              <a:custGeom>
                <a:avLst/>
                <a:gdLst>
                  <a:gd name="T0" fmla="*/ 1062 w 1138"/>
                  <a:gd name="T1" fmla="*/ 285 h 3777"/>
                  <a:gd name="T2" fmla="*/ 569 w 1138"/>
                  <a:gd name="T3" fmla="*/ 0 h 3777"/>
                  <a:gd name="T4" fmla="*/ 77 w 1138"/>
                  <a:gd name="T5" fmla="*/ 285 h 3777"/>
                  <a:gd name="T6" fmla="*/ 0 w 1138"/>
                  <a:gd name="T7" fmla="*/ 569 h 3777"/>
                  <a:gd name="T8" fmla="*/ 0 w 1138"/>
                  <a:gd name="T9" fmla="*/ 1991 h 3777"/>
                  <a:gd name="T10" fmla="*/ 484 w 1138"/>
                  <a:gd name="T11" fmla="*/ 2553 h 3777"/>
                  <a:gd name="T12" fmla="*/ 484 w 1138"/>
                  <a:gd name="T13" fmla="*/ 3369 h 3777"/>
                  <a:gd name="T14" fmla="*/ 356 w 1138"/>
                  <a:gd name="T15" fmla="*/ 3564 h 3777"/>
                  <a:gd name="T16" fmla="*/ 569 w 1138"/>
                  <a:gd name="T17" fmla="*/ 3777 h 3777"/>
                  <a:gd name="T18" fmla="*/ 783 w 1138"/>
                  <a:gd name="T19" fmla="*/ 3564 h 3777"/>
                  <a:gd name="T20" fmla="*/ 655 w 1138"/>
                  <a:gd name="T21" fmla="*/ 3369 h 3777"/>
                  <a:gd name="T22" fmla="*/ 655 w 1138"/>
                  <a:gd name="T23" fmla="*/ 2553 h 3777"/>
                  <a:gd name="T24" fmla="*/ 1138 w 1138"/>
                  <a:gd name="T25" fmla="*/ 1991 h 3777"/>
                  <a:gd name="T26" fmla="*/ 1138 w 1138"/>
                  <a:gd name="T27" fmla="*/ 569 h 3777"/>
                  <a:gd name="T28" fmla="*/ 1062 w 1138"/>
                  <a:gd name="T29" fmla="*/ 285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8" h="3777">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grpFill/>
              <a:ln>
                <a:noFill/>
              </a:ln>
            </p:spPr>
            <p:txBody>
              <a:bodyPr wrap="square" lIns="91440" tIns="45720" rIns="91440" bIns="45720" anchor="ctr">
                <a:normAutofit/>
              </a:bodyPr>
              <a:lstStyle/>
              <a:p>
                <a:pPr lvl="0" algn="ctr"/>
                <a:r>
                  <a:rPr lang="ro-RO" sz="1600" b="1" dirty="0" smtClean="0">
                    <a:solidFill>
                      <a:schemeClr val="bg1"/>
                    </a:solidFill>
                    <a:latin typeface="Times New Roman" pitchFamily="18" charset="0"/>
                    <a:cs typeface="Times New Roman" pitchFamily="18" charset="0"/>
                  </a:rPr>
                  <a:t>Implementarea curriculumului </a:t>
                </a:r>
                <a:r>
                  <a:rPr lang="ro-RO" sz="1600" b="1" dirty="0" err="1" smtClean="0">
                    <a:solidFill>
                      <a:schemeClr val="bg1"/>
                    </a:solidFill>
                    <a:latin typeface="Times New Roman" pitchFamily="18" charset="0"/>
                    <a:cs typeface="Times New Roman" pitchFamily="18" charset="0"/>
                  </a:rPr>
                  <a:t>naţional</a:t>
                </a:r>
                <a:r>
                  <a:rPr lang="ro-RO" sz="1600" b="1" dirty="0" smtClean="0">
                    <a:solidFill>
                      <a:schemeClr val="bg1"/>
                    </a:solidFill>
                    <a:latin typeface="Times New Roman" pitchFamily="18" charset="0"/>
                    <a:cs typeface="Times New Roman" pitchFamily="18" charset="0"/>
                  </a:rPr>
                  <a:t> </a:t>
                </a:r>
                <a:r>
                  <a:rPr lang="ro-RO" sz="1600" b="1" dirty="0" err="1" smtClean="0">
                    <a:solidFill>
                      <a:schemeClr val="bg1"/>
                    </a:solidFill>
                    <a:latin typeface="Times New Roman" pitchFamily="18" charset="0"/>
                    <a:cs typeface="Times New Roman" pitchFamily="18" charset="0"/>
                  </a:rPr>
                  <a:t>şi</a:t>
                </a:r>
                <a:r>
                  <a:rPr lang="ro-RO" sz="1600" b="1" dirty="0" smtClean="0">
                    <a:solidFill>
                      <a:schemeClr val="bg1"/>
                    </a:solidFill>
                    <a:latin typeface="Times New Roman" pitchFamily="18" charset="0"/>
                    <a:cs typeface="Times New Roman" pitchFamily="18" charset="0"/>
                  </a:rPr>
                  <a:t> a Planului-cadru în </a:t>
                </a:r>
                <a:r>
                  <a:rPr lang="ro-RO" sz="1600" b="1" dirty="0" err="1" smtClean="0">
                    <a:solidFill>
                      <a:schemeClr val="bg1"/>
                    </a:solidFill>
                    <a:latin typeface="Times New Roman" pitchFamily="18" charset="0"/>
                    <a:cs typeface="Times New Roman" pitchFamily="18" charset="0"/>
                  </a:rPr>
                  <a:t>învăţământul</a:t>
                </a:r>
                <a:r>
                  <a:rPr lang="ro-RO" sz="1600" b="1" dirty="0" smtClean="0">
                    <a:solidFill>
                      <a:schemeClr val="bg1"/>
                    </a:solidFill>
                    <a:latin typeface="Times New Roman" pitchFamily="18" charset="0"/>
                    <a:cs typeface="Times New Roman" pitchFamily="18" charset="0"/>
                  </a:rPr>
                  <a:t> general</a:t>
                </a:r>
                <a:endParaRPr lang="ro-RO" sz="1600" b="1" dirty="0">
                  <a:solidFill>
                    <a:schemeClr val="bg1"/>
                  </a:solidFill>
                  <a:latin typeface="Times New Roman" pitchFamily="18" charset="0"/>
                  <a:cs typeface="Times New Roman" pitchFamily="18" charset="0"/>
                </a:endParaRPr>
              </a:p>
              <a:p>
                <a:pPr algn="ctr"/>
                <a:endParaRPr dirty="0">
                  <a:latin typeface="字魂35号-经典雅黑" panose="02000000000000000000" pitchFamily="2" charset="-122"/>
                  <a:ea typeface="字魂35号-经典雅黑" panose="02000000000000000000" pitchFamily="2" charset="-122"/>
                </a:endParaRPr>
              </a:p>
            </p:txBody>
          </p:sp>
          <p:sp>
            <p:nvSpPr>
              <p:cNvPr id="37" name="iṥľidê"/>
              <p:cNvSpPr/>
              <p:nvPr/>
            </p:nvSpPr>
            <p:spPr bwMode="auto">
              <a:xfrm>
                <a:off x="4869724" y="5422205"/>
                <a:ext cx="576064" cy="576064"/>
              </a:xfrm>
              <a:prstGeom prst="ellipse">
                <a:avLst/>
              </a:prstGeom>
              <a:grpFill/>
              <a:ln w="19050">
                <a:noFill/>
                <a:round/>
              </a:ln>
            </p:spPr>
            <p:txBody>
              <a:bodyPr vert="horz" wrap="square" lIns="91440" tIns="45720" rIns="91440" bIns="45720" anchor="ctr" anchorCtr="1" compatLnSpc="1">
                <a:normAutofit/>
              </a:bodyPr>
              <a:lstStyle/>
              <a:p>
                <a:pPr algn="ctr"/>
                <a:r>
                  <a:rPr lang="en-US" altLang="zh-CN" sz="1400" b="1" dirty="0">
                    <a:solidFill>
                      <a:schemeClr val="bg1"/>
                    </a:solidFill>
                    <a:latin typeface="字魂35号-经典雅黑" panose="02000000000000000000" pitchFamily="2" charset="-122"/>
                    <a:ea typeface="字魂35号-经典雅黑" panose="02000000000000000000" pitchFamily="2" charset="-122"/>
                  </a:rPr>
                  <a:t>02</a:t>
                </a:r>
              </a:p>
            </p:txBody>
          </p:sp>
          <p:grpSp>
            <p:nvGrpSpPr>
              <p:cNvPr id="38" name="îṥliḑè"/>
              <p:cNvGrpSpPr/>
              <p:nvPr/>
            </p:nvGrpSpPr>
            <p:grpSpPr>
              <a:xfrm>
                <a:off x="4369429" y="2178419"/>
                <a:ext cx="1568466" cy="1498230"/>
                <a:chOff x="1163789" y="2178419"/>
                <a:chExt cx="1436954" cy="1498230"/>
              </a:xfrm>
              <a:grpFill/>
            </p:grpSpPr>
            <p:sp>
              <p:nvSpPr>
                <p:cNvPr id="42" name="îṣļidè"/>
                <p:cNvSpPr/>
                <p:nvPr/>
              </p:nvSpPr>
              <p:spPr bwMode="auto">
                <a:xfrm>
                  <a:off x="1163789" y="2716426"/>
                  <a:ext cx="1436954" cy="960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endParaRPr lang="en-US" altLang="zh-CN" sz="1100" dirty="0">
                    <a:solidFill>
                      <a:schemeClr val="bg1"/>
                    </a:solidFill>
                    <a:latin typeface="字魂35号-经典雅黑" panose="02000000000000000000" pitchFamily="2" charset="-122"/>
                    <a:ea typeface="字魂35号-经典雅黑" panose="02000000000000000000" pitchFamily="2" charset="-122"/>
                  </a:endParaRPr>
                </a:p>
              </p:txBody>
            </p:sp>
            <p:sp>
              <p:nvSpPr>
                <p:cNvPr id="43" name="í$ľïḋé"/>
                <p:cNvSpPr txBox="1"/>
                <p:nvPr/>
              </p:nvSpPr>
              <p:spPr bwMode="auto">
                <a:xfrm>
                  <a:off x="1200915" y="2178419"/>
                  <a:ext cx="1323750" cy="5582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ro-MD" altLang="zh-CN" sz="1600" b="1" dirty="0" smtClean="0">
                      <a:solidFill>
                        <a:schemeClr val="bg1"/>
                      </a:solidFill>
                      <a:latin typeface="字魂35号-经典雅黑" panose="02000000000000000000" pitchFamily="2" charset="-122"/>
                      <a:ea typeface="字魂35号-经典雅黑" panose="02000000000000000000" pitchFamily="2" charset="-122"/>
                    </a:rPr>
                    <a:t> </a:t>
                  </a:r>
                  <a:r>
                    <a:rPr lang="ro-MD" altLang="zh-CN" sz="20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curriculum</a:t>
                  </a:r>
                  <a:endParaRPr lang="en-US" altLang="zh-CN" sz="20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nvGrpSpPr>
              <p:cNvPr id="39" name="iṥliḍé"/>
              <p:cNvGrpSpPr/>
              <p:nvPr/>
            </p:nvGrpSpPr>
            <p:grpSpPr>
              <a:xfrm>
                <a:off x="4769951" y="1411000"/>
                <a:ext cx="767418" cy="767418"/>
                <a:chOff x="1025999" y="1411000"/>
                <a:chExt cx="767418" cy="767418"/>
              </a:xfrm>
              <a:grpFill/>
            </p:grpSpPr>
            <p:sp>
              <p:nvSpPr>
                <p:cNvPr id="40" name="íş1îḓê"/>
                <p:cNvSpPr/>
                <p:nvPr/>
              </p:nvSpPr>
              <p:spPr bwMode="auto">
                <a:xfrm>
                  <a:off x="1025999" y="1411000"/>
                  <a:ext cx="767418" cy="767418"/>
                </a:xfrm>
                <a:prstGeom prst="ellipse">
                  <a:avLst/>
                </a:prstGeom>
                <a:solidFill>
                  <a:schemeClr val="bg1"/>
                </a:solidFill>
                <a:ln w="57150">
                  <a:noFill/>
                  <a:round/>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41" name="ïṣliḍe"/>
                <p:cNvSpPr/>
                <p:nvPr/>
              </p:nvSpPr>
              <p:spPr bwMode="auto">
                <a:xfrm>
                  <a:off x="1203096" y="1592753"/>
                  <a:ext cx="413225" cy="403914"/>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pFill/>
                <a:ln w="19050">
                  <a:noFill/>
                  <a:round/>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latin typeface="字魂35号-经典雅黑" panose="02000000000000000000" pitchFamily="2" charset="-122"/>
                    <a:ea typeface="字魂35号-经典雅黑" panose="02000000000000000000" pitchFamily="2" charset="-122"/>
                  </a:endParaRPr>
                </a:p>
              </p:txBody>
            </p:sp>
          </p:grpSp>
        </p:grpSp>
        <p:grpSp>
          <p:nvGrpSpPr>
            <p:cNvPr id="12" name="íšḷíḍê"/>
            <p:cNvGrpSpPr/>
            <p:nvPr/>
          </p:nvGrpSpPr>
          <p:grpSpPr>
            <a:xfrm>
              <a:off x="6543705" y="1256426"/>
              <a:ext cx="1963970" cy="5108762"/>
              <a:chOff x="6129210" y="1256426"/>
              <a:chExt cx="1963970" cy="5108762"/>
            </a:xfrm>
            <a:grpFill/>
          </p:grpSpPr>
          <p:sp>
            <p:nvSpPr>
              <p:cNvPr id="26" name="işľiḑê"/>
              <p:cNvSpPr/>
              <p:nvPr/>
            </p:nvSpPr>
            <p:spPr bwMode="auto">
              <a:xfrm>
                <a:off x="6588478" y="5517463"/>
                <a:ext cx="847725" cy="847725"/>
              </a:xfrm>
              <a:prstGeom prst="ellipse">
                <a:avLst/>
              </a:prstGeom>
              <a:grp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a:bodyPr>
              <a:lstStyle/>
              <a:p>
                <a:pPr algn="ctr"/>
                <a:r>
                  <a:rPr lang="en-US" altLang="zh-CN" b="1" dirty="0">
                    <a:latin typeface="字魂35号-经典雅黑" panose="02000000000000000000" pitchFamily="2" charset="-122"/>
                    <a:ea typeface="字魂35号-经典雅黑" panose="02000000000000000000" pitchFamily="2" charset="-122"/>
                  </a:rPr>
                  <a:t>03</a:t>
                </a:r>
                <a:endParaRPr lang="zh-CN" altLang="en-US" b="1" dirty="0">
                  <a:latin typeface="字魂35号-经典雅黑" panose="02000000000000000000" pitchFamily="2" charset="-122"/>
                  <a:ea typeface="字魂35号-经典雅黑" panose="02000000000000000000" pitchFamily="2" charset="-122"/>
                </a:endParaRPr>
              </a:p>
            </p:txBody>
          </p:sp>
          <p:sp>
            <p:nvSpPr>
              <p:cNvPr id="27" name="îṩ1ïḓè"/>
              <p:cNvSpPr/>
              <p:nvPr/>
            </p:nvSpPr>
            <p:spPr bwMode="auto">
              <a:xfrm>
                <a:off x="6211125" y="1256426"/>
                <a:ext cx="1839904" cy="5069044"/>
              </a:xfrm>
              <a:custGeom>
                <a:avLst/>
                <a:gdLst>
                  <a:gd name="T0" fmla="*/ 1062 w 1138"/>
                  <a:gd name="T1" fmla="*/ 285 h 3777"/>
                  <a:gd name="T2" fmla="*/ 569 w 1138"/>
                  <a:gd name="T3" fmla="*/ 0 h 3777"/>
                  <a:gd name="T4" fmla="*/ 77 w 1138"/>
                  <a:gd name="T5" fmla="*/ 285 h 3777"/>
                  <a:gd name="T6" fmla="*/ 0 w 1138"/>
                  <a:gd name="T7" fmla="*/ 569 h 3777"/>
                  <a:gd name="T8" fmla="*/ 0 w 1138"/>
                  <a:gd name="T9" fmla="*/ 1991 h 3777"/>
                  <a:gd name="T10" fmla="*/ 484 w 1138"/>
                  <a:gd name="T11" fmla="*/ 2553 h 3777"/>
                  <a:gd name="T12" fmla="*/ 484 w 1138"/>
                  <a:gd name="T13" fmla="*/ 3369 h 3777"/>
                  <a:gd name="T14" fmla="*/ 356 w 1138"/>
                  <a:gd name="T15" fmla="*/ 3564 h 3777"/>
                  <a:gd name="T16" fmla="*/ 569 w 1138"/>
                  <a:gd name="T17" fmla="*/ 3777 h 3777"/>
                  <a:gd name="T18" fmla="*/ 783 w 1138"/>
                  <a:gd name="T19" fmla="*/ 3564 h 3777"/>
                  <a:gd name="T20" fmla="*/ 655 w 1138"/>
                  <a:gd name="T21" fmla="*/ 3369 h 3777"/>
                  <a:gd name="T22" fmla="*/ 655 w 1138"/>
                  <a:gd name="T23" fmla="*/ 2553 h 3777"/>
                  <a:gd name="T24" fmla="*/ 1138 w 1138"/>
                  <a:gd name="T25" fmla="*/ 1991 h 3777"/>
                  <a:gd name="T26" fmla="*/ 1138 w 1138"/>
                  <a:gd name="T27" fmla="*/ 569 h 3777"/>
                  <a:gd name="T28" fmla="*/ 1062 w 1138"/>
                  <a:gd name="T29" fmla="*/ 285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8" h="3777">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grpFill/>
              <a:ln>
                <a:noFill/>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28" name="îṣľïḍe"/>
              <p:cNvSpPr/>
              <p:nvPr/>
            </p:nvSpPr>
            <p:spPr bwMode="auto">
              <a:xfrm>
                <a:off x="6745799" y="5422205"/>
                <a:ext cx="576064" cy="576064"/>
              </a:xfrm>
              <a:prstGeom prst="ellipse">
                <a:avLst/>
              </a:prstGeom>
              <a:grpFill/>
              <a:ln w="19050">
                <a:noFill/>
                <a:round/>
              </a:ln>
            </p:spPr>
            <p:txBody>
              <a:bodyPr vert="horz" wrap="square" lIns="91440" tIns="45720" rIns="91440" bIns="45720" anchor="ctr" anchorCtr="1" compatLnSpc="1">
                <a:normAutofit/>
              </a:bodyPr>
              <a:lstStyle/>
              <a:p>
                <a:pPr algn="ctr"/>
                <a:r>
                  <a:rPr lang="en-US" altLang="zh-CN" sz="1400" b="1" dirty="0">
                    <a:solidFill>
                      <a:schemeClr val="bg1"/>
                    </a:solidFill>
                    <a:latin typeface="字魂35号-经典雅黑" panose="02000000000000000000" pitchFamily="2" charset="-122"/>
                    <a:ea typeface="字魂35号-经典雅黑" panose="02000000000000000000" pitchFamily="2" charset="-122"/>
                  </a:rPr>
                  <a:t>03</a:t>
                </a:r>
              </a:p>
            </p:txBody>
          </p:sp>
          <p:grpSp>
            <p:nvGrpSpPr>
              <p:cNvPr id="29" name="ï$ľíďè"/>
              <p:cNvGrpSpPr/>
              <p:nvPr/>
            </p:nvGrpSpPr>
            <p:grpSpPr>
              <a:xfrm>
                <a:off x="6129210" y="2132496"/>
                <a:ext cx="1963970" cy="1994540"/>
                <a:chOff x="1061001" y="2132496"/>
                <a:chExt cx="1799296" cy="1994540"/>
              </a:xfrm>
              <a:grpFill/>
            </p:grpSpPr>
            <p:sp>
              <p:nvSpPr>
                <p:cNvPr id="33" name="iṩ1ïḑe"/>
                <p:cNvSpPr/>
                <p:nvPr/>
              </p:nvSpPr>
              <p:spPr bwMode="auto">
                <a:xfrm>
                  <a:off x="1061001" y="2707507"/>
                  <a:ext cx="1675238" cy="14195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ro-MD" altLang="zh-CN" sz="1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Asigurarea condițiilor pentru dezvoltare profesională, formarea/dezvoltarea competenței digitale la elevi, cadre didactice și părinți</a:t>
                  </a:r>
                  <a:endParaRPr lang="en-US" altLang="zh-CN" sz="1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4" name="íśḷíḋé"/>
                <p:cNvSpPr txBox="1"/>
                <p:nvPr/>
              </p:nvSpPr>
              <p:spPr bwMode="auto">
                <a:xfrm>
                  <a:off x="1163788" y="2132496"/>
                  <a:ext cx="1696509" cy="58393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ro-MD" altLang="zh-CN" sz="16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Dezvoltare profesională</a:t>
                  </a:r>
                  <a:endParaRPr lang="en-US" altLang="zh-CN" sz="1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nvGrpSpPr>
              <p:cNvPr id="30" name="iŝḷiḋé"/>
              <p:cNvGrpSpPr/>
              <p:nvPr/>
            </p:nvGrpSpPr>
            <p:grpSpPr>
              <a:xfrm>
                <a:off x="6618162" y="1326223"/>
                <a:ext cx="767418" cy="767418"/>
                <a:chOff x="1002234" y="1326223"/>
                <a:chExt cx="767418" cy="767418"/>
              </a:xfrm>
              <a:grpFill/>
            </p:grpSpPr>
            <p:sp>
              <p:nvSpPr>
                <p:cNvPr id="31" name="îṣlíḓe"/>
                <p:cNvSpPr/>
                <p:nvPr/>
              </p:nvSpPr>
              <p:spPr bwMode="auto">
                <a:xfrm>
                  <a:off x="1002234" y="1326223"/>
                  <a:ext cx="767418" cy="767418"/>
                </a:xfrm>
                <a:prstGeom prst="ellipse">
                  <a:avLst/>
                </a:prstGeom>
                <a:solidFill>
                  <a:schemeClr val="bg1"/>
                </a:solidFill>
                <a:ln w="57150">
                  <a:noFill/>
                  <a:round/>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32" name="ïsļídé"/>
                <p:cNvSpPr/>
                <p:nvPr/>
              </p:nvSpPr>
              <p:spPr bwMode="auto">
                <a:xfrm>
                  <a:off x="1211290" y="1499798"/>
                  <a:ext cx="413225" cy="403914"/>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pFill/>
                <a:ln w="19050">
                  <a:noFill/>
                  <a:round/>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latin typeface="字魂35号-经典雅黑" panose="02000000000000000000" pitchFamily="2" charset="-122"/>
                    <a:ea typeface="字魂35号-经典雅黑" panose="02000000000000000000" pitchFamily="2" charset="-122"/>
                  </a:endParaRPr>
                </a:p>
              </p:txBody>
            </p:sp>
          </p:grpSp>
        </p:grpSp>
        <p:grpSp>
          <p:nvGrpSpPr>
            <p:cNvPr id="13" name="i$lîḑê"/>
            <p:cNvGrpSpPr/>
            <p:nvPr/>
          </p:nvGrpSpPr>
          <p:grpSpPr>
            <a:xfrm>
              <a:off x="8719052" y="1131360"/>
              <a:ext cx="2017782" cy="5002739"/>
              <a:chOff x="7664066" y="1131360"/>
              <a:chExt cx="2017782" cy="5002739"/>
            </a:xfrm>
            <a:grpFill/>
          </p:grpSpPr>
          <p:sp>
            <p:nvSpPr>
              <p:cNvPr id="17" name="îślïde"/>
              <p:cNvSpPr/>
              <p:nvPr/>
            </p:nvSpPr>
            <p:spPr bwMode="auto">
              <a:xfrm>
                <a:off x="8260771" y="5286374"/>
                <a:ext cx="847725" cy="847725"/>
              </a:xfrm>
              <a:prstGeom prst="ellipse">
                <a:avLst/>
              </a:prstGeom>
              <a:grp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a:bodyPr>
              <a:lstStyle/>
              <a:p>
                <a:pPr algn="ctr"/>
                <a:r>
                  <a:rPr lang="en-US" altLang="zh-CN" b="1" dirty="0">
                    <a:latin typeface="字魂35号-经典雅黑" panose="02000000000000000000" pitchFamily="2" charset="-122"/>
                    <a:ea typeface="字魂35号-经典雅黑" panose="02000000000000000000" pitchFamily="2" charset="-122"/>
                  </a:rPr>
                  <a:t>04</a:t>
                </a:r>
                <a:endParaRPr lang="zh-CN" altLang="en-US" b="1" dirty="0">
                  <a:latin typeface="字魂35号-经典雅黑" panose="02000000000000000000" pitchFamily="2" charset="-122"/>
                  <a:ea typeface="字魂35号-经典雅黑" panose="02000000000000000000" pitchFamily="2" charset="-122"/>
                </a:endParaRPr>
              </a:p>
            </p:txBody>
          </p:sp>
          <p:sp>
            <p:nvSpPr>
              <p:cNvPr id="18" name="îSliďê"/>
              <p:cNvSpPr/>
              <p:nvPr/>
            </p:nvSpPr>
            <p:spPr bwMode="auto">
              <a:xfrm>
                <a:off x="7672193" y="1131360"/>
                <a:ext cx="2009655" cy="4674501"/>
              </a:xfrm>
              <a:custGeom>
                <a:avLst/>
                <a:gdLst>
                  <a:gd name="T0" fmla="*/ 1062 w 1138"/>
                  <a:gd name="T1" fmla="*/ 285 h 3777"/>
                  <a:gd name="T2" fmla="*/ 569 w 1138"/>
                  <a:gd name="T3" fmla="*/ 0 h 3777"/>
                  <a:gd name="T4" fmla="*/ 77 w 1138"/>
                  <a:gd name="T5" fmla="*/ 285 h 3777"/>
                  <a:gd name="T6" fmla="*/ 0 w 1138"/>
                  <a:gd name="T7" fmla="*/ 569 h 3777"/>
                  <a:gd name="T8" fmla="*/ 0 w 1138"/>
                  <a:gd name="T9" fmla="*/ 1991 h 3777"/>
                  <a:gd name="T10" fmla="*/ 484 w 1138"/>
                  <a:gd name="T11" fmla="*/ 2553 h 3777"/>
                  <a:gd name="T12" fmla="*/ 484 w 1138"/>
                  <a:gd name="T13" fmla="*/ 3369 h 3777"/>
                  <a:gd name="T14" fmla="*/ 356 w 1138"/>
                  <a:gd name="T15" fmla="*/ 3564 h 3777"/>
                  <a:gd name="T16" fmla="*/ 569 w 1138"/>
                  <a:gd name="T17" fmla="*/ 3777 h 3777"/>
                  <a:gd name="T18" fmla="*/ 783 w 1138"/>
                  <a:gd name="T19" fmla="*/ 3564 h 3777"/>
                  <a:gd name="T20" fmla="*/ 655 w 1138"/>
                  <a:gd name="T21" fmla="*/ 3369 h 3777"/>
                  <a:gd name="T22" fmla="*/ 655 w 1138"/>
                  <a:gd name="T23" fmla="*/ 2553 h 3777"/>
                  <a:gd name="T24" fmla="*/ 1138 w 1138"/>
                  <a:gd name="T25" fmla="*/ 1991 h 3777"/>
                  <a:gd name="T26" fmla="*/ 1138 w 1138"/>
                  <a:gd name="T27" fmla="*/ 569 h 3777"/>
                  <a:gd name="T28" fmla="*/ 1062 w 1138"/>
                  <a:gd name="T29" fmla="*/ 285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8" h="3777">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grpFill/>
              <a:ln>
                <a:noFill/>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19" name="iṩľíḓè"/>
              <p:cNvSpPr/>
              <p:nvPr/>
            </p:nvSpPr>
            <p:spPr bwMode="auto">
              <a:xfrm>
                <a:off x="8456935" y="5422204"/>
                <a:ext cx="576064" cy="576064"/>
              </a:xfrm>
              <a:prstGeom prst="ellipse">
                <a:avLst/>
              </a:prstGeom>
              <a:grpFill/>
              <a:ln w="19050">
                <a:noFill/>
                <a:round/>
              </a:ln>
            </p:spPr>
            <p:txBody>
              <a:bodyPr vert="horz" wrap="square" lIns="91440" tIns="45720" rIns="91440" bIns="45720" anchor="ctr" anchorCtr="1" compatLnSpc="1">
                <a:normAutofit/>
              </a:bodyPr>
              <a:lstStyle/>
              <a:p>
                <a:pPr algn="ctr"/>
                <a:r>
                  <a:rPr lang="en-US" altLang="zh-CN" sz="1400" b="1" dirty="0">
                    <a:solidFill>
                      <a:schemeClr val="bg1"/>
                    </a:solidFill>
                    <a:latin typeface="字魂35号-经典雅黑" panose="02000000000000000000" pitchFamily="2" charset="-122"/>
                    <a:ea typeface="字魂35号-经典雅黑" panose="02000000000000000000" pitchFamily="2" charset="-122"/>
                  </a:rPr>
                  <a:t>04</a:t>
                </a:r>
              </a:p>
            </p:txBody>
          </p:sp>
          <p:grpSp>
            <p:nvGrpSpPr>
              <p:cNvPr id="20" name="iṣļiḋê"/>
              <p:cNvGrpSpPr/>
              <p:nvPr/>
            </p:nvGrpSpPr>
            <p:grpSpPr>
              <a:xfrm>
                <a:off x="7664066" y="2124903"/>
                <a:ext cx="2017782" cy="1551745"/>
                <a:chOff x="752147" y="2124903"/>
                <a:chExt cx="1848596" cy="1551745"/>
              </a:xfrm>
              <a:grpFill/>
            </p:grpSpPr>
            <p:sp>
              <p:nvSpPr>
                <p:cNvPr id="24" name="i$lîḋe"/>
                <p:cNvSpPr/>
                <p:nvPr/>
              </p:nvSpPr>
              <p:spPr bwMode="auto">
                <a:xfrm>
                  <a:off x="752147" y="2736684"/>
                  <a:ext cx="1848596" cy="9399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ro-MD" altLang="zh-CN" sz="1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Promovarea calității demersului didactic, prin monitorizare, evaluare, constatare , îndrumare metodologică, activități de </a:t>
                  </a:r>
                  <a:r>
                    <a:rPr lang="ro-MD" altLang="zh-CN" sz="1400" b="1" dirty="0" err="1"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mentorat,etc</a:t>
                  </a:r>
                  <a:r>
                    <a:rPr lang="ro-MD" altLang="zh-CN" sz="1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a:t>
                  </a:r>
                  <a:endParaRPr lang="en-US" altLang="zh-CN" sz="1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5" name="i$ḷíde"/>
                <p:cNvSpPr txBox="1"/>
                <p:nvPr/>
              </p:nvSpPr>
              <p:spPr bwMode="auto">
                <a:xfrm>
                  <a:off x="923030" y="2124903"/>
                  <a:ext cx="143695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ro-MD" altLang="zh-CN" sz="12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 </a:t>
                  </a:r>
                  <a:r>
                    <a:rPr lang="ro-MD" altLang="zh-CN" sz="16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Asigurarea calității demersului didactic</a:t>
                  </a:r>
                  <a:endParaRPr lang="en-US" altLang="zh-CN" sz="1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nvGrpSpPr>
              <p:cNvPr id="21" name="îṩļíḓê"/>
              <p:cNvGrpSpPr/>
              <p:nvPr/>
            </p:nvGrpSpPr>
            <p:grpSpPr>
              <a:xfrm>
                <a:off x="8307291" y="1313642"/>
                <a:ext cx="767418" cy="767418"/>
                <a:chOff x="819387" y="1313642"/>
                <a:chExt cx="767418" cy="767418"/>
              </a:xfrm>
              <a:grpFill/>
            </p:grpSpPr>
            <p:sp>
              <p:nvSpPr>
                <p:cNvPr id="22" name="îṣlíḋe"/>
                <p:cNvSpPr/>
                <p:nvPr/>
              </p:nvSpPr>
              <p:spPr bwMode="auto">
                <a:xfrm>
                  <a:off x="819387" y="1313642"/>
                  <a:ext cx="767418" cy="767418"/>
                </a:xfrm>
                <a:prstGeom prst="ellipse">
                  <a:avLst/>
                </a:prstGeom>
                <a:solidFill>
                  <a:schemeClr val="bg1"/>
                </a:solidFill>
                <a:ln w="57150">
                  <a:noFill/>
                  <a:round/>
                </a:ln>
              </p:spPr>
              <p:txBody>
                <a:bodyPr wrap="square" lIns="91440" tIns="45720" rIns="91440" bIns="45720" anchor="ctr">
                  <a:normAutofit/>
                </a:bodyPr>
                <a:lstStyle/>
                <a:p>
                  <a:pPr algn="ctr"/>
                  <a:endParaRPr dirty="0">
                    <a:latin typeface="字魂35号-经典雅黑" panose="02000000000000000000" pitchFamily="2" charset="-122"/>
                    <a:ea typeface="字魂35号-经典雅黑" panose="02000000000000000000" pitchFamily="2" charset="-122"/>
                  </a:endParaRPr>
                </a:p>
              </p:txBody>
            </p:sp>
            <p:sp>
              <p:nvSpPr>
                <p:cNvPr id="23" name="ïṩlîďe"/>
                <p:cNvSpPr/>
                <p:nvPr/>
              </p:nvSpPr>
              <p:spPr bwMode="auto">
                <a:xfrm>
                  <a:off x="1019228" y="1524531"/>
                  <a:ext cx="413225" cy="403914"/>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pFill/>
                <a:ln w="19050">
                  <a:noFill/>
                  <a:round/>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latin typeface="字魂35号-经典雅黑" panose="02000000000000000000" pitchFamily="2" charset="-122"/>
                    <a:ea typeface="字魂35号-经典雅黑" panose="02000000000000000000" pitchFamily="2" charset="-122"/>
                  </a:endParaRPr>
                </a:p>
              </p:txBody>
            </p:sp>
          </p:grpSp>
        </p:grpSp>
      </p:grpSp>
      <p:sp>
        <p:nvSpPr>
          <p:cNvPr id="3" name="CasetăText 2"/>
          <p:cNvSpPr txBox="1"/>
          <p:nvPr/>
        </p:nvSpPr>
        <p:spPr>
          <a:xfrm>
            <a:off x="148724" y="2708447"/>
            <a:ext cx="2269469" cy="1077218"/>
          </a:xfrm>
          <a:prstGeom prst="rect">
            <a:avLst/>
          </a:prstGeom>
          <a:noFill/>
        </p:spPr>
        <p:txBody>
          <a:bodyPr wrap="square" rtlCol="0">
            <a:spAutoFit/>
          </a:bodyPr>
          <a:lstStyle/>
          <a:p>
            <a:pPr algn="ctr"/>
            <a:r>
              <a:rPr lang="ro-MD" sz="1600" b="1" dirty="0" smtClean="0">
                <a:solidFill>
                  <a:schemeClr val="bg1"/>
                </a:solidFill>
                <a:latin typeface="Times New Roman" panose="02020603050405020304" pitchFamily="18" charset="0"/>
                <a:cs typeface="Times New Roman" panose="02020603050405020304" pitchFamily="18" charset="0"/>
              </a:rPr>
              <a:t>Asigurarea condițiilor pentru evitarea riscurilor de infectare în perioada pandemică</a:t>
            </a:r>
            <a:endParaRPr lang="ro-RO" sz="1600" b="1" dirty="0">
              <a:solidFill>
                <a:schemeClr val="bg1"/>
              </a:solidFill>
              <a:latin typeface="Times New Roman" panose="02020603050405020304" pitchFamily="18" charset="0"/>
              <a:cs typeface="Times New Roman" panose="02020603050405020304" pitchFamily="18" charset="0"/>
            </a:endParaRPr>
          </a:p>
        </p:txBody>
      </p:sp>
      <p:sp>
        <p:nvSpPr>
          <p:cNvPr id="4" name="CasetăText 3"/>
          <p:cNvSpPr txBox="1"/>
          <p:nvPr/>
        </p:nvSpPr>
        <p:spPr>
          <a:xfrm>
            <a:off x="277905" y="2320990"/>
            <a:ext cx="1971268" cy="369332"/>
          </a:xfrm>
          <a:prstGeom prst="rect">
            <a:avLst/>
          </a:prstGeom>
          <a:noFill/>
        </p:spPr>
        <p:txBody>
          <a:bodyPr wrap="square" rtlCol="0">
            <a:spAutoFit/>
          </a:bodyPr>
          <a:lstStyle/>
          <a:p>
            <a:pPr algn="ctr"/>
            <a:r>
              <a:rPr lang="ro-MD"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Protecția </a:t>
            </a:r>
            <a:r>
              <a:rPr lang="ro-MD" sz="1600" b="1" dirty="0" smtClean="0">
                <a:solidFill>
                  <a:schemeClr val="bg1"/>
                </a:solidFill>
                <a:latin typeface="Times New Roman" panose="02020603050405020304" pitchFamily="18" charset="0"/>
                <a:cs typeface="Times New Roman" panose="02020603050405020304" pitchFamily="18" charset="0"/>
              </a:rPr>
              <a:t>sănătăți</a:t>
            </a:r>
            <a:r>
              <a:rPr lang="ro-MD" b="1" dirty="0" smtClean="0">
                <a:solidFill>
                  <a:schemeClr val="bg1"/>
                </a:solidFill>
                <a:latin typeface="Times New Roman" panose="02020603050405020304" pitchFamily="18" charset="0"/>
                <a:cs typeface="Times New Roman" panose="02020603050405020304" pitchFamily="18" charset="0"/>
              </a:rPr>
              <a:t>i</a:t>
            </a:r>
            <a:endParaRPr lang="ro-RO" b="1" dirty="0">
              <a:solidFill>
                <a:schemeClr val="bg1"/>
              </a:solidFill>
              <a:latin typeface="Times New Roman" panose="02020603050405020304" pitchFamily="18" charset="0"/>
              <a:cs typeface="Times New Roman" panose="02020603050405020304" pitchFamily="18"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1902">
        <p14:warp dir="in"/>
      </p:transition>
    </mc:Choice>
    <mc:Fallback xmlns="">
      <p:transition spd="slow" advTm="319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0" y="27332"/>
            <a:ext cx="12192000" cy="6858000"/>
            <a:chOff x="0" y="0"/>
            <a:chExt cx="12192000" cy="6858000"/>
          </a:xfrm>
        </p:grpSpPr>
        <p:pic>
          <p:nvPicPr>
            <p:cNvPr id="54" name="图片 53"/>
            <p:cNvPicPr>
              <a:picLocks noChangeAspect="1"/>
            </p:cNvPicPr>
            <p:nvPr/>
          </p:nvPicPr>
          <p:blipFill rotWithShape="1">
            <a:blip r:embed="rId5">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55" name="组合 54"/>
            <p:cNvGrpSpPr/>
            <p:nvPr/>
          </p:nvGrpSpPr>
          <p:grpSpPr>
            <a:xfrm>
              <a:off x="0" y="38460"/>
              <a:ext cx="12192000" cy="6704297"/>
              <a:chOff x="0" y="38460"/>
              <a:chExt cx="12192000" cy="6704297"/>
            </a:xfrm>
          </p:grpSpPr>
          <p:sp>
            <p:nvSpPr>
              <p:cNvPr id="56" name="矩形 55"/>
              <p:cNvSpPr/>
              <p:nvPr/>
            </p:nvSpPr>
            <p:spPr>
              <a:xfrm>
                <a:off x="0" y="1054123"/>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0"/>
              <p:cNvSpPr txBox="1"/>
              <p:nvPr/>
            </p:nvSpPr>
            <p:spPr>
              <a:xfrm>
                <a:off x="2355273" y="38460"/>
                <a:ext cx="9585714" cy="1015663"/>
              </a:xfrm>
              <a:prstGeom prst="rect">
                <a:avLst/>
              </a:prstGeom>
              <a:noFill/>
            </p:spPr>
            <p:txBody>
              <a:bodyPr wrap="square" rtlCol="0">
                <a:spAutoFit/>
              </a:bodyPr>
              <a:lstStyle/>
              <a:p>
                <a:pPr algn="dist"/>
                <a:r>
                  <a:rPr lang="ro-MD" altLang="zh-CN" sz="3000" dirty="0" smtClean="0">
                    <a:solidFill>
                      <a:schemeClr val="bg1"/>
                    </a:solidFill>
                    <a:latin typeface="字魂35号-经典雅黑" panose="02000000000000000000" pitchFamily="2" charset="-122"/>
                    <a:ea typeface="字魂35号-经典雅黑" panose="02000000000000000000" pitchFamily="2" charset="-122"/>
                  </a:rPr>
                  <a:t>În agenda Consiliului Consultativ din 05.01.2021</a:t>
                </a:r>
              </a:p>
              <a:p>
                <a:pPr algn="dist"/>
                <a:r>
                  <a:rPr lang="ro-MD" altLang="zh-CN" sz="3000" dirty="0" smtClean="0">
                    <a:solidFill>
                      <a:schemeClr val="bg1"/>
                    </a:solidFill>
                    <a:latin typeface="字魂35号-经典雅黑" panose="02000000000000000000" pitchFamily="2" charset="-122"/>
                    <a:ea typeface="字魂35号-经典雅黑" panose="02000000000000000000" pitchFamily="2" charset="-122"/>
                  </a:rPr>
                  <a:t>Vă propunem spre analiză:</a:t>
                </a:r>
                <a:endParaRPr lang="zh-CN" altLang="en-US" sz="3000" dirty="0">
                  <a:solidFill>
                    <a:schemeClr val="bg1"/>
                  </a:solidFill>
                  <a:latin typeface="字魂35号-经典雅黑" panose="02000000000000000000" pitchFamily="2" charset="-122"/>
                  <a:ea typeface="字魂35号-经典雅黑" panose="02000000000000000000" pitchFamily="2" charset="-122"/>
                </a:endParaRPr>
              </a:p>
            </p:txBody>
          </p:sp>
        </p:grpSp>
      </p:grpSp>
      <p:grpSp>
        <p:nvGrpSpPr>
          <p:cNvPr id="8" name="组合 7"/>
          <p:cNvGrpSpPr/>
          <p:nvPr/>
        </p:nvGrpSpPr>
        <p:grpSpPr>
          <a:xfrm>
            <a:off x="551972" y="1191714"/>
            <a:ext cx="11556899" cy="4986200"/>
            <a:chOff x="824149" y="866060"/>
            <a:chExt cx="7122558" cy="3556089"/>
          </a:xfrm>
        </p:grpSpPr>
        <p:grpSp>
          <p:nvGrpSpPr>
            <p:cNvPr id="9" name="组合 8"/>
            <p:cNvGrpSpPr/>
            <p:nvPr/>
          </p:nvGrpSpPr>
          <p:grpSpPr>
            <a:xfrm>
              <a:off x="5840971" y="2652291"/>
              <a:ext cx="1845259" cy="1554097"/>
              <a:chOff x="5840971" y="2652291"/>
              <a:chExt cx="1845259" cy="1554097"/>
            </a:xfrm>
          </p:grpSpPr>
          <p:sp>
            <p:nvSpPr>
              <p:cNvPr id="45" name="Teardrop 39"/>
              <p:cNvSpPr/>
              <p:nvPr/>
            </p:nvSpPr>
            <p:spPr>
              <a:xfrm rot="13500000">
                <a:off x="6435484" y="2955643"/>
                <a:ext cx="1500197" cy="1001294"/>
              </a:xfrm>
              <a:prstGeom prst="teardrop">
                <a:avLst/>
              </a:prstGeom>
              <a:solidFill>
                <a:srgbClr val="2C3257"/>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400" dirty="0">
                  <a:latin typeface="字魂35号-经典雅黑" panose="02000000000000000000" pitchFamily="2" charset="-122"/>
                </a:endParaRPr>
              </a:p>
            </p:txBody>
          </p:sp>
          <p:sp>
            <p:nvSpPr>
              <p:cNvPr id="47" name="Freeform: Shape 68"/>
              <p:cNvSpPr/>
              <p:nvPr/>
            </p:nvSpPr>
            <p:spPr bwMode="auto">
              <a:xfrm>
                <a:off x="5840971" y="2652291"/>
                <a:ext cx="504161" cy="432772"/>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anchor="ctr"/>
              <a:lstStyle/>
              <a:p>
                <a:pPr algn="ctr"/>
                <a:endParaRPr sz="2400" dirty="0">
                  <a:latin typeface="字魂35号-经典雅黑" panose="02000000000000000000" pitchFamily="2" charset="-122"/>
                </a:endParaRPr>
              </a:p>
            </p:txBody>
          </p:sp>
        </p:grpSp>
        <p:grpSp>
          <p:nvGrpSpPr>
            <p:cNvPr id="10" name="组合 9"/>
            <p:cNvGrpSpPr/>
            <p:nvPr/>
          </p:nvGrpSpPr>
          <p:grpSpPr>
            <a:xfrm>
              <a:off x="3431623" y="3238742"/>
              <a:ext cx="3200735" cy="1183407"/>
              <a:chOff x="3431623" y="3238742"/>
              <a:chExt cx="3200735" cy="1183407"/>
            </a:xfrm>
          </p:grpSpPr>
          <p:sp>
            <p:nvSpPr>
              <p:cNvPr id="42" name="Teardrop 40"/>
              <p:cNvSpPr/>
              <p:nvPr/>
            </p:nvSpPr>
            <p:spPr>
              <a:xfrm rot="8100000" flipH="1">
                <a:off x="5358289" y="3238742"/>
                <a:ext cx="1274069" cy="1183407"/>
              </a:xfrm>
              <a:prstGeom prst="teardrop">
                <a:avLst/>
              </a:prstGeom>
              <a:solidFill>
                <a:srgbClr val="2C3257"/>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400" dirty="0">
                  <a:latin typeface="字魂35号-经典雅黑" panose="02000000000000000000" pitchFamily="2" charset="-122"/>
                </a:endParaRPr>
              </a:p>
            </p:txBody>
          </p:sp>
          <p:sp>
            <p:nvSpPr>
              <p:cNvPr id="43" name="TextBox 35"/>
              <p:cNvSpPr txBox="1"/>
              <p:nvPr/>
            </p:nvSpPr>
            <p:spPr>
              <a:xfrm>
                <a:off x="3431623" y="3705841"/>
                <a:ext cx="1146657" cy="603652"/>
              </a:xfrm>
              <a:prstGeom prst="rect">
                <a:avLst/>
              </a:prstGeom>
            </p:spPr>
            <p:txBody>
              <a:bodyPr vert="horz" wrap="none" anchor="ctr" anchorCtr="1">
                <a:noAutofit/>
              </a:bodyPr>
              <a:lstStyle/>
              <a:p>
                <a:pPr algn="ctr">
                  <a:spcBef>
                    <a:spcPct val="0"/>
                  </a:spcBef>
                </a:pPr>
                <a:endParaRPr lang="zh-CN" altLang="en-US" sz="2400" b="1"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11" name="组合 10"/>
            <p:cNvGrpSpPr/>
            <p:nvPr/>
          </p:nvGrpSpPr>
          <p:grpSpPr>
            <a:xfrm>
              <a:off x="5259474" y="1652745"/>
              <a:ext cx="913285" cy="734201"/>
              <a:chOff x="5259474" y="1652745"/>
              <a:chExt cx="913285" cy="734201"/>
            </a:xfrm>
          </p:grpSpPr>
          <p:sp>
            <p:nvSpPr>
              <p:cNvPr id="40" name="TextBox 45"/>
              <p:cNvSpPr txBox="1"/>
              <p:nvPr/>
            </p:nvSpPr>
            <p:spPr>
              <a:xfrm>
                <a:off x="5259474" y="1956427"/>
                <a:ext cx="913285" cy="430519"/>
              </a:xfrm>
              <a:prstGeom prst="rect">
                <a:avLst/>
              </a:prstGeom>
            </p:spPr>
            <p:txBody>
              <a:bodyPr vert="horz" wrap="none" anchor="ctr" anchorCtr="1">
                <a:normAutofit/>
              </a:bodyPr>
              <a:lstStyle/>
              <a:p>
                <a:pPr algn="ctr">
                  <a:spcBef>
                    <a:spcPct val="0"/>
                  </a:spcBef>
                </a:pPr>
                <a:r>
                  <a:rPr lang="zh-CN" altLang="en-US" sz="1600" b="1" dirty="0">
                    <a:solidFill>
                      <a:schemeClr val="bg1"/>
                    </a:solidFill>
                    <a:latin typeface="字魂35号-经典雅黑" panose="02000000000000000000" pitchFamily="2" charset="-122"/>
                    <a:ea typeface="字魂35号-经典雅黑" panose="02000000000000000000" pitchFamily="2" charset="-122"/>
                  </a:rPr>
                  <a:t>标题文本</a:t>
                </a:r>
                <a:br>
                  <a:rPr lang="zh-CN" altLang="en-US" sz="1600" b="1" dirty="0">
                    <a:solidFill>
                      <a:schemeClr val="bg1"/>
                    </a:solidFill>
                    <a:latin typeface="字魂35号-经典雅黑" panose="02000000000000000000" pitchFamily="2" charset="-122"/>
                    <a:ea typeface="字魂35号-经典雅黑" panose="02000000000000000000" pitchFamily="2" charset="-122"/>
                  </a:rPr>
                </a:br>
                <a:r>
                  <a:rPr lang="zh-CN" altLang="en-US" sz="1600" b="1" dirty="0">
                    <a:solidFill>
                      <a:schemeClr val="bg1"/>
                    </a:solidFill>
                    <a:latin typeface="字魂35号-经典雅黑" panose="02000000000000000000" pitchFamily="2" charset="-122"/>
                    <a:ea typeface="字魂35号-经典雅黑" panose="02000000000000000000" pitchFamily="2" charset="-122"/>
                  </a:rPr>
                  <a:t>预设</a:t>
                </a:r>
              </a:p>
            </p:txBody>
          </p:sp>
          <p:sp>
            <p:nvSpPr>
              <p:cNvPr id="41" name="Freeform: Shape 69"/>
              <p:cNvSpPr/>
              <p:nvPr/>
            </p:nvSpPr>
            <p:spPr bwMode="auto">
              <a:xfrm>
                <a:off x="5594952" y="1652745"/>
                <a:ext cx="251947" cy="26192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lstStyle/>
              <a:p>
                <a:pPr algn="ctr"/>
                <a:endParaRPr sz="2400" dirty="0">
                  <a:latin typeface="字魂35号-经典雅黑" panose="02000000000000000000" pitchFamily="2" charset="-122"/>
                </a:endParaRPr>
              </a:p>
            </p:txBody>
          </p:sp>
        </p:grpSp>
        <p:grpSp>
          <p:nvGrpSpPr>
            <p:cNvPr id="12" name="组合 11"/>
            <p:cNvGrpSpPr/>
            <p:nvPr/>
          </p:nvGrpSpPr>
          <p:grpSpPr>
            <a:xfrm>
              <a:off x="5955603" y="1114771"/>
              <a:ext cx="1349672" cy="1999541"/>
              <a:chOff x="5955603" y="1114771"/>
              <a:chExt cx="1349672" cy="1999541"/>
            </a:xfrm>
          </p:grpSpPr>
          <p:sp>
            <p:nvSpPr>
              <p:cNvPr id="36" name="Teardrop 49"/>
              <p:cNvSpPr/>
              <p:nvPr/>
            </p:nvSpPr>
            <p:spPr>
              <a:xfrm rot="8323135">
                <a:off x="5955603" y="2175609"/>
                <a:ext cx="879736" cy="938703"/>
              </a:xfrm>
              <a:prstGeom prst="teardrop">
                <a:avLst/>
              </a:prstGeom>
              <a:solidFill>
                <a:srgbClr val="2C3257"/>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400" dirty="0">
                  <a:latin typeface="字魂35号-经典雅黑" panose="02000000000000000000" pitchFamily="2" charset="-122"/>
                </a:endParaRPr>
              </a:p>
            </p:txBody>
          </p:sp>
          <p:sp>
            <p:nvSpPr>
              <p:cNvPr id="38" name="Freeform: Shape 70"/>
              <p:cNvSpPr/>
              <p:nvPr/>
            </p:nvSpPr>
            <p:spPr bwMode="auto">
              <a:xfrm>
                <a:off x="6877773" y="1114771"/>
                <a:ext cx="427502" cy="44443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anchor="ctr"/>
              <a:lstStyle/>
              <a:p>
                <a:pPr algn="ctr"/>
                <a:endParaRPr sz="2400" dirty="0">
                  <a:latin typeface="字魂35号-经典雅黑" panose="02000000000000000000" pitchFamily="2" charset="-122"/>
                </a:endParaRPr>
              </a:p>
            </p:txBody>
          </p:sp>
        </p:grpSp>
        <p:grpSp>
          <p:nvGrpSpPr>
            <p:cNvPr id="13" name="组合 12"/>
            <p:cNvGrpSpPr/>
            <p:nvPr/>
          </p:nvGrpSpPr>
          <p:grpSpPr>
            <a:xfrm>
              <a:off x="824149" y="866060"/>
              <a:ext cx="7122558" cy="2988795"/>
              <a:chOff x="824149" y="866060"/>
              <a:chExt cx="7122558" cy="2988795"/>
            </a:xfrm>
          </p:grpSpPr>
          <p:sp>
            <p:nvSpPr>
              <p:cNvPr id="17" name="TextBox 51"/>
              <p:cNvSpPr txBox="1"/>
              <p:nvPr/>
            </p:nvSpPr>
            <p:spPr>
              <a:xfrm>
                <a:off x="824149" y="866060"/>
                <a:ext cx="5563110" cy="752436"/>
              </a:xfrm>
              <a:prstGeom prst="rect">
                <a:avLst/>
              </a:prstGeom>
            </p:spPr>
            <p:txBody>
              <a:bodyPr wrap="square" lIns="0" tIns="0" rIns="0" bIns="0">
                <a:normAutofit lnSpcReduction="10000"/>
              </a:bodyPr>
              <a:lstStyle/>
              <a:p>
                <a:pPr marL="0" indent="0" algn="just" defTabSz="914400">
                  <a:lnSpc>
                    <a:spcPct val="120000"/>
                  </a:lnSpc>
                  <a:buNone/>
                  <a:defRPr/>
                </a:pPr>
                <a:r>
                  <a:rPr lang="ro-MD" altLang="zh-CN" sz="2000" b="1" dirty="0" smtClean="0">
                    <a:latin typeface="Times New Roman" panose="02020603050405020304" pitchFamily="18" charset="0"/>
                    <a:ea typeface="字魂35号-经典雅黑" panose="02000000000000000000" pitchFamily="2" charset="-122"/>
                    <a:cs typeface="Times New Roman" panose="02020603050405020304" pitchFamily="18" charset="0"/>
                  </a:rPr>
                  <a:t>1. Cu privire la gradul de realizare a deciziilor aprobate în cadrul ședințelor anterioare ale Consiliului Consultativ, informează dna Maria ANDRONACHE, secretar al Consiliului , șef secție MCFPC</a:t>
                </a:r>
                <a:endParaRPr lang="zh-CN" altLang="en-US" sz="2000"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4" name="Rectangle: Folded Corner 59"/>
              <p:cNvSpPr>
                <a:spLocks noChangeAspect="1"/>
              </p:cNvSpPr>
              <p:nvPr/>
            </p:nvSpPr>
            <p:spPr>
              <a:xfrm>
                <a:off x="876414" y="1706769"/>
                <a:ext cx="389729" cy="389729"/>
              </a:xfrm>
              <a:prstGeom prst="foldedCorner">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o-MD" sz="2000" dirty="0" smtClean="0">
                    <a:solidFill>
                      <a:schemeClr val="bg1">
                        <a:lumMod val="50000"/>
                      </a:schemeClr>
                    </a:solidFill>
                    <a:latin typeface="字魂35号-经典雅黑" panose="02000000000000000000" pitchFamily="2" charset="-122"/>
                    <a:ea typeface="字魂35号-经典雅黑" panose="02000000000000000000" pitchFamily="2" charset="-122"/>
                  </a:rPr>
                  <a:t>2.</a:t>
                </a:r>
                <a:endParaRPr sz="2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32" name="Rectangle: Folded Corner 62"/>
              <p:cNvSpPr>
                <a:spLocks noChangeAspect="1"/>
              </p:cNvSpPr>
              <p:nvPr/>
            </p:nvSpPr>
            <p:spPr>
              <a:xfrm>
                <a:off x="872363" y="2489994"/>
                <a:ext cx="389729" cy="389729"/>
              </a:xfrm>
              <a:prstGeom prst="foldedCorner">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o-MD" sz="2000" dirty="0" smtClean="0">
                    <a:solidFill>
                      <a:schemeClr val="bg1">
                        <a:lumMod val="50000"/>
                      </a:schemeClr>
                    </a:solidFill>
                    <a:latin typeface="字魂35号-经典雅黑" panose="02000000000000000000" pitchFamily="2" charset="-122"/>
                    <a:ea typeface="字魂35号-经典雅黑" panose="02000000000000000000" pitchFamily="2" charset="-122"/>
                  </a:rPr>
                  <a:t>3</a:t>
                </a:r>
                <a:endParaRPr sz="2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30" name="Rectangle: Folded Corner 65"/>
              <p:cNvSpPr>
                <a:spLocks noChangeAspect="1"/>
              </p:cNvSpPr>
              <p:nvPr/>
            </p:nvSpPr>
            <p:spPr>
              <a:xfrm>
                <a:off x="867452" y="3396260"/>
                <a:ext cx="389729" cy="389729"/>
              </a:xfrm>
              <a:prstGeom prst="foldedCorner">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o-MD" sz="2000" dirty="0" smtClean="0">
                    <a:solidFill>
                      <a:schemeClr val="bg1">
                        <a:lumMod val="50000"/>
                      </a:schemeClr>
                    </a:solidFill>
                    <a:latin typeface="字魂35号-经典雅黑" panose="02000000000000000000" pitchFamily="2" charset="-122"/>
                    <a:ea typeface="字魂35号-经典雅黑" panose="02000000000000000000" pitchFamily="2" charset="-122"/>
                  </a:rPr>
                  <a:t>4</a:t>
                </a:r>
                <a:endParaRPr sz="2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nvGrpSpPr>
              <p:cNvPr id="21" name="Group 42"/>
              <p:cNvGrpSpPr/>
              <p:nvPr/>
            </p:nvGrpSpPr>
            <p:grpSpPr>
              <a:xfrm>
                <a:off x="1257183" y="1678763"/>
                <a:ext cx="6689524" cy="788213"/>
                <a:chOff x="1603563" y="4732109"/>
                <a:chExt cx="6866549" cy="1050950"/>
              </a:xfrm>
            </p:grpSpPr>
            <p:sp>
              <p:nvSpPr>
                <p:cNvPr id="28" name="TextBox 43"/>
                <p:cNvSpPr txBox="1"/>
                <p:nvPr/>
              </p:nvSpPr>
              <p:spPr>
                <a:xfrm>
                  <a:off x="1731062" y="4732109"/>
                  <a:ext cx="6739050" cy="606048"/>
                </a:xfrm>
                <a:prstGeom prst="rect">
                  <a:avLst/>
                </a:prstGeom>
                <a:noFill/>
              </p:spPr>
              <p:txBody>
                <a:bodyPr wrap="none" lIns="360000" tIns="0" rIns="216000" bIns="0" anchor="b" anchorCtr="0">
                  <a:normAutofit/>
                </a:bodyPr>
                <a:lstStyle/>
                <a:p>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R</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aport de activitate pe I semestru al anului școlar 2020-2021</a:t>
                  </a:r>
                </a:p>
                <a:p>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al Secției de Politici Educaționale și Management, raportor, dna Rodica MARIAN, șef adjunct</a:t>
                  </a:r>
                  <a:endParaRPr lang="zh-CN" altLang="en-US"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9" name="TextBox 44"/>
                <p:cNvSpPr txBox="1"/>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ro-MD" altLang="zh-CN" sz="1000"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lang="zh-CN" altLang="en-US" sz="1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grpSp>
            <p:nvGrpSpPr>
              <p:cNvPr id="22" name="Group 75"/>
              <p:cNvGrpSpPr/>
              <p:nvPr/>
            </p:nvGrpSpPr>
            <p:grpSpPr>
              <a:xfrm>
                <a:off x="1257181" y="2591284"/>
                <a:ext cx="2447453" cy="569630"/>
                <a:chOff x="1603561" y="5023552"/>
                <a:chExt cx="2512220" cy="759507"/>
              </a:xfrm>
            </p:grpSpPr>
            <p:sp>
              <p:nvSpPr>
                <p:cNvPr id="26" name="TextBox 76"/>
                <p:cNvSpPr txBox="1"/>
                <p:nvPr/>
              </p:nvSpPr>
              <p:spPr>
                <a:xfrm>
                  <a:off x="1603561" y="5023552"/>
                  <a:ext cx="2512219" cy="247223"/>
                </a:xfrm>
                <a:prstGeom prst="rect">
                  <a:avLst/>
                </a:prstGeom>
                <a:noFill/>
              </p:spPr>
              <p:txBody>
                <a:bodyPr wrap="none" lIns="360000" tIns="0" rIns="216000" bIns="0" anchor="b" anchorCtr="0">
                  <a:normAutofit/>
                </a:bodyPr>
                <a:lstStyle/>
                <a:p>
                  <a:r>
                    <a:rPr lang="ro-MD" altLang="zh-CN" sz="1600" b="1"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lang="zh-CN" altLang="en-US" sz="1600" b="1"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7" name="TextBox 77"/>
                <p:cNvSpPr txBox="1"/>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ro-MD" altLang="zh-CN" sz="1000"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lang="zh-CN" altLang="en-US" sz="1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grpSp>
            <p:nvGrpSpPr>
              <p:cNvPr id="23" name="Group 78"/>
              <p:cNvGrpSpPr/>
              <p:nvPr/>
            </p:nvGrpSpPr>
            <p:grpSpPr>
              <a:xfrm>
                <a:off x="1390553" y="3502872"/>
                <a:ext cx="3349179" cy="351983"/>
                <a:chOff x="1740462" y="5313748"/>
                <a:chExt cx="3437808" cy="469311"/>
              </a:xfrm>
            </p:grpSpPr>
            <p:sp>
              <p:nvSpPr>
                <p:cNvPr id="24" name="TextBox 79"/>
                <p:cNvSpPr txBox="1"/>
                <p:nvPr/>
              </p:nvSpPr>
              <p:spPr>
                <a:xfrm>
                  <a:off x="2666051" y="5313748"/>
                  <a:ext cx="2512219" cy="247223"/>
                </a:xfrm>
                <a:prstGeom prst="rect">
                  <a:avLst/>
                </a:prstGeom>
                <a:noFill/>
              </p:spPr>
              <p:txBody>
                <a:bodyPr wrap="none" lIns="360000" tIns="0" rIns="216000" bIns="0" anchor="b" anchorCtr="0">
                  <a:normAutofit/>
                </a:bodyPr>
                <a:lstStyle/>
                <a:p>
                  <a:r>
                    <a:rPr lang="ro-MD" altLang="zh-CN" sz="1600" b="1"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lang="zh-CN" altLang="en-US" sz="1600" b="1"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5" name="TextBox 80"/>
                <p:cNvSpPr txBox="1"/>
                <p:nvPr/>
              </p:nvSpPr>
              <p:spPr>
                <a:xfrm>
                  <a:off x="1740462" y="5556458"/>
                  <a:ext cx="2375319" cy="226601"/>
                </a:xfrm>
                <a:prstGeom prst="rect">
                  <a:avLst/>
                </a:prstGeom>
              </p:spPr>
              <p:txBody>
                <a:bodyPr vert="horz" wrap="square" lIns="360000" tIns="0" rIns="216000" bIns="0" anchor="t" anchorCtr="0">
                  <a:normAutofit/>
                </a:bodyPr>
                <a:lstStyle/>
                <a:p>
                  <a:pPr algn="l">
                    <a:lnSpc>
                      <a:spcPct val="120000"/>
                    </a:lnSpc>
                  </a:pPr>
                  <a:r>
                    <a:rPr lang="ro-MD" altLang="zh-CN" sz="1000" dirty="0" smtClean="0">
                      <a:solidFill>
                        <a:schemeClr val="bg1">
                          <a:lumMod val="50000"/>
                        </a:schemeClr>
                      </a:solidFill>
                      <a:latin typeface="字魂35号-经典雅黑" panose="02000000000000000000" pitchFamily="2" charset="-122"/>
                      <a:ea typeface="字魂35号-经典雅黑" panose="02000000000000000000" pitchFamily="2" charset="-122"/>
                    </a:rPr>
                    <a:t> </a:t>
                  </a:r>
                  <a:endParaRPr lang="zh-CN" altLang="en-US" sz="1000"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grpSp>
        </p:grpSp>
      </p:grpSp>
      <p:sp>
        <p:nvSpPr>
          <p:cNvPr id="2" name="CasetăText 1"/>
          <p:cNvSpPr txBox="1"/>
          <p:nvPr/>
        </p:nvSpPr>
        <p:spPr>
          <a:xfrm>
            <a:off x="1657488" y="3369070"/>
            <a:ext cx="6379055" cy="954107"/>
          </a:xfrm>
          <a:prstGeom prst="rect">
            <a:avLst/>
          </a:prstGeom>
          <a:noFill/>
        </p:spPr>
        <p:txBody>
          <a:bodyPr wrap="square" rtlCol="0">
            <a:spAutoFit/>
          </a:bodyPr>
          <a:lstStyle/>
          <a:p>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Raport de activitate pe I semestru al anului școlar 2020-2021</a:t>
            </a:r>
          </a:p>
          <a:p>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al </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Secției MCFPC/ </a:t>
            </a:r>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raportor, dna Maria ANDRONACHE</a:t>
            </a:r>
            <a:endParaRPr lang="zh-CN" altLang="en-US" b="1" dirty="0">
              <a:latin typeface="Times New Roman" panose="02020603050405020304" pitchFamily="18" charset="0"/>
              <a:ea typeface="字魂35号-经典雅黑" panose="02000000000000000000" pitchFamily="2" charset="-122"/>
              <a:cs typeface="Times New Roman" panose="02020603050405020304" pitchFamily="18" charset="0"/>
            </a:endParaRPr>
          </a:p>
          <a:p>
            <a:endParaRPr lang="ro-RO" dirty="0"/>
          </a:p>
        </p:txBody>
      </p:sp>
      <p:sp>
        <p:nvSpPr>
          <p:cNvPr id="3" name="CasetăText 2"/>
          <p:cNvSpPr txBox="1"/>
          <p:nvPr/>
        </p:nvSpPr>
        <p:spPr>
          <a:xfrm>
            <a:off x="1657488" y="4424135"/>
            <a:ext cx="4410803" cy="1200329"/>
          </a:xfrm>
          <a:prstGeom prst="rect">
            <a:avLst/>
          </a:prstGeom>
          <a:noFill/>
        </p:spPr>
        <p:txBody>
          <a:bodyPr wrap="square" rtlCol="0">
            <a:spAutoFit/>
          </a:bodyPr>
          <a:lstStyle/>
          <a:p>
            <a:r>
              <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rPr>
              <a:t>Raport de activitate pe I semestru al anului școlar </a:t>
            </a:r>
            <a:r>
              <a:rPr lang="ro-MD" altLang="zh-CN" b="1" dirty="0" smtClean="0">
                <a:latin typeface="Times New Roman" panose="02020603050405020304" pitchFamily="18" charset="0"/>
                <a:ea typeface="字魂35号-经典雅黑" panose="02000000000000000000" pitchFamily="2" charset="-122"/>
                <a:cs typeface="Times New Roman" panose="02020603050405020304" pitchFamily="18" charset="0"/>
              </a:rPr>
              <a:t>2020-2021 al Serviciului de Asistență Psihopedagogică/, raportor, șef SAP, dna Olga DRUMEA</a:t>
            </a:r>
            <a:endParaRPr lang="ro-MD" altLang="zh-CN"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
        <p:nvSpPr>
          <p:cNvPr id="5" name="CasetăText 4"/>
          <p:cNvSpPr txBox="1"/>
          <p:nvPr/>
        </p:nvSpPr>
        <p:spPr>
          <a:xfrm>
            <a:off x="8207161" y="4888942"/>
            <a:ext cx="1348610" cy="461665"/>
          </a:xfrm>
          <a:prstGeom prst="rect">
            <a:avLst/>
          </a:prstGeom>
          <a:noFill/>
        </p:spPr>
        <p:txBody>
          <a:bodyPr wrap="square" rtlCol="0">
            <a:spAutoFit/>
          </a:bodyPr>
          <a:lstStyle/>
          <a:p>
            <a:r>
              <a:rPr lang="ro-MD" sz="2400" b="1" dirty="0" smtClean="0">
                <a:solidFill>
                  <a:srgbClr val="FFC000"/>
                </a:solidFill>
                <a:latin typeface="Times New Roman" panose="02020603050405020304" pitchFamily="18" charset="0"/>
                <a:cs typeface="Times New Roman" panose="02020603050405020304" pitchFamily="18" charset="0"/>
              </a:rPr>
              <a:t>sănătate</a:t>
            </a:r>
            <a:endParaRPr lang="ro-RO" sz="2400" b="1" dirty="0">
              <a:solidFill>
                <a:srgbClr val="FFC000"/>
              </a:solidFill>
              <a:latin typeface="Times New Roman" panose="02020603050405020304" pitchFamily="18" charset="0"/>
              <a:cs typeface="Times New Roman" panose="02020603050405020304" pitchFamily="18" charset="0"/>
            </a:endParaRPr>
          </a:p>
        </p:txBody>
      </p:sp>
      <p:sp>
        <p:nvSpPr>
          <p:cNvPr id="7" name="CasetăText 6"/>
          <p:cNvSpPr txBox="1"/>
          <p:nvPr/>
        </p:nvSpPr>
        <p:spPr>
          <a:xfrm>
            <a:off x="8970981" y="3610751"/>
            <a:ext cx="1212926" cy="461665"/>
          </a:xfrm>
          <a:prstGeom prst="rect">
            <a:avLst/>
          </a:prstGeom>
          <a:noFill/>
        </p:spPr>
        <p:txBody>
          <a:bodyPr wrap="square" rtlCol="0">
            <a:spAutoFit/>
          </a:bodyPr>
          <a:lstStyle/>
          <a:p>
            <a:r>
              <a:rPr lang="ro-MD" sz="2400" b="1" dirty="0" smtClean="0">
                <a:solidFill>
                  <a:srgbClr val="FFC000"/>
                </a:solidFill>
                <a:latin typeface="Times New Roman" panose="02020603050405020304" pitchFamily="18" charset="0"/>
                <a:cs typeface="Times New Roman" panose="02020603050405020304" pitchFamily="18" charset="0"/>
              </a:rPr>
              <a:t>calitate</a:t>
            </a:r>
            <a:endParaRPr lang="ro-RO" sz="2400" b="1" dirty="0">
              <a:solidFill>
                <a:srgbClr val="FFC000"/>
              </a:solidFill>
              <a:latin typeface="Times New Roman" panose="02020603050405020304" pitchFamily="18" charset="0"/>
              <a:cs typeface="Times New Roman" panose="02020603050405020304" pitchFamily="18" charset="0"/>
            </a:endParaRPr>
          </a:p>
        </p:txBody>
      </p:sp>
      <p:sp>
        <p:nvSpPr>
          <p:cNvPr id="14" name="CasetăText 13"/>
          <p:cNvSpPr txBox="1"/>
          <p:nvPr/>
        </p:nvSpPr>
        <p:spPr>
          <a:xfrm>
            <a:off x="9859837" y="4545106"/>
            <a:ext cx="1691792" cy="400110"/>
          </a:xfrm>
          <a:prstGeom prst="rect">
            <a:avLst/>
          </a:prstGeom>
          <a:noFill/>
        </p:spPr>
        <p:txBody>
          <a:bodyPr wrap="square" rtlCol="0">
            <a:spAutoFit/>
          </a:bodyPr>
          <a:lstStyle/>
          <a:p>
            <a:r>
              <a:rPr lang="ro-MD" sz="2000" b="1" dirty="0" smtClean="0">
                <a:solidFill>
                  <a:srgbClr val="FFC000"/>
                </a:solidFill>
                <a:latin typeface="Times New Roman" panose="02020603050405020304" pitchFamily="18" charset="0"/>
                <a:cs typeface="Times New Roman" panose="02020603050405020304" pitchFamily="18" charset="0"/>
              </a:rPr>
              <a:t>Competență</a:t>
            </a:r>
            <a:endParaRPr lang="ro-RO"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39928">
        <p14:warp dir="in"/>
      </p:transition>
    </mc:Choice>
    <mc:Fallback xmlns="">
      <p:transition spd="slow" advTm="399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3"/>
          <a:stretch>
            <a:fillRect/>
          </a:stretch>
        </p:blipFill>
        <p:spPr>
          <a:xfrm>
            <a:off x="7756849" y="646331"/>
            <a:ext cx="4435151" cy="2465388"/>
          </a:xfrm>
          <a:prstGeom prst="rect">
            <a:avLst/>
          </a:prstGeom>
        </p:spPr>
      </p:pic>
      <p:sp>
        <p:nvSpPr>
          <p:cNvPr id="3" name="CasetăText 2"/>
          <p:cNvSpPr txBox="1"/>
          <p:nvPr/>
        </p:nvSpPr>
        <p:spPr>
          <a:xfrm>
            <a:off x="0" y="0"/>
            <a:ext cx="12192000" cy="1015663"/>
          </a:xfrm>
          <a:prstGeom prst="rect">
            <a:avLst/>
          </a:prstGeom>
          <a:solidFill>
            <a:schemeClr val="accent1"/>
          </a:solidFill>
        </p:spPr>
        <p:txBody>
          <a:bodyPr wrap="square" rtlCol="0">
            <a:spAutoFit/>
          </a:bodyPr>
          <a:lstStyle/>
          <a:p>
            <a:pPr algn="ctr"/>
            <a:r>
              <a:rPr lang="ro-MD"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Indicatori de bază: </a:t>
            </a:r>
          </a:p>
          <a:p>
            <a:pPr algn="r"/>
            <a:r>
              <a:rPr lang="ro-MD"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CONTEXTUL NORMATIV</a:t>
            </a:r>
            <a:endPar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magine 4"/>
          <p:cNvPicPr>
            <a:picLocks noChangeAspect="1"/>
          </p:cNvPicPr>
          <p:nvPr/>
        </p:nvPicPr>
        <p:blipFill>
          <a:blip r:embed="rId4"/>
          <a:stretch>
            <a:fillRect/>
          </a:stretch>
        </p:blipFill>
        <p:spPr>
          <a:xfrm>
            <a:off x="0" y="646331"/>
            <a:ext cx="8229600" cy="4600575"/>
          </a:xfrm>
          <a:prstGeom prst="rect">
            <a:avLst/>
          </a:prstGeom>
        </p:spPr>
      </p:pic>
      <p:pic>
        <p:nvPicPr>
          <p:cNvPr id="6" name="Imagine 5"/>
          <p:cNvPicPr>
            <a:picLocks noChangeAspect="1"/>
          </p:cNvPicPr>
          <p:nvPr/>
        </p:nvPicPr>
        <p:blipFill>
          <a:blip r:embed="rId5"/>
          <a:stretch>
            <a:fillRect/>
          </a:stretch>
        </p:blipFill>
        <p:spPr>
          <a:xfrm>
            <a:off x="8229600" y="3111719"/>
            <a:ext cx="3792699" cy="2263993"/>
          </a:xfrm>
          <a:prstGeom prst="rect">
            <a:avLst/>
          </a:prstGeom>
        </p:spPr>
      </p:pic>
      <p:sp>
        <p:nvSpPr>
          <p:cNvPr id="7" name="CasetăText 6"/>
          <p:cNvSpPr txBox="1"/>
          <p:nvPr/>
        </p:nvSpPr>
        <p:spPr>
          <a:xfrm>
            <a:off x="1" y="5375712"/>
            <a:ext cx="12022298" cy="1077218"/>
          </a:xfrm>
          <a:prstGeom prst="rect">
            <a:avLst/>
          </a:prstGeom>
          <a:solidFill>
            <a:schemeClr val="tx2"/>
          </a:solidFill>
        </p:spPr>
        <p:txBody>
          <a:bodyPr wrap="square" rtlCol="0">
            <a:spAutoFit/>
          </a:bodyPr>
          <a:lstStyle/>
          <a:p>
            <a:pPr algn="ctr"/>
            <a:r>
              <a:rPr lang="ro-RO" sz="3200" b="1" dirty="0" smtClean="0">
                <a:solidFill>
                  <a:schemeClr val="bg1"/>
                </a:solidFill>
                <a:latin typeface="Times New Roman" panose="02020603050405020304" pitchFamily="18" charset="0"/>
                <a:cs typeface="Times New Roman" panose="02020603050405020304" pitchFamily="18" charset="0"/>
              </a:rPr>
              <a:t>PRINCIPALELE  ACȚIUNI  ÎNTREPRINSE  </a:t>
            </a:r>
            <a:r>
              <a:rPr lang="ro-RO" sz="3200" b="1" dirty="0">
                <a:solidFill>
                  <a:schemeClr val="bg1"/>
                </a:solidFill>
                <a:latin typeface="Times New Roman" panose="02020603050405020304" pitchFamily="18" charset="0"/>
                <a:cs typeface="Times New Roman" panose="02020603050405020304" pitchFamily="18" charset="0"/>
              </a:rPr>
              <a:t>ÎN </a:t>
            </a:r>
            <a:r>
              <a:rPr lang="ro-RO" sz="3200" b="1" dirty="0" smtClean="0">
                <a:solidFill>
                  <a:schemeClr val="bg1"/>
                </a:solidFill>
                <a:latin typeface="Times New Roman" panose="02020603050405020304" pitchFamily="18" charset="0"/>
                <a:cs typeface="Times New Roman" panose="02020603050405020304" pitchFamily="18" charset="0"/>
              </a:rPr>
              <a:t> CONTEXTUL PANDEMIEI  DE  </a:t>
            </a:r>
            <a:r>
              <a:rPr lang="ro-RO" sz="3200" b="1" dirty="0">
                <a:solidFill>
                  <a:schemeClr val="bg1"/>
                </a:solidFill>
                <a:latin typeface="Times New Roman" panose="02020603050405020304" pitchFamily="18" charset="0"/>
                <a:cs typeface="Times New Roman" panose="02020603050405020304" pitchFamily="18" charset="0"/>
              </a:rPr>
              <a:t>COVID-19</a:t>
            </a:r>
          </a:p>
        </p:txBody>
      </p:sp>
    </p:spTree>
    <p:extLst>
      <p:ext uri="{BB962C8B-B14F-4D97-AF65-F5344CB8AC3E}">
        <p14:creationId xmlns:p14="http://schemas.microsoft.com/office/powerpoint/2010/main" val="491708848"/>
      </p:ext>
    </p:extLst>
  </p:cSld>
  <p:clrMapOvr>
    <a:masterClrMapping/>
  </p:clrMapOvr>
  <p:transition spd="slow" advClick="0" advTm="4335">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429485" y="826315"/>
            <a:ext cx="3526352" cy="3318840"/>
            <a:chOff x="4877372" y="1704074"/>
            <a:chExt cx="3714177" cy="3495614"/>
          </a:xfrm>
        </p:grpSpPr>
        <p:grpSp>
          <p:nvGrpSpPr>
            <p:cNvPr id="37" name="组合 36"/>
            <p:cNvGrpSpPr/>
            <p:nvPr/>
          </p:nvGrpSpPr>
          <p:grpSpPr>
            <a:xfrm>
              <a:off x="4877372" y="1704074"/>
              <a:ext cx="3714176" cy="732230"/>
              <a:chOff x="1491415" y="2381173"/>
              <a:chExt cx="3714176" cy="732230"/>
            </a:xfrm>
          </p:grpSpPr>
          <p:sp>
            <p:nvSpPr>
              <p:cNvPr id="51"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endParaRPr lang="en-US" altLang="zh-CN" sz="28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52" name="矩形 51"/>
              <p:cNvSpPr/>
              <p:nvPr/>
            </p:nvSpPr>
            <p:spPr bwMode="auto">
              <a:xfrm>
                <a:off x="2634366" y="2440645"/>
                <a:ext cx="2571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Bef>
                    <a:spcPct val="50000"/>
                  </a:spcBef>
                </a:pP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38" name="组合 37"/>
            <p:cNvGrpSpPr/>
            <p:nvPr/>
          </p:nvGrpSpPr>
          <p:grpSpPr>
            <a:xfrm>
              <a:off x="4877372" y="2625202"/>
              <a:ext cx="3714177" cy="732230"/>
              <a:chOff x="1491415" y="2381173"/>
              <a:chExt cx="3714177" cy="732230"/>
            </a:xfrm>
          </p:grpSpPr>
          <p:sp>
            <p:nvSpPr>
              <p:cNvPr id="49"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endParaRPr lang="ro-MD" altLang="zh-CN" sz="2800" spc="600" dirty="0" smtClean="0">
                  <a:solidFill>
                    <a:schemeClr val="bg1"/>
                  </a:solidFill>
                  <a:latin typeface="字魂35号-经典雅黑" panose="02000000000000000000" pitchFamily="2" charset="-122"/>
                  <a:ea typeface="字魂35号-经典雅黑" panose="02000000000000000000" pitchFamily="2" charset="-122"/>
                </a:endParaRPr>
              </a:p>
              <a:p>
                <a:pPr algn="ctr"/>
                <a:endParaRPr lang="en-US" altLang="zh-CN" sz="2800" spc="600" dirty="0" smtClean="0">
                  <a:solidFill>
                    <a:schemeClr val="bg1"/>
                  </a:solidFill>
                  <a:latin typeface="字魂35号-经典雅黑" panose="02000000000000000000" pitchFamily="2" charset="-122"/>
                  <a:ea typeface="字魂35号-经典雅黑" panose="02000000000000000000" pitchFamily="2" charset="-122"/>
                </a:endParaRPr>
              </a:p>
            </p:txBody>
          </p:sp>
          <p:sp>
            <p:nvSpPr>
              <p:cNvPr id="50" name="矩形 49"/>
              <p:cNvSpPr/>
              <p:nvPr/>
            </p:nvSpPr>
            <p:spPr bwMode="auto">
              <a:xfrm>
                <a:off x="2634366" y="2440644"/>
                <a:ext cx="2571226"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Bef>
                    <a:spcPct val="50000"/>
                  </a:spcBef>
                </a:pP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39" name="组合 38"/>
            <p:cNvGrpSpPr/>
            <p:nvPr/>
          </p:nvGrpSpPr>
          <p:grpSpPr>
            <a:xfrm>
              <a:off x="4877372" y="3546330"/>
              <a:ext cx="3714177" cy="732230"/>
              <a:chOff x="1491415" y="2381173"/>
              <a:chExt cx="3714177" cy="732230"/>
            </a:xfrm>
          </p:grpSpPr>
          <p:sp>
            <p:nvSpPr>
              <p:cNvPr id="47"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endParaRPr lang="en-US" altLang="zh-CN" sz="28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48" name="矩形 47"/>
              <p:cNvSpPr/>
              <p:nvPr/>
            </p:nvSpPr>
            <p:spPr bwMode="auto">
              <a:xfrm>
                <a:off x="2634366" y="2440644"/>
                <a:ext cx="2571226"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Bef>
                    <a:spcPct val="50000"/>
                  </a:spcBef>
                </a:pP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40" name="组合 39"/>
            <p:cNvGrpSpPr/>
            <p:nvPr/>
          </p:nvGrpSpPr>
          <p:grpSpPr>
            <a:xfrm>
              <a:off x="4877372" y="4467458"/>
              <a:ext cx="3714176" cy="732230"/>
              <a:chOff x="1491415" y="2381173"/>
              <a:chExt cx="3714176" cy="732230"/>
            </a:xfrm>
          </p:grpSpPr>
          <p:sp>
            <p:nvSpPr>
              <p:cNvPr id="45"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endParaRPr lang="en-US" altLang="zh-CN" sz="28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46" name="矩形 45"/>
              <p:cNvSpPr/>
              <p:nvPr/>
            </p:nvSpPr>
            <p:spPr bwMode="auto">
              <a:xfrm>
                <a:off x="2634366" y="2440645"/>
                <a:ext cx="2571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Bef>
                    <a:spcPct val="50000"/>
                  </a:spcBef>
                </a:pP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grpSp>
      <p:sp>
        <p:nvSpPr>
          <p:cNvPr id="53" name="矩形 52"/>
          <p:cNvSpPr/>
          <p:nvPr/>
        </p:nvSpPr>
        <p:spPr>
          <a:xfrm>
            <a:off x="3113582" y="1918859"/>
            <a:ext cx="2315903" cy="100414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3600" dirty="0">
              <a:solidFill>
                <a:schemeClr val="bg1"/>
              </a:solidFill>
              <a:latin typeface="字魂35号-经典雅黑" panose="02000000000000000000" pitchFamily="2" charset="-122"/>
              <a:ea typeface="字魂35号-经典雅黑" panose="02000000000000000000" pitchFamily="2" charset="-122"/>
            </a:endParaRPr>
          </a:p>
        </p:txBody>
      </p:sp>
      <p:pic>
        <p:nvPicPr>
          <p:cNvPr id="2050" name="Picture 2" descr="Deschiderea anului Åcolar 2020 - 2021 â Ã®ntre incertitudini Åi improvizaÅ£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18" y="89382"/>
            <a:ext cx="11943182" cy="6768617"/>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p:cNvSpPr txBox="1"/>
          <p:nvPr/>
        </p:nvSpPr>
        <p:spPr>
          <a:xfrm>
            <a:off x="3378200" y="1287244"/>
            <a:ext cx="8483600" cy="5570756"/>
          </a:xfrm>
          <a:prstGeom prst="rect">
            <a:avLst/>
          </a:prstGeom>
          <a:solidFill>
            <a:schemeClr val="bg2"/>
          </a:solidFill>
        </p:spPr>
        <p:txBody>
          <a:bodyPr wrap="square" rtlCol="0">
            <a:spAutoFit/>
          </a:bodyPr>
          <a:lstStyle/>
          <a:p>
            <a:pPr algn="just" fontAlgn="base"/>
            <a:r>
              <a:rPr lang="ro-RO" sz="3200" dirty="0">
                <a:latin typeface="Times New Roman" panose="02020603050405020304" pitchFamily="18" charset="0"/>
                <a:cs typeface="Times New Roman" panose="02020603050405020304" pitchFamily="18" charset="0"/>
              </a:rPr>
              <a:t>I. </a:t>
            </a:r>
            <a:r>
              <a:rPr lang="ro-RO" sz="2800" b="1" dirty="0">
                <a:latin typeface="Times New Roman" panose="02020603050405020304" pitchFamily="18" charset="0"/>
                <a:cs typeface="Times New Roman" panose="02020603050405020304" pitchFamily="18" charset="0"/>
              </a:rPr>
              <a:t>Organizarea și desfășurarea procesului educațional la distanță în învățământul general, profesional tehnic și superior și finalizarea anului de studii în condiții de maximă siguranță pentru elevi și profesori, asigurând eliberarea în termenele obișnuite a actelor de studii absolvenților din învățământul gimnazial, liceal și profesional tehnic (reglementate prin 2 legi organice și acte normative ale MECC):</a:t>
            </a:r>
          </a:p>
          <a:p>
            <a:pPr algn="just" fontAlgn="base"/>
            <a:r>
              <a:rPr lang="ro-RO" sz="3200" dirty="0">
                <a:latin typeface="Times New Roman" panose="02020603050405020304" pitchFamily="18" charset="0"/>
                <a:cs typeface="Times New Roman" panose="02020603050405020304" pitchFamily="18" charset="0"/>
              </a:rPr>
              <a:t>• </a:t>
            </a:r>
            <a:r>
              <a:rPr lang="ro-RO" sz="3200" b="1" i="1" dirty="0">
                <a:latin typeface="Times New Roman" panose="02020603050405020304" pitchFamily="18" charset="0"/>
                <a:cs typeface="Times New Roman" panose="02020603050405020304" pitchFamily="18" charset="0"/>
              </a:rPr>
              <a:t>Elaborarea cadrului normativ necesar desfășurării procesului educațional în condiții noi și a instrucțiunilor și ghidurilor de implementare</a:t>
            </a:r>
          </a:p>
        </p:txBody>
      </p:sp>
      <p:sp>
        <p:nvSpPr>
          <p:cNvPr id="5" name="CasetăText 4"/>
          <p:cNvSpPr txBox="1"/>
          <p:nvPr/>
        </p:nvSpPr>
        <p:spPr>
          <a:xfrm>
            <a:off x="3378200" y="89381"/>
            <a:ext cx="8686800" cy="1200329"/>
          </a:xfrm>
          <a:prstGeom prst="rect">
            <a:avLst/>
          </a:prstGeom>
          <a:noFill/>
        </p:spPr>
        <p:txBody>
          <a:bodyPr wrap="square" rtlCol="0">
            <a:spAutoFit/>
          </a:bodyPr>
          <a:lstStyle/>
          <a:p>
            <a:pPr lvl="0" algn="ctr"/>
            <a:r>
              <a:rPr lang="ro-RO"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Principalele  acțiuni  întreprinse  în  contextul pandemiei  de  covid-19</a:t>
            </a:r>
            <a:endParaRPr lang="ro-RO"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1898">
        <p14:warp dir="in"/>
      </p:transition>
    </mc:Choice>
    <mc:Fallback xmlns="">
      <p:transition spd="slow" advTm="3189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grpId="0" nodeType="afterEffect" nodePh="1">
                                      <p:stCondLst>
                                        <p:cond delay="0"/>
                                      </p:stCondLst>
                                      <p:endCondLst>
                                        <p:cond evt="begin" delay="0">
                                          <p:tn val="8"/>
                                        </p:cond>
                                      </p:end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anim calcmode="lin" valueType="num">
                                          <p:cBhvr>
                                            <p:cTn id="11" dur="750" fill="hold"/>
                                            <p:tgtEl>
                                              <p:spTgt spid="53"/>
                                            </p:tgtEl>
                                            <p:attrNameLst>
                                              <p:attrName>ppt_x</p:attrName>
                                            </p:attrNameLst>
                                          </p:cBhvr>
                                          <p:tavLst>
                                            <p:tav tm="0">
                                              <p:val>
                                                <p:strVal val="#ppt_x"/>
                                              </p:val>
                                            </p:tav>
                                            <p:tav tm="100000">
                                              <p:val>
                                                <p:strVal val="#ppt_x"/>
                                              </p:val>
                                            </p:tav>
                                          </p:tavLst>
                                        </p:anim>
                                        <p:anim calcmode="lin" valueType="num">
                                          <p:cBhvr>
                                            <p:cTn id="12" dur="750" fill="hold"/>
                                            <p:tgtEl>
                                              <p:spTgt spid="53"/>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 presetClass="entr" presetSubtype="2" fill="hold" nodeType="afterEffect" p14:presetBounceEnd="75000">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14:bounceEnd="75000">
                                          <p:cBhvr additive="base">
                                            <p:cTn id="16" dur="1000" fill="hold"/>
                                            <p:tgtEl>
                                              <p:spTgt spid="36"/>
                                            </p:tgtEl>
                                            <p:attrNameLst>
                                              <p:attrName>ppt_x</p:attrName>
                                            </p:attrNameLst>
                                          </p:cBhvr>
                                          <p:tavLst>
                                            <p:tav tm="0">
                                              <p:val>
                                                <p:strVal val="1+#ppt_w/2"/>
                                              </p:val>
                                            </p:tav>
                                            <p:tav tm="100000">
                                              <p:val>
                                                <p:strVal val="#ppt_x"/>
                                              </p:val>
                                            </p:tav>
                                          </p:tavLst>
                                        </p:anim>
                                        <p:anim calcmode="lin" valueType="num" p14:bounceEnd="75000">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grpId="0" nodeType="afterEffect" nodePh="1">
                                      <p:stCondLst>
                                        <p:cond delay="0"/>
                                      </p:stCondLst>
                                      <p:endCondLst>
                                        <p:cond evt="begin" delay="0">
                                          <p:tn val="8"/>
                                        </p:cond>
                                      </p:end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anim calcmode="lin" valueType="num">
                                          <p:cBhvr>
                                            <p:cTn id="11" dur="750" fill="hold"/>
                                            <p:tgtEl>
                                              <p:spTgt spid="53"/>
                                            </p:tgtEl>
                                            <p:attrNameLst>
                                              <p:attrName>ppt_x</p:attrName>
                                            </p:attrNameLst>
                                          </p:cBhvr>
                                          <p:tavLst>
                                            <p:tav tm="0">
                                              <p:val>
                                                <p:strVal val="#ppt_x"/>
                                              </p:val>
                                            </p:tav>
                                            <p:tav tm="100000">
                                              <p:val>
                                                <p:strVal val="#ppt_x"/>
                                              </p:val>
                                            </p:tav>
                                          </p:tavLst>
                                        </p:anim>
                                        <p:anim calcmode="lin" valueType="num">
                                          <p:cBhvr>
                                            <p:cTn id="12" dur="750" fill="hold"/>
                                            <p:tgtEl>
                                              <p:spTgt spid="53"/>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 presetClass="entr" presetSubtype="2"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5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215385" y="741466"/>
            <a:ext cx="1896616" cy="17850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r>
              <a:rPr kumimoji="1" lang="en-US" altLang="zh-CN" sz="8000" dirty="0">
                <a:solidFill>
                  <a:schemeClr val="bg1"/>
                </a:solidFill>
                <a:latin typeface="字魂35号-经典雅黑" panose="02000000000000000000" pitchFamily="2" charset="-122"/>
                <a:ea typeface="字魂35号-经典雅黑" panose="02000000000000000000" pitchFamily="2" charset="-122"/>
              </a:rPr>
              <a:t>01</a:t>
            </a:r>
            <a:endParaRPr lang="zh-CN" altLang="en-US" sz="8000" dirty="0">
              <a:solidFill>
                <a:schemeClr val="bg1"/>
              </a:solidFill>
              <a:latin typeface="字魂35号-经典雅黑" panose="02000000000000000000" pitchFamily="2" charset="-122"/>
              <a:ea typeface="字魂35号-经典雅黑" panose="02000000000000000000" pitchFamily="2" charset="-122"/>
            </a:endParaRPr>
          </a:p>
        </p:txBody>
      </p:sp>
      <p:sp>
        <p:nvSpPr>
          <p:cNvPr id="14" name="矩形 13"/>
          <p:cNvSpPr/>
          <p:nvPr/>
        </p:nvSpPr>
        <p:spPr>
          <a:xfrm>
            <a:off x="7291683" y="733080"/>
            <a:ext cx="4356032" cy="615553"/>
          </a:xfrm>
          <a:prstGeom prst="rect">
            <a:avLst/>
          </a:prstGeom>
          <a:noFill/>
        </p:spPr>
        <p:txBody>
          <a:bodyPr wrap="square" lIns="0" tIns="0" rIns="0" bIns="0">
            <a:spAutoFit/>
          </a:bodyPr>
          <a:lstStyle/>
          <a:p>
            <a:pPr algn="dist" eaLnBrk="1" hangingPunct="1">
              <a:defRPr/>
            </a:pPr>
            <a:r>
              <a:rPr lang="zh-CN" altLang="en-US" sz="40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点击添加标题</a:t>
            </a:r>
          </a:p>
        </p:txBody>
      </p:sp>
      <p:sp>
        <p:nvSpPr>
          <p:cNvPr id="15" name="TextBox 11"/>
          <p:cNvSpPr txBox="1"/>
          <p:nvPr/>
        </p:nvSpPr>
        <p:spPr>
          <a:xfrm>
            <a:off x="3852505" y="3091761"/>
            <a:ext cx="4622378" cy="261610"/>
          </a:xfrm>
          <a:prstGeom prst="rect">
            <a:avLst/>
          </a:prstGeom>
          <a:noFill/>
        </p:spPr>
        <p:txBody>
          <a:bodyPr wrap="square">
            <a:spAutoFit/>
          </a:bodyPr>
          <a:lstStyle/>
          <a:p>
            <a:pPr marL="171450" lvl="1" indent="-171450" algn="dist">
              <a:buFont typeface="Arial" panose="020B0604020202020204" pitchFamily="34" charset="0"/>
              <a:buChar char="•"/>
              <a:defRPr/>
            </a:pPr>
            <a:r>
              <a:rPr lang="zh-CN" altLang="en-US" sz="11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添加相关标题文字添加相关标题文字相关标题文字</a:t>
            </a:r>
            <a:endParaRPr lang="en-US" altLang="zh-CN" sz="1100" noProof="1">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pic>
        <p:nvPicPr>
          <p:cNvPr id="3074" name="Picture 2" descr="La ÅcoalÄ dupÄ 6 luni. Prima zi din anul Åcolar 2020-2021: bucuria  revederii versus frica de necunoscut | Buna ziua Bras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tăText 1"/>
          <p:cNvSpPr txBox="1"/>
          <p:nvPr/>
        </p:nvSpPr>
        <p:spPr>
          <a:xfrm>
            <a:off x="0" y="0"/>
            <a:ext cx="12192000" cy="2308324"/>
          </a:xfrm>
          <a:prstGeom prst="rect">
            <a:avLst/>
          </a:prstGeom>
          <a:solidFill>
            <a:schemeClr val="accent1">
              <a:lumMod val="75000"/>
            </a:schemeClr>
          </a:solidFill>
        </p:spPr>
        <p:txBody>
          <a:bodyPr wrap="square" rtlCol="0">
            <a:spAutoFit/>
          </a:bodyPr>
          <a:lstStyle/>
          <a:p>
            <a:pPr algn="just"/>
            <a:r>
              <a:rPr lang="ro-RO" sz="3600" dirty="0" smtClean="0">
                <a:solidFill>
                  <a:schemeClr val="bg1"/>
                </a:solidFill>
                <a:latin typeface="Times New Roman" panose="02020603050405020304" pitchFamily="18" charset="0"/>
                <a:cs typeface="Times New Roman" panose="02020603050405020304" pitchFamily="18" charset="0"/>
              </a:rPr>
              <a:t>2.Formarea  cadrelor </a:t>
            </a:r>
            <a:r>
              <a:rPr lang="ro-RO" sz="3600" dirty="0">
                <a:solidFill>
                  <a:schemeClr val="bg1"/>
                </a:solidFill>
                <a:latin typeface="Times New Roman" panose="02020603050405020304" pitchFamily="18" charset="0"/>
                <a:cs typeface="Times New Roman" panose="02020603050405020304" pitchFamily="18" charset="0"/>
              </a:rPr>
              <a:t>didactice și </a:t>
            </a:r>
            <a:r>
              <a:rPr lang="ro-RO" sz="3600" dirty="0" smtClean="0">
                <a:solidFill>
                  <a:schemeClr val="bg1"/>
                </a:solidFill>
                <a:latin typeface="Times New Roman" panose="02020603050405020304" pitchFamily="18" charset="0"/>
                <a:cs typeface="Times New Roman" panose="02020603050405020304" pitchFamily="18" charset="0"/>
              </a:rPr>
              <a:t>manageriale </a:t>
            </a:r>
            <a:r>
              <a:rPr lang="ro-RO" sz="3600" dirty="0">
                <a:solidFill>
                  <a:schemeClr val="bg1"/>
                </a:solidFill>
                <a:latin typeface="Times New Roman" panose="02020603050405020304" pitchFamily="18" charset="0"/>
                <a:cs typeface="Times New Roman" panose="02020603050405020304" pitchFamily="18" charset="0"/>
              </a:rPr>
              <a:t>din învățământul </a:t>
            </a:r>
            <a:r>
              <a:rPr lang="ro-RO" sz="3600" dirty="0" smtClean="0">
                <a:solidFill>
                  <a:schemeClr val="bg1"/>
                </a:solidFill>
                <a:latin typeface="Times New Roman" panose="02020603050405020304" pitchFamily="18" charset="0"/>
                <a:cs typeface="Times New Roman" panose="02020603050405020304" pitchFamily="18" charset="0"/>
              </a:rPr>
              <a:t>general,  privind </a:t>
            </a:r>
            <a:r>
              <a:rPr lang="ro-RO" sz="3600" dirty="0">
                <a:solidFill>
                  <a:schemeClr val="bg1"/>
                </a:solidFill>
                <a:latin typeface="Times New Roman" panose="02020603050405020304" pitchFamily="18" charset="0"/>
                <a:cs typeface="Times New Roman" panose="02020603050405020304" pitchFamily="18" charset="0"/>
              </a:rPr>
              <a:t>alfabetizarea digitală, implementarea modelelor de organizare a procesului educațional în context epidemiologic și instruire la distanță;</a:t>
            </a:r>
            <a:endParaRPr lang="ro-RO" sz="2400" dirty="0">
              <a:solidFill>
                <a:schemeClr val="bg1"/>
              </a:solidFill>
              <a:latin typeface="Times New Roman" panose="02020603050405020304" pitchFamily="18" charset="0"/>
              <a:cs typeface="Times New Roman" panose="02020603050405020304" pitchFamily="18" charset="0"/>
            </a:endParaRPr>
          </a:p>
        </p:txBody>
      </p:sp>
      <p:sp>
        <p:nvSpPr>
          <p:cNvPr id="3" name="CasetăText 2"/>
          <p:cNvSpPr txBox="1"/>
          <p:nvPr/>
        </p:nvSpPr>
        <p:spPr>
          <a:xfrm>
            <a:off x="0" y="4553515"/>
            <a:ext cx="12192000" cy="2246769"/>
          </a:xfrm>
          <a:prstGeom prst="rect">
            <a:avLst/>
          </a:prstGeom>
          <a:solidFill>
            <a:schemeClr val="accent1">
              <a:lumMod val="75000"/>
            </a:schemeClr>
          </a:solidFill>
        </p:spPr>
        <p:txBody>
          <a:bodyPr wrap="square" rtlCol="0">
            <a:spAutoFit/>
          </a:bodyPr>
          <a:lstStyle/>
          <a:p>
            <a:pPr algn="just" fontAlgn="base"/>
            <a:r>
              <a:rPr lang="ro-RO" sz="2800" b="1" dirty="0">
                <a:solidFill>
                  <a:schemeClr val="bg1"/>
                </a:solidFill>
                <a:latin typeface="Times New Roman" panose="02020603050405020304" pitchFamily="18" charset="0"/>
                <a:cs typeface="Times New Roman" panose="02020603050405020304" pitchFamily="18" charset="0"/>
              </a:rPr>
              <a:t>3</a:t>
            </a:r>
            <a:r>
              <a:rPr lang="ro-RO" sz="2800" b="1" dirty="0" smtClean="0">
                <a:solidFill>
                  <a:schemeClr val="bg1"/>
                </a:solidFill>
                <a:latin typeface="Times New Roman" panose="02020603050405020304" pitchFamily="18" charset="0"/>
                <a:cs typeface="Times New Roman" panose="02020603050405020304" pitchFamily="18" charset="0"/>
              </a:rPr>
              <a:t>. </a:t>
            </a:r>
            <a:r>
              <a:rPr lang="ro-RO" sz="2800" b="1" dirty="0">
                <a:solidFill>
                  <a:schemeClr val="bg1"/>
                </a:solidFill>
                <a:latin typeface="Times New Roman" panose="02020603050405020304" pitchFamily="18" charset="0"/>
                <a:cs typeface="Times New Roman" panose="02020603050405020304" pitchFamily="18" charset="0"/>
              </a:rPr>
              <a:t>Redeschiderea, la începutul noului an de studii, a instituțiilor de învățământ de toate nivelurile și asigurarea condițiilor necesare pentru desfășurarea procesului educațional în siguranță în incinta instituțiilor de învățământ:</a:t>
            </a:r>
          </a:p>
          <a:p>
            <a:pPr algn="just" fontAlgn="base"/>
            <a:r>
              <a:rPr lang="ro-RO" sz="2800" b="1" dirty="0">
                <a:solidFill>
                  <a:schemeClr val="bg1"/>
                </a:solidFill>
                <a:latin typeface="Times New Roman" panose="02020603050405020304" pitchFamily="18" charset="0"/>
                <a:cs typeface="Times New Roman" panose="02020603050405020304" pitchFamily="18" charset="0"/>
              </a:rPr>
              <a:t>• Elaborarea cadrului normativ necesar desfășurării procesului educațional în condiții de pandemie și a instrucțiunilor și ghidurilor de implementare; </a:t>
            </a:r>
          </a:p>
        </p:txBody>
      </p:sp>
      <p:sp>
        <p:nvSpPr>
          <p:cNvPr id="4" name="CasetăText 3"/>
          <p:cNvSpPr txBox="1"/>
          <p:nvPr/>
        </p:nvSpPr>
        <p:spPr>
          <a:xfrm>
            <a:off x="3416300" y="5676900"/>
            <a:ext cx="558800" cy="369332"/>
          </a:xfrm>
          <a:prstGeom prst="rect">
            <a:avLst/>
          </a:prstGeom>
          <a:noFill/>
        </p:spPr>
        <p:txBody>
          <a:bodyPr wrap="square" rtlCol="0">
            <a:spAutoFit/>
          </a:bodyPr>
          <a:lstStyle/>
          <a:p>
            <a:endParaRPr lang="ro-RO"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6919">
        <p14:warp dir="in"/>
      </p:transition>
    </mc:Choice>
    <mc:Fallback xmlns="">
      <p:transition spd="slow" advTm="369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anim calcmode="lin" valueType="num">
                                      <p:cBhvr>
                                        <p:cTn id="11" dur="750" fill="hold"/>
                                        <p:tgtEl>
                                          <p:spTgt spid="13"/>
                                        </p:tgtEl>
                                        <p:attrNameLst>
                                          <p:attrName>ppt_x</p:attrName>
                                        </p:attrNameLst>
                                      </p:cBhvr>
                                      <p:tavLst>
                                        <p:tav tm="0">
                                          <p:val>
                                            <p:strVal val="#ppt_x"/>
                                          </p:val>
                                        </p:tav>
                                        <p:tav tm="100000">
                                          <p:val>
                                            <p:strVal val="#ppt_x"/>
                                          </p:val>
                                        </p:tav>
                                      </p:tavLst>
                                    </p:anim>
                                    <p:anim calcmode="lin" valueType="num">
                                      <p:cBhvr>
                                        <p:cTn id="12" dur="75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3" presetClass="entr" presetSubtype="3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4*#ppt_w"/>
                                          </p:val>
                                        </p:tav>
                                        <p:tav tm="100000">
                                          <p:val>
                                            <p:strVal val="#ppt_w"/>
                                          </p:val>
                                        </p:tav>
                                      </p:tavLst>
                                    </p:anim>
                                    <p:anim calcmode="lin" valueType="num">
                                      <p:cBhvr>
                                        <p:cTn id="17" dur="500" fill="hold"/>
                                        <p:tgtEl>
                                          <p:spTgt spid="14"/>
                                        </p:tgtEl>
                                        <p:attrNameLst>
                                          <p:attrName>ppt_h</p:attrName>
                                        </p:attrNameLst>
                                      </p:cBhvr>
                                      <p:tavLst>
                                        <p:tav tm="0">
                                          <p:val>
                                            <p:strVal val="4*#ppt_h"/>
                                          </p:val>
                                        </p:tav>
                                        <p:tav tm="100000">
                                          <p:val>
                                            <p:strVal val="#ppt_h"/>
                                          </p:val>
                                        </p:tav>
                                      </p:tavLst>
                                    </p:anim>
                                  </p:childTnLst>
                                </p:cTn>
                              </p:par>
                            </p:childTnLst>
                          </p:cTn>
                        </p:par>
                        <p:par>
                          <p:cTn id="18" fill="hold">
                            <p:stCondLst>
                              <p:cond delay="125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6"/>
                </p:tgtEl>
              </p:cMediaNode>
            </p:audio>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0" y="0"/>
            <a:ext cx="12192000" cy="1569660"/>
          </a:xfrm>
          <a:prstGeom prst="rect">
            <a:avLst/>
          </a:prstGeom>
          <a:solidFill>
            <a:schemeClr val="accent1">
              <a:lumMod val="75000"/>
            </a:schemeClr>
          </a:solidFill>
        </p:spPr>
        <p:txBody>
          <a:bodyPr wrap="square">
            <a:spAutoFit/>
          </a:bodyPr>
          <a:lstStyle/>
          <a:p>
            <a:pPr algn="just"/>
            <a:r>
              <a:rPr lang="ro-RO" sz="2400" dirty="0">
                <a:latin typeface="Times New Roman" panose="02020603050405020304" pitchFamily="18" charset="0"/>
                <a:ea typeface="Times New Roman" panose="02020603050405020304" pitchFamily="18" charset="0"/>
              </a:rPr>
              <a:t> </a:t>
            </a:r>
            <a:r>
              <a:rPr lang="ro-MD" sz="2400" b="1" dirty="0">
                <a:solidFill>
                  <a:schemeClr val="bg1"/>
                </a:solidFill>
                <a:latin typeface="Times New Roman" panose="02020603050405020304" pitchFamily="18" charset="0"/>
                <a:ea typeface="Times New Roman" panose="02020603050405020304" pitchFamily="18" charset="0"/>
              </a:rPr>
              <a:t>În temeiul  Hotărârilor nr</a:t>
            </a:r>
            <a:r>
              <a:rPr lang="en-US" sz="2400" b="1" dirty="0">
                <a:solidFill>
                  <a:schemeClr val="bg1"/>
                </a:solidFill>
                <a:latin typeface="Times New Roman" panose="02020603050405020304" pitchFamily="18" charset="0"/>
                <a:ea typeface="Times New Roman" panose="02020603050405020304" pitchFamily="18" charset="0"/>
              </a:rPr>
              <a:t>. 26 din 21 august 2020 </a:t>
            </a:r>
            <a:r>
              <a:rPr lang="en-US" sz="2400" b="1" dirty="0" err="1">
                <a:solidFill>
                  <a:schemeClr val="bg1"/>
                </a:solidFill>
                <a:latin typeface="Times New Roman" panose="02020603050405020304" pitchFamily="18" charset="0"/>
                <a:ea typeface="Times New Roman" panose="02020603050405020304" pitchFamily="18" charset="0"/>
              </a:rPr>
              <a:t>și</a:t>
            </a:r>
            <a:r>
              <a:rPr lang="en-US" sz="2400" b="1" dirty="0">
                <a:solidFill>
                  <a:schemeClr val="bg1"/>
                </a:solidFill>
                <a:latin typeface="Times New Roman" panose="02020603050405020304" pitchFamily="18" charset="0"/>
                <a:ea typeface="Times New Roman" panose="02020603050405020304" pitchFamily="18" charset="0"/>
              </a:rPr>
              <a:t> nr 28 din 28 august 2020 a  </a:t>
            </a:r>
            <a:r>
              <a:rPr lang="en-US" sz="2400" b="1" dirty="0" err="1">
                <a:solidFill>
                  <a:schemeClr val="bg1"/>
                </a:solidFill>
                <a:latin typeface="Times New Roman" panose="02020603050405020304" pitchFamily="18" charset="0"/>
                <a:ea typeface="Times New Roman" panose="02020603050405020304" pitchFamily="18" charset="0"/>
              </a:rPr>
              <a:t>Comisiei</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Naţionale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Extraordinare</a:t>
            </a:r>
            <a:r>
              <a:rPr lang="en-US" sz="2400" b="1" dirty="0">
                <a:solidFill>
                  <a:schemeClr val="bg1"/>
                </a:solidFill>
                <a:latin typeface="Times New Roman" panose="02020603050405020304" pitchFamily="18" charset="0"/>
                <a:ea typeface="Times New Roman" panose="02020603050405020304" pitchFamily="18" charset="0"/>
              </a:rPr>
              <a:t> de </a:t>
            </a:r>
            <a:r>
              <a:rPr lang="en-US" sz="2400" b="1" dirty="0" err="1">
                <a:solidFill>
                  <a:schemeClr val="bg1"/>
                </a:solidFill>
                <a:latin typeface="Times New Roman" panose="02020603050405020304" pitchFamily="18" charset="0"/>
                <a:ea typeface="Times New Roman" panose="02020603050405020304" pitchFamily="18" charset="0"/>
              </a:rPr>
              <a:t>Sănătate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Publică</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prin</a:t>
            </a:r>
            <a:r>
              <a:rPr lang="en-US" sz="2400" b="1" dirty="0">
                <a:solidFill>
                  <a:schemeClr val="bg1"/>
                </a:solidFill>
                <a:latin typeface="Times New Roman" panose="02020603050405020304" pitchFamily="18" charset="0"/>
                <a:ea typeface="Times New Roman" panose="02020603050405020304" pitchFamily="18" charset="0"/>
              </a:rPr>
              <a:t> care s-a </a:t>
            </a:r>
            <a:r>
              <a:rPr lang="en-US" sz="2400" b="1" dirty="0" err="1">
                <a:solidFill>
                  <a:schemeClr val="bg1"/>
                </a:solidFill>
                <a:latin typeface="Times New Roman" panose="02020603050405020304" pitchFamily="18" charset="0"/>
                <a:ea typeface="Times New Roman" panose="02020603050405020304" pitchFamily="18" charset="0"/>
              </a:rPr>
              <a:t>aprobat</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Instrucțiunea</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privind</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măsurile</a:t>
            </a:r>
            <a:r>
              <a:rPr lang="en-US" sz="2400" b="1" i="1" dirty="0">
                <a:solidFill>
                  <a:schemeClr val="bg1"/>
                </a:solidFill>
                <a:latin typeface="Times New Roman" panose="02020603050405020304" pitchFamily="18" charset="0"/>
                <a:ea typeface="Times New Roman" panose="02020603050405020304" pitchFamily="18" charset="0"/>
              </a:rPr>
              <a:t> de </a:t>
            </a:r>
            <a:r>
              <a:rPr lang="en-US" sz="2400" b="1" i="1" dirty="0" err="1">
                <a:solidFill>
                  <a:schemeClr val="bg1"/>
                </a:solidFill>
                <a:latin typeface="Times New Roman" panose="02020603050405020304" pitchFamily="18" charset="0"/>
                <a:ea typeface="Times New Roman" panose="02020603050405020304" pitchFamily="18" charset="0"/>
              </a:rPr>
              <a:t>protecție</a:t>
            </a:r>
            <a:r>
              <a:rPr lang="en-US" sz="2400" b="1" i="1" dirty="0">
                <a:solidFill>
                  <a:schemeClr val="bg1"/>
                </a:solidFill>
                <a:latin typeface="Times New Roman" panose="02020603050405020304" pitchFamily="18" charset="0"/>
                <a:ea typeface="Times New Roman" panose="02020603050405020304" pitchFamily="18" charset="0"/>
              </a:rPr>
              <a:t>, care </a:t>
            </a:r>
            <a:r>
              <a:rPr lang="en-US" sz="2400" b="1" i="1" dirty="0" err="1">
                <a:solidFill>
                  <a:schemeClr val="bg1"/>
                </a:solidFill>
                <a:latin typeface="Times New Roman" panose="02020603050405020304" pitchFamily="18" charset="0"/>
                <a:ea typeface="Times New Roman" panose="02020603050405020304" pitchFamily="18" charset="0"/>
              </a:rPr>
              <a:t>trebuie</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aplicate</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pentru</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organizarea</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activității</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instituțiilor</a:t>
            </a:r>
            <a:r>
              <a:rPr lang="en-US" sz="2400" b="1" i="1" dirty="0">
                <a:solidFill>
                  <a:schemeClr val="bg1"/>
                </a:solidFill>
                <a:latin typeface="Times New Roman" panose="02020603050405020304" pitchFamily="18" charset="0"/>
                <a:ea typeface="Times New Roman" panose="02020603050405020304" pitchFamily="18" charset="0"/>
              </a:rPr>
              <a:t> de </a:t>
            </a:r>
            <a:r>
              <a:rPr lang="en-US" sz="2400" b="1" i="1" dirty="0" err="1">
                <a:solidFill>
                  <a:schemeClr val="bg1"/>
                </a:solidFill>
                <a:latin typeface="Times New Roman" panose="02020603050405020304" pitchFamily="18" charset="0"/>
                <a:ea typeface="Times New Roman" panose="02020603050405020304" pitchFamily="18" charset="0"/>
              </a:rPr>
              <a:t>învățământ</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în</a:t>
            </a:r>
            <a:r>
              <a:rPr lang="en-US" sz="2400" b="1" i="1" dirty="0">
                <a:solidFill>
                  <a:schemeClr val="bg1"/>
                </a:solidFill>
                <a:latin typeface="Times New Roman" panose="02020603050405020304" pitchFamily="18" charset="0"/>
                <a:ea typeface="Times New Roman" panose="02020603050405020304" pitchFamily="18" charset="0"/>
              </a:rPr>
              <a:t> </a:t>
            </a:r>
            <a:r>
              <a:rPr lang="en-US" sz="2400" b="1" i="1" dirty="0" err="1">
                <a:solidFill>
                  <a:schemeClr val="bg1"/>
                </a:solidFill>
                <a:latin typeface="Times New Roman" panose="02020603050405020304" pitchFamily="18" charset="0"/>
                <a:ea typeface="Times New Roman" panose="02020603050405020304" pitchFamily="18" charset="0"/>
              </a:rPr>
              <a:t>contextul</a:t>
            </a:r>
            <a:r>
              <a:rPr lang="en-US" sz="2400" b="1" i="1" dirty="0">
                <a:solidFill>
                  <a:schemeClr val="bg1"/>
                </a:solidFill>
                <a:latin typeface="Times New Roman" panose="02020603050405020304" pitchFamily="18" charset="0"/>
                <a:ea typeface="Times New Roman" panose="02020603050405020304" pitchFamily="18" charset="0"/>
              </a:rPr>
              <a:t> epidemiologic </a:t>
            </a:r>
            <a:r>
              <a:rPr lang="ro-MD" sz="2400" b="1" i="1" dirty="0" smtClean="0">
                <a:solidFill>
                  <a:schemeClr val="bg1"/>
                </a:solidFill>
                <a:latin typeface="Times New Roman" panose="02020603050405020304" pitchFamily="18" charset="0"/>
                <a:ea typeface="Times New Roman" panose="02020603050405020304" pitchFamily="18" charset="0"/>
              </a:rPr>
              <a:t>de </a:t>
            </a:r>
            <a:r>
              <a:rPr lang="en-US" sz="2400" b="1" i="1" dirty="0" smtClean="0">
                <a:solidFill>
                  <a:schemeClr val="bg1"/>
                </a:solidFill>
                <a:latin typeface="Times New Roman" panose="02020603050405020304" pitchFamily="18" charset="0"/>
                <a:ea typeface="Times New Roman" panose="02020603050405020304" pitchFamily="18" charset="0"/>
              </a:rPr>
              <a:t>COVID-19</a:t>
            </a:r>
            <a:r>
              <a:rPr lang="en-US" sz="2400" b="1" dirty="0" smtClean="0">
                <a:solidFill>
                  <a:schemeClr val="bg1"/>
                </a:solidFill>
                <a:latin typeface="Times New Roman" panose="02020603050405020304" pitchFamily="18" charset="0"/>
                <a:ea typeface="Times New Roman" panose="02020603050405020304" pitchFamily="18" charset="0"/>
              </a:rPr>
              <a:t> </a:t>
            </a:r>
            <a:r>
              <a:rPr lang="ro-MD" sz="2400" b="1" dirty="0" smtClean="0">
                <a:solidFill>
                  <a:schemeClr val="bg1"/>
                </a:solidFill>
                <a:latin typeface="Times New Roman" panose="02020603050405020304" pitchFamily="18" charset="0"/>
                <a:ea typeface="Times New Roman" panose="02020603050405020304" pitchFamily="18" charset="0"/>
              </a:rPr>
              <a:t>s-a realizat:</a:t>
            </a:r>
            <a:endParaRPr lang="ro-RO" sz="2400" b="1" dirty="0">
              <a:solidFill>
                <a:schemeClr val="bg1"/>
              </a:solidFill>
            </a:endParaRPr>
          </a:p>
        </p:txBody>
      </p:sp>
      <p:sp>
        <p:nvSpPr>
          <p:cNvPr id="3" name="Dreptunghi 2"/>
          <p:cNvSpPr/>
          <p:nvPr/>
        </p:nvSpPr>
        <p:spPr>
          <a:xfrm>
            <a:off x="0" y="1569660"/>
            <a:ext cx="12192000" cy="830997"/>
          </a:xfrm>
          <a:prstGeom prst="rect">
            <a:avLst/>
          </a:prstGeom>
          <a:solidFill>
            <a:schemeClr val="accent1">
              <a:lumMod val="75000"/>
            </a:schemeClr>
          </a:solidFill>
        </p:spPr>
        <p:txBody>
          <a:bodyPr wrap="square">
            <a:spAutoFit/>
          </a:bodyPr>
          <a:lstStyle/>
          <a:p>
            <a:r>
              <a:rPr lang="ro-RO" sz="2400" b="1" dirty="0">
                <a:solidFill>
                  <a:schemeClr val="bg1"/>
                </a:solidFill>
                <a:latin typeface="Times New Roman" panose="02020603050405020304" pitchFamily="18" charset="0"/>
                <a:ea typeface="Times New Roman" panose="02020603050405020304" pitchFamily="18" charset="0"/>
              </a:rPr>
              <a:t>a)Organizarea spațiilor educaționale cu precizarea </a:t>
            </a:r>
            <a:r>
              <a:rPr lang="en-US" sz="2400" b="1" dirty="0" err="1">
                <a:solidFill>
                  <a:schemeClr val="bg1"/>
                </a:solidFill>
                <a:latin typeface="Times New Roman" panose="02020603050405020304" pitchFamily="18" charset="0"/>
                <a:ea typeface="Times New Roman" panose="02020603050405020304" pitchFamily="18" charset="0"/>
              </a:rPr>
              <a:t>traseelor</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prestabilite</a:t>
            </a:r>
            <a:r>
              <a:rPr lang="en-US" sz="2400" b="1" dirty="0">
                <a:solidFill>
                  <a:schemeClr val="bg1"/>
                </a:solidFill>
                <a:latin typeface="Times New Roman" panose="02020603050405020304" pitchFamily="18" charset="0"/>
                <a:ea typeface="Times New Roman" panose="02020603050405020304" pitchFamily="18" charset="0"/>
              </a:rPr>
              <a:t> de </a:t>
            </a:r>
            <a:r>
              <a:rPr lang="en-US" sz="2400" b="1" dirty="0" err="1">
                <a:solidFill>
                  <a:schemeClr val="bg1"/>
                </a:solidFill>
                <a:latin typeface="Times New Roman" panose="02020603050405020304" pitchFamily="18" charset="0"/>
                <a:ea typeface="Times New Roman" panose="02020603050405020304" pitchFamily="18" charset="0"/>
              </a:rPr>
              <a:t>intrare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deplasare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în</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interiorul</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instituției</a:t>
            </a:r>
            <a:r>
              <a:rPr lang="en-US" sz="2400" b="1" dirty="0">
                <a:solidFill>
                  <a:schemeClr val="bg1"/>
                </a:solidFill>
                <a:latin typeface="Times New Roman" panose="02020603050405020304" pitchFamily="18" charset="0"/>
                <a:ea typeface="Times New Roman" panose="02020603050405020304" pitchFamily="18" charset="0"/>
              </a:rPr>
              <a:t> </a:t>
            </a:r>
            <a:r>
              <a:rPr lang="ro-MD" sz="2400" b="1" dirty="0" smtClean="0">
                <a:solidFill>
                  <a:schemeClr val="bg1"/>
                </a:solidFill>
                <a:latin typeface="Times New Roman" panose="02020603050405020304" pitchFamily="18" charset="0"/>
                <a:ea typeface="Times New Roman" panose="02020603050405020304" pitchFamily="18" charset="0"/>
              </a:rPr>
              <a:t>;</a:t>
            </a:r>
            <a:endParaRPr lang="ro-RO" sz="3200" b="1" dirty="0">
              <a:solidFill>
                <a:schemeClr val="bg1"/>
              </a:solidFill>
            </a:endParaRPr>
          </a:p>
        </p:txBody>
      </p:sp>
      <p:sp>
        <p:nvSpPr>
          <p:cNvPr id="4" name="Dreptunghi 3"/>
          <p:cNvSpPr/>
          <p:nvPr/>
        </p:nvSpPr>
        <p:spPr>
          <a:xfrm>
            <a:off x="0" y="2400657"/>
            <a:ext cx="12192000" cy="584775"/>
          </a:xfrm>
          <a:prstGeom prst="rect">
            <a:avLst/>
          </a:prstGeom>
          <a:solidFill>
            <a:schemeClr val="accent1">
              <a:lumMod val="75000"/>
            </a:schemeClr>
          </a:solidFill>
        </p:spPr>
        <p:txBody>
          <a:bodyPr wrap="square">
            <a:spAutoFit/>
          </a:bodyPr>
          <a:lstStyle/>
          <a:p>
            <a:r>
              <a:rPr lang="ro-MD" b="1" dirty="0" smtClean="0">
                <a:solidFill>
                  <a:schemeClr val="bg1"/>
                </a:solidFill>
                <a:latin typeface="Times New Roman" panose="02020603050405020304" pitchFamily="18" charset="0"/>
                <a:ea typeface="Times New Roman" panose="02020603050405020304" pitchFamily="18" charset="0"/>
              </a:rPr>
              <a:t>b</a:t>
            </a:r>
            <a:r>
              <a:rPr lang="ro-MD" sz="32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Organizarea</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programului</a:t>
            </a:r>
            <a:r>
              <a:rPr lang="en-US" sz="2400" b="1" dirty="0">
                <a:solidFill>
                  <a:schemeClr val="bg1"/>
                </a:solidFill>
                <a:latin typeface="Times New Roman" panose="02020603050405020304" pitchFamily="18" charset="0"/>
                <a:ea typeface="Times New Roman" panose="02020603050405020304" pitchFamily="18" charset="0"/>
              </a:rPr>
              <a:t> de </a:t>
            </a:r>
            <a:r>
              <a:rPr lang="en-US" sz="2400" b="1" dirty="0" err="1">
                <a:solidFill>
                  <a:schemeClr val="bg1"/>
                </a:solidFill>
                <a:latin typeface="Times New Roman" panose="02020603050405020304" pitchFamily="18" charset="0"/>
                <a:ea typeface="Times New Roman" panose="02020603050405020304" pitchFamily="18" charset="0"/>
              </a:rPr>
              <a:t>instruire</a:t>
            </a:r>
            <a:r>
              <a:rPr lang="en-US" sz="2400" b="1" dirty="0">
                <a:solidFill>
                  <a:schemeClr val="bg1"/>
                </a:solidFill>
                <a:latin typeface="Times New Roman" panose="02020603050405020304" pitchFamily="18" charset="0"/>
                <a:ea typeface="Times New Roman" panose="02020603050405020304" pitchFamily="18" charset="0"/>
              </a:rPr>
              <a:t> </a:t>
            </a:r>
            <a:r>
              <a:rPr lang="ro-MD" sz="2400" b="1" dirty="0" smtClean="0">
                <a:solidFill>
                  <a:schemeClr val="bg1"/>
                </a:solidFill>
                <a:latin typeface="Times New Roman" panose="02020603050405020304" pitchFamily="18" charset="0"/>
                <a:ea typeface="Times New Roman" panose="02020603050405020304" pitchFamily="18" charset="0"/>
              </a:rPr>
              <a:t>conform modelelor selectate;</a:t>
            </a:r>
            <a:endParaRPr lang="ro-RO" sz="2400" dirty="0">
              <a:solidFill>
                <a:schemeClr val="bg1"/>
              </a:solidFill>
            </a:endParaRPr>
          </a:p>
        </p:txBody>
      </p:sp>
      <p:sp>
        <p:nvSpPr>
          <p:cNvPr id="5" name="Dreptunghi 4"/>
          <p:cNvSpPr/>
          <p:nvPr/>
        </p:nvSpPr>
        <p:spPr>
          <a:xfrm>
            <a:off x="0" y="2985432"/>
            <a:ext cx="12192000" cy="461665"/>
          </a:xfrm>
          <a:prstGeom prst="rect">
            <a:avLst/>
          </a:prstGeom>
          <a:solidFill>
            <a:schemeClr val="accent1">
              <a:lumMod val="75000"/>
            </a:schemeClr>
          </a:solidFill>
        </p:spPr>
        <p:txBody>
          <a:bodyPr wrap="square">
            <a:spAutoFit/>
          </a:bodyPr>
          <a:lstStyle/>
          <a:p>
            <a:r>
              <a:rPr lang="ro-MD" sz="2400" b="1" dirty="0" smtClean="0">
                <a:solidFill>
                  <a:schemeClr val="bg1"/>
                </a:solidFill>
                <a:latin typeface="Times New Roman" panose="02020603050405020304" pitchFamily="18" charset="0"/>
                <a:ea typeface="Times New Roman" panose="02020603050405020304" pitchFamily="18" charset="0"/>
              </a:rPr>
              <a:t>c) </a:t>
            </a:r>
            <a:r>
              <a:rPr lang="en-US" sz="2400" b="1" dirty="0" err="1" smtClean="0">
                <a:solidFill>
                  <a:schemeClr val="bg1"/>
                </a:solidFill>
                <a:latin typeface="Times New Roman" panose="02020603050405020304" pitchFamily="18" charset="0"/>
                <a:ea typeface="Times New Roman" panose="02020603050405020304" pitchFamily="18" charset="0"/>
              </a:rPr>
              <a:t>Organizarea</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și</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efectuarea</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triajului</a:t>
            </a:r>
            <a:r>
              <a:rPr lang="en-US" sz="2400" b="1" dirty="0">
                <a:solidFill>
                  <a:schemeClr val="bg1"/>
                </a:solidFill>
                <a:latin typeface="Times New Roman" panose="02020603050405020304" pitchFamily="18" charset="0"/>
                <a:ea typeface="Times New Roman" panose="02020603050405020304" pitchFamily="18" charset="0"/>
              </a:rPr>
              <a:t> epidemiologic de </a:t>
            </a:r>
            <a:r>
              <a:rPr lang="en-US" sz="2400" b="1" dirty="0" err="1">
                <a:solidFill>
                  <a:schemeClr val="bg1"/>
                </a:solidFill>
                <a:latin typeface="Times New Roman" panose="02020603050405020304" pitchFamily="18" charset="0"/>
                <a:ea typeface="Times New Roman" panose="02020603050405020304" pitchFamily="18" charset="0"/>
              </a:rPr>
              <a:t>către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asistentul</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smtClean="0">
                <a:solidFill>
                  <a:schemeClr val="bg1"/>
                </a:solidFill>
                <a:latin typeface="Times New Roman" panose="02020603050405020304" pitchFamily="18" charset="0"/>
                <a:ea typeface="Times New Roman" panose="02020603050405020304" pitchFamily="18" charset="0"/>
              </a:rPr>
              <a:t>medical</a:t>
            </a:r>
            <a:r>
              <a:rPr lang="ro-MD" sz="2400" b="1" dirty="0" smtClean="0">
                <a:solidFill>
                  <a:schemeClr val="bg1"/>
                </a:solidFill>
                <a:latin typeface="Times New Roman" panose="02020603050405020304" pitchFamily="18" charset="0"/>
                <a:ea typeface="Times New Roman" panose="02020603050405020304" pitchFamily="18" charset="0"/>
              </a:rPr>
              <a:t>;</a:t>
            </a:r>
            <a:r>
              <a:rPr lang="en-US" sz="2400" b="1" dirty="0" smtClean="0">
                <a:solidFill>
                  <a:schemeClr val="bg1"/>
                </a:solidFill>
                <a:latin typeface="Times New Roman" panose="02020603050405020304" pitchFamily="18" charset="0"/>
                <a:ea typeface="Times New Roman" panose="02020603050405020304" pitchFamily="18" charset="0"/>
              </a:rPr>
              <a:t> </a:t>
            </a:r>
            <a:endParaRPr lang="ro-RO" sz="2400" dirty="0">
              <a:solidFill>
                <a:schemeClr val="bg1"/>
              </a:solidFill>
            </a:endParaRPr>
          </a:p>
        </p:txBody>
      </p:sp>
      <p:sp>
        <p:nvSpPr>
          <p:cNvPr id="6" name="Dreptunghi 5"/>
          <p:cNvSpPr/>
          <p:nvPr/>
        </p:nvSpPr>
        <p:spPr>
          <a:xfrm>
            <a:off x="0" y="3447097"/>
            <a:ext cx="12192000" cy="461665"/>
          </a:xfrm>
          <a:prstGeom prst="rect">
            <a:avLst/>
          </a:prstGeom>
          <a:solidFill>
            <a:schemeClr val="accent1">
              <a:lumMod val="75000"/>
            </a:schemeClr>
          </a:solidFill>
        </p:spPr>
        <p:txBody>
          <a:bodyPr wrap="square">
            <a:spAutoFit/>
          </a:bodyPr>
          <a:lstStyle/>
          <a:p>
            <a:r>
              <a:rPr lang="ro-MD" sz="2400" b="1" dirty="0" smtClean="0">
                <a:solidFill>
                  <a:schemeClr val="bg1"/>
                </a:solidFill>
                <a:latin typeface="Times New Roman" panose="02020603050405020304" pitchFamily="18" charset="0"/>
                <a:ea typeface="Times New Roman" panose="02020603050405020304" pitchFamily="18" charset="0"/>
              </a:rPr>
              <a:t>d) </a:t>
            </a:r>
            <a:r>
              <a:rPr lang="en-US" sz="2400" b="1" dirty="0" smtClean="0">
                <a:solidFill>
                  <a:schemeClr val="bg1"/>
                </a:solidFill>
                <a:latin typeface="Times New Roman" panose="02020603050405020304" pitchFamily="18" charset="0"/>
                <a:ea typeface="Times New Roman" panose="02020603050405020304" pitchFamily="18" charset="0"/>
              </a:rPr>
              <a:t>A</a:t>
            </a:r>
            <a:r>
              <a:rPr lang="ro-MD" sz="2400" b="1" dirty="0" err="1" smtClean="0">
                <a:solidFill>
                  <a:schemeClr val="bg1"/>
                </a:solidFill>
                <a:latin typeface="Times New Roman" panose="02020603050405020304" pitchFamily="18" charset="0"/>
                <a:ea typeface="Times New Roman" panose="02020603050405020304" pitchFamily="18" charset="0"/>
              </a:rPr>
              <a:t>plicarea</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măsuri</a:t>
            </a:r>
            <a:r>
              <a:rPr lang="ro-MD" sz="2400" b="1" dirty="0" smtClean="0">
                <a:solidFill>
                  <a:schemeClr val="bg1"/>
                </a:solidFill>
                <a:latin typeface="Times New Roman" panose="02020603050405020304" pitchFamily="18" charset="0"/>
                <a:ea typeface="Times New Roman" panose="02020603050405020304" pitchFamily="18" charset="0"/>
              </a:rPr>
              <a:t>lor </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igienico-sanitare</a:t>
            </a:r>
            <a:r>
              <a:rPr lang="en-US" sz="2400" b="1" dirty="0">
                <a:solidFill>
                  <a:schemeClr val="bg1"/>
                </a:solidFill>
                <a:latin typeface="Times New Roman" panose="02020603050405020304" pitchFamily="18" charset="0"/>
                <a:ea typeface="Times New Roman" panose="02020603050405020304" pitchFamily="18" charset="0"/>
              </a:rPr>
              <a:t> la </a:t>
            </a:r>
            <a:r>
              <a:rPr lang="en-US" sz="2400" b="1" dirty="0" err="1">
                <a:solidFill>
                  <a:schemeClr val="bg1"/>
                </a:solidFill>
                <a:latin typeface="Times New Roman" panose="02020603050405020304" pitchFamily="18" charset="0"/>
                <a:ea typeface="Times New Roman" panose="02020603050405020304" pitchFamily="18" charset="0"/>
              </a:rPr>
              <a:t>nivel</a:t>
            </a:r>
            <a:r>
              <a:rPr lang="en-US" sz="2400" b="1" dirty="0">
                <a:solidFill>
                  <a:schemeClr val="bg1"/>
                </a:solidFill>
                <a:latin typeface="Times New Roman" panose="02020603050405020304" pitchFamily="18" charset="0"/>
                <a:ea typeface="Times New Roman" panose="02020603050405020304" pitchFamily="18" charset="0"/>
              </a:rPr>
              <a:t> de </a:t>
            </a:r>
            <a:r>
              <a:rPr lang="en-US" sz="2400" b="1" dirty="0" err="1">
                <a:solidFill>
                  <a:schemeClr val="bg1"/>
                </a:solidFill>
                <a:latin typeface="Times New Roman" panose="02020603050405020304" pitchFamily="18" charset="0"/>
                <a:ea typeface="Times New Roman" panose="02020603050405020304" pitchFamily="18" charset="0"/>
              </a:rPr>
              <a:t>instituție</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educațională</a:t>
            </a:r>
            <a:r>
              <a:rPr lang="ro-MD" sz="2400" b="1" dirty="0" smtClean="0">
                <a:solidFill>
                  <a:schemeClr val="bg1"/>
                </a:solidFill>
                <a:latin typeface="Times New Roman" panose="02020603050405020304" pitchFamily="18" charset="0"/>
                <a:ea typeface="Times New Roman" panose="02020603050405020304" pitchFamily="18" charset="0"/>
              </a:rPr>
              <a:t>;</a:t>
            </a:r>
            <a:r>
              <a:rPr lang="en-US" sz="2400" b="1" dirty="0" smtClean="0">
                <a:solidFill>
                  <a:schemeClr val="bg1"/>
                </a:solidFill>
                <a:latin typeface="Times New Roman" panose="02020603050405020304" pitchFamily="18" charset="0"/>
                <a:ea typeface="Times New Roman" panose="02020603050405020304" pitchFamily="18" charset="0"/>
              </a:rPr>
              <a:t> </a:t>
            </a:r>
            <a:endParaRPr lang="ro-RO" sz="2400" dirty="0">
              <a:solidFill>
                <a:schemeClr val="bg1"/>
              </a:solidFill>
            </a:endParaRPr>
          </a:p>
        </p:txBody>
      </p:sp>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700" y="3908763"/>
            <a:ext cx="4432300" cy="2949238"/>
          </a:xfrm>
          <a:prstGeom prst="rect">
            <a:avLst/>
          </a:prstGeom>
        </p:spPr>
      </p:pic>
      <p:sp>
        <p:nvSpPr>
          <p:cNvPr id="8" name="CasetăText 7"/>
          <p:cNvSpPr txBox="1"/>
          <p:nvPr/>
        </p:nvSpPr>
        <p:spPr>
          <a:xfrm>
            <a:off x="0" y="3970317"/>
            <a:ext cx="7759700" cy="3046988"/>
          </a:xfrm>
          <a:prstGeom prst="rect">
            <a:avLst/>
          </a:prstGeom>
          <a:noFill/>
        </p:spPr>
        <p:txBody>
          <a:bodyPr wrap="square" rtlCol="0">
            <a:spAutoFit/>
          </a:bodyPr>
          <a:lstStyle/>
          <a:p>
            <a:pPr algn="ctr"/>
            <a:r>
              <a:rPr lang="ro-MD" sz="2400" b="1" dirty="0" smtClean="0">
                <a:latin typeface="Times New Roman" panose="02020603050405020304" pitchFamily="18" charset="0"/>
                <a:cs typeface="Times New Roman" panose="02020603050405020304" pitchFamily="18" charset="0"/>
              </a:rPr>
              <a:t>PUNCTE TARI:</a:t>
            </a:r>
          </a:p>
          <a:p>
            <a:pPr algn="ctr"/>
            <a:r>
              <a:rPr lang="ro-MD" sz="2400" b="1" dirty="0" smtClean="0">
                <a:solidFill>
                  <a:srgbClr val="FF0000"/>
                </a:solidFill>
                <a:latin typeface="Times New Roman" panose="02020603050405020304" pitchFamily="18" charset="0"/>
                <a:cs typeface="Times New Roman" panose="02020603050405020304" pitchFamily="18" charset="0"/>
              </a:rPr>
              <a:t>SPIRITUL DE GRUP AL CADRELOR DE CONDUCERE;</a:t>
            </a:r>
          </a:p>
          <a:p>
            <a:pPr algn="ctr"/>
            <a:r>
              <a:rPr lang="ro-MD" sz="2400" b="1" dirty="0" smtClean="0">
                <a:latin typeface="Times New Roman" panose="02020603050405020304" pitchFamily="18" charset="0"/>
                <a:cs typeface="Times New Roman" panose="02020603050405020304" pitchFamily="18" charset="0"/>
              </a:rPr>
              <a:t>PUNCTE SLABE:</a:t>
            </a:r>
          </a:p>
          <a:p>
            <a:pPr algn="ctr"/>
            <a:r>
              <a:rPr lang="ro-MD" sz="2400" b="1" dirty="0" smtClean="0">
                <a:solidFill>
                  <a:srgbClr val="FF0000"/>
                </a:solidFill>
                <a:latin typeface="Times New Roman" panose="02020603050405020304" pitchFamily="18" charset="0"/>
                <a:cs typeface="Times New Roman" panose="02020603050405020304" pitchFamily="18" charset="0"/>
              </a:rPr>
              <a:t>DIFICULTĂȚI ÎN ASIGURAREA INTEGRALĂ A CONDIȚIILOR  REGULAMENTARE ÎNTRU ASIGURAREA PROTECȚIEI PENTRU EVITAREA RISCURILOR DE INFECTARE</a:t>
            </a:r>
            <a:r>
              <a:rPr lang="ro-MD" sz="2400" dirty="0" smtClean="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55922267"/>
      </p:ext>
    </p:extLst>
  </p:cSld>
  <p:clrMapOvr>
    <a:masterClrMapping/>
  </p:clrMapOvr>
  <p:transition spd="slow" advClick="0" advTm="388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215385" y="741466"/>
            <a:ext cx="1896616" cy="17850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r>
              <a:rPr kumimoji="1" lang="en-US" altLang="zh-CN" sz="8000" dirty="0">
                <a:solidFill>
                  <a:schemeClr val="bg1"/>
                </a:solidFill>
                <a:latin typeface="字魂35号-经典雅黑" panose="02000000000000000000" pitchFamily="2" charset="-122"/>
                <a:ea typeface="字魂35号-经典雅黑" panose="02000000000000000000" pitchFamily="2" charset="-122"/>
              </a:rPr>
              <a:t>01</a:t>
            </a:r>
            <a:endParaRPr lang="zh-CN" altLang="en-US" sz="8000" dirty="0">
              <a:solidFill>
                <a:schemeClr val="bg1"/>
              </a:solidFill>
              <a:latin typeface="字魂35号-经典雅黑" panose="02000000000000000000" pitchFamily="2" charset="-122"/>
              <a:ea typeface="字魂35号-经典雅黑" panose="02000000000000000000" pitchFamily="2" charset="-122"/>
            </a:endParaRPr>
          </a:p>
        </p:txBody>
      </p:sp>
      <p:sp>
        <p:nvSpPr>
          <p:cNvPr id="14" name="矩形 13"/>
          <p:cNvSpPr/>
          <p:nvPr/>
        </p:nvSpPr>
        <p:spPr>
          <a:xfrm>
            <a:off x="7291683" y="733080"/>
            <a:ext cx="4356032" cy="615553"/>
          </a:xfrm>
          <a:prstGeom prst="rect">
            <a:avLst/>
          </a:prstGeom>
          <a:noFill/>
        </p:spPr>
        <p:txBody>
          <a:bodyPr wrap="square" lIns="0" tIns="0" rIns="0" bIns="0">
            <a:spAutoFit/>
          </a:bodyPr>
          <a:lstStyle/>
          <a:p>
            <a:pPr algn="dist" eaLnBrk="1" hangingPunct="1">
              <a:defRPr/>
            </a:pPr>
            <a:r>
              <a:rPr lang="zh-CN" altLang="en-US" sz="40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点击添加标题</a:t>
            </a:r>
          </a:p>
        </p:txBody>
      </p:sp>
      <p:sp>
        <p:nvSpPr>
          <p:cNvPr id="15" name="TextBox 11"/>
          <p:cNvSpPr txBox="1"/>
          <p:nvPr/>
        </p:nvSpPr>
        <p:spPr>
          <a:xfrm>
            <a:off x="3852505" y="3091761"/>
            <a:ext cx="4622378" cy="261610"/>
          </a:xfrm>
          <a:prstGeom prst="rect">
            <a:avLst/>
          </a:prstGeom>
          <a:noFill/>
        </p:spPr>
        <p:txBody>
          <a:bodyPr wrap="square">
            <a:spAutoFit/>
          </a:bodyPr>
          <a:lstStyle/>
          <a:p>
            <a:pPr marL="171450" lvl="1" indent="-171450" algn="dist">
              <a:buFont typeface="Arial" panose="020B0604020202020204" pitchFamily="34" charset="0"/>
              <a:buChar char="•"/>
              <a:defRPr/>
            </a:pPr>
            <a:r>
              <a:rPr lang="zh-CN" altLang="en-US" sz="11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添加相关标题文字添加相关标题文字相关标题文字</a:t>
            </a:r>
            <a:endParaRPr lang="en-US" altLang="zh-CN" sz="1100" noProof="1">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pic>
        <p:nvPicPr>
          <p:cNvPr id="3074" name="Picture 2" descr="La ÅcoalÄ dupÄ 6 luni. Prima zi din anul Åcolar 2020-2021: bucuria  revederii versus frica de necunoscut | Buna ziua Bras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tăText 1"/>
          <p:cNvSpPr txBox="1"/>
          <p:nvPr/>
        </p:nvSpPr>
        <p:spPr>
          <a:xfrm>
            <a:off x="0" y="0"/>
            <a:ext cx="12192000" cy="1200329"/>
          </a:xfrm>
          <a:prstGeom prst="rect">
            <a:avLst/>
          </a:prstGeom>
          <a:solidFill>
            <a:schemeClr val="accent1">
              <a:lumMod val="75000"/>
            </a:schemeClr>
          </a:solidFill>
        </p:spPr>
        <p:txBody>
          <a:bodyPr wrap="square" rtlCol="0">
            <a:spAutoFit/>
          </a:bodyPr>
          <a:lstStyle/>
          <a:p>
            <a:pPr algn="ctr"/>
            <a:r>
              <a:rPr lang="ro-RO" sz="3600" b="1" dirty="0" smtClean="0">
                <a:solidFill>
                  <a:schemeClr val="bg1"/>
                </a:solidFill>
                <a:latin typeface="Times New Roman" panose="02020603050405020304" pitchFamily="18" charset="0"/>
                <a:cs typeface="Times New Roman" panose="02020603050405020304" pitchFamily="18" charset="0"/>
              </a:rPr>
              <a:t>4.Formarea </a:t>
            </a:r>
            <a:r>
              <a:rPr lang="ro-RO" sz="3600" b="1" dirty="0">
                <a:solidFill>
                  <a:schemeClr val="bg1"/>
                </a:solidFill>
                <a:latin typeface="Times New Roman" panose="02020603050405020304" pitchFamily="18" charset="0"/>
                <a:cs typeface="Times New Roman" panose="02020603050405020304" pitchFamily="18" charset="0"/>
              </a:rPr>
              <a:t>cadrelor didactice și manageriale privind respectarea normelor de sănătate publică </a:t>
            </a:r>
            <a:endParaRPr lang="ro-RO" sz="2400" b="1" dirty="0">
              <a:solidFill>
                <a:schemeClr val="bg1"/>
              </a:solidFill>
              <a:latin typeface="Times New Roman" panose="02020603050405020304" pitchFamily="18" charset="0"/>
              <a:cs typeface="Times New Roman" panose="02020603050405020304" pitchFamily="18" charset="0"/>
            </a:endParaRPr>
          </a:p>
        </p:txBody>
      </p:sp>
      <p:sp>
        <p:nvSpPr>
          <p:cNvPr id="3" name="CasetăText 2"/>
          <p:cNvSpPr txBox="1"/>
          <p:nvPr/>
        </p:nvSpPr>
        <p:spPr>
          <a:xfrm>
            <a:off x="0" y="4553515"/>
            <a:ext cx="12192000" cy="2246769"/>
          </a:xfrm>
          <a:prstGeom prst="rect">
            <a:avLst/>
          </a:prstGeom>
          <a:solidFill>
            <a:schemeClr val="accent1">
              <a:lumMod val="75000"/>
            </a:schemeClr>
          </a:solidFill>
        </p:spPr>
        <p:txBody>
          <a:bodyPr wrap="square" rtlCol="0">
            <a:spAutoFit/>
          </a:bodyPr>
          <a:lstStyle/>
          <a:p>
            <a:pPr algn="ctr" fontAlgn="base"/>
            <a:r>
              <a:rPr lang="ro-RO" sz="2800" b="1" dirty="0" smtClean="0">
                <a:solidFill>
                  <a:schemeClr val="bg1"/>
                </a:solidFill>
                <a:latin typeface="Times New Roman" panose="02020603050405020304" pitchFamily="18" charset="0"/>
                <a:cs typeface="Times New Roman" panose="02020603050405020304" pitchFamily="18" charset="0"/>
              </a:rPr>
              <a:t>5.Distribuirea donației MECC  și a UNICEF Moldova : </a:t>
            </a:r>
          </a:p>
          <a:p>
            <a:pPr algn="ctr" fontAlgn="base"/>
            <a:r>
              <a:rPr lang="ro-RO" sz="2800" b="1" dirty="0" smtClean="0">
                <a:solidFill>
                  <a:schemeClr val="bg1"/>
                </a:solidFill>
                <a:latin typeface="Times New Roman" panose="02020603050405020304" pitchFamily="18" charset="0"/>
                <a:cs typeface="Times New Roman" panose="02020603050405020304" pitchFamily="18" charset="0"/>
              </a:rPr>
              <a:t>I tranșă -dezinfectanți pentru </a:t>
            </a:r>
            <a:r>
              <a:rPr lang="ro-RO" sz="2800" b="1" dirty="0">
                <a:solidFill>
                  <a:schemeClr val="bg1"/>
                </a:solidFill>
                <a:latin typeface="Times New Roman" panose="02020603050405020304" pitchFamily="18" charset="0"/>
                <a:cs typeface="Times New Roman" panose="02020603050405020304" pitchFamily="18" charset="0"/>
              </a:rPr>
              <a:t>mâini </a:t>
            </a:r>
            <a:r>
              <a:rPr lang="ro-RO" sz="2800" b="1" dirty="0" smtClean="0">
                <a:solidFill>
                  <a:schemeClr val="bg1"/>
                </a:solidFill>
                <a:latin typeface="Times New Roman" panose="02020603050405020304" pitchFamily="18" charset="0"/>
                <a:cs typeface="Times New Roman" panose="02020603050405020304" pitchFamily="18" charset="0"/>
              </a:rPr>
              <a:t>și spații școlare indicate pentru </a:t>
            </a:r>
            <a:r>
              <a:rPr lang="ro-RO" sz="2800" b="1" dirty="0">
                <a:solidFill>
                  <a:schemeClr val="bg1"/>
                </a:solidFill>
                <a:latin typeface="Times New Roman" panose="02020603050405020304" pitchFamily="18" charset="0"/>
                <a:cs typeface="Times New Roman" panose="02020603050405020304" pitchFamily="18" charset="0"/>
              </a:rPr>
              <a:t>toate instituțiile de învățământ general </a:t>
            </a:r>
            <a:r>
              <a:rPr lang="ro-RO" sz="2800" b="1" dirty="0" smtClean="0">
                <a:solidFill>
                  <a:schemeClr val="bg1"/>
                </a:solidFill>
                <a:latin typeface="Times New Roman" panose="02020603050405020304" pitchFamily="18" charset="0"/>
                <a:cs typeface="Times New Roman" panose="02020603050405020304" pitchFamily="18" charset="0"/>
              </a:rPr>
              <a:t> (în </a:t>
            </a:r>
            <a:r>
              <a:rPr lang="ro-RO" sz="2800" b="1" dirty="0">
                <a:solidFill>
                  <a:schemeClr val="bg1"/>
                </a:solidFill>
                <a:latin typeface="Times New Roman" panose="02020603050405020304" pitchFamily="18" charset="0"/>
                <a:cs typeface="Times New Roman" panose="02020603050405020304" pitchFamily="18" charset="0"/>
              </a:rPr>
              <a:t>valoare de circa </a:t>
            </a:r>
            <a:r>
              <a:rPr lang="ro-RO" sz="2800" b="1" dirty="0" smtClean="0">
                <a:solidFill>
                  <a:schemeClr val="bg1"/>
                </a:solidFill>
                <a:latin typeface="Times New Roman" panose="02020603050405020304" pitchFamily="18" charset="0"/>
                <a:cs typeface="Times New Roman" panose="02020603050405020304" pitchFamily="18" charset="0"/>
              </a:rPr>
              <a:t>121 728,20 lei</a:t>
            </a:r>
            <a:r>
              <a:rPr lang="ro-RO" sz="2800" b="1" dirty="0">
                <a:solidFill>
                  <a:schemeClr val="bg1"/>
                </a:solidFill>
                <a:latin typeface="Times New Roman" panose="02020603050405020304" pitchFamily="18" charset="0"/>
                <a:cs typeface="Times New Roman" panose="02020603050405020304" pitchFamily="18" charset="0"/>
              </a:rPr>
              <a:t>) pentru prevenirea și controlul răspândirii infecției COVID-19</a:t>
            </a:r>
            <a:r>
              <a:rPr lang="ro-RO" sz="2800" b="1" dirty="0" smtClean="0">
                <a:solidFill>
                  <a:schemeClr val="bg1"/>
                </a:solidFill>
                <a:latin typeface="Times New Roman" panose="02020603050405020304" pitchFamily="18" charset="0"/>
                <a:cs typeface="Times New Roman" panose="02020603050405020304" pitchFamily="18" charset="0"/>
              </a:rPr>
              <a:t>;</a:t>
            </a:r>
          </a:p>
          <a:p>
            <a:pPr algn="ctr" fontAlgn="base"/>
            <a:r>
              <a:rPr lang="ro-MD" sz="2800" b="1" dirty="0" smtClean="0">
                <a:solidFill>
                  <a:schemeClr val="bg1"/>
                </a:solidFill>
                <a:latin typeface="Times New Roman" panose="02020603050405020304" pitchFamily="18" charset="0"/>
                <a:cs typeface="Times New Roman" panose="02020603050405020304" pitchFamily="18" charset="0"/>
              </a:rPr>
              <a:t>Tranșa a II-a: donația MECC-dezinfectanți pentru mâini-8.315 tone</a:t>
            </a:r>
            <a:endParaRPr lang="ro-RO" sz="2800" b="1" dirty="0">
              <a:solidFill>
                <a:schemeClr val="bg1"/>
              </a:solidFill>
              <a:latin typeface="Times New Roman" panose="02020603050405020304" pitchFamily="18" charset="0"/>
              <a:cs typeface="Times New Roman" panose="02020603050405020304" pitchFamily="18" charset="0"/>
            </a:endParaRPr>
          </a:p>
        </p:txBody>
      </p:sp>
      <p:sp>
        <p:nvSpPr>
          <p:cNvPr id="4" name="CasetăText 3"/>
          <p:cNvSpPr txBox="1"/>
          <p:nvPr/>
        </p:nvSpPr>
        <p:spPr>
          <a:xfrm>
            <a:off x="3416300" y="5676900"/>
            <a:ext cx="558800" cy="369332"/>
          </a:xfrm>
          <a:prstGeom prst="rect">
            <a:avLst/>
          </a:prstGeom>
          <a:noFill/>
        </p:spPr>
        <p:txBody>
          <a:bodyPr wrap="square" rtlCol="0">
            <a:spAutoFit/>
          </a:bodyPr>
          <a:lstStyle/>
          <a:p>
            <a:endParaRPr lang="ro-RO" dirty="0"/>
          </a:p>
        </p:txBody>
      </p:sp>
    </p:spTree>
    <p:extLst>
      <p:ext uri="{BB962C8B-B14F-4D97-AF65-F5344CB8AC3E}">
        <p14:creationId xmlns:p14="http://schemas.microsoft.com/office/powerpoint/2010/main" val="1914828047"/>
      </p:ext>
    </p:extLst>
  </p:cSld>
  <p:clrMapOvr>
    <a:masterClrMapping/>
  </p:clrMapOvr>
  <mc:AlternateContent xmlns:mc="http://schemas.openxmlformats.org/markup-compatibility/2006" xmlns:p14="http://schemas.microsoft.com/office/powerpoint/2010/main">
    <mc:Choice Requires="p14">
      <p:transition spd="slow" p14:dur="900" advTm="10259">
        <p14:warp dir="in"/>
      </p:transition>
    </mc:Choice>
    <mc:Fallback xmlns="">
      <p:transition spd="slow" advTm="102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3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4*#ppt_w"/>
                                          </p:val>
                                        </p:tav>
                                        <p:tav tm="100000">
                                          <p:val>
                                            <p:strVal val="#ppt_w"/>
                                          </p:val>
                                        </p:tav>
                                      </p:tavLst>
                                    </p:anim>
                                    <p:anim calcmode="lin" valueType="num">
                                      <p:cBhvr>
                                        <p:cTn id="14" dur="500" fill="hold"/>
                                        <p:tgtEl>
                                          <p:spTgt spid="14"/>
                                        </p:tgtEl>
                                        <p:attrNameLst>
                                          <p:attrName>ppt_h</p:attrName>
                                        </p:attrNameLst>
                                      </p:cBhvr>
                                      <p:tavLst>
                                        <p:tav tm="0">
                                          <p:val>
                                            <p:strVal val="4*#ppt_h"/>
                                          </p:val>
                                        </p:tav>
                                        <p:tav tm="100000">
                                          <p:val>
                                            <p:strVal val="#ppt_h"/>
                                          </p:val>
                                        </p:tav>
                                      </p:tavLst>
                                    </p:anim>
                                  </p:childTnLst>
                                </p:cTn>
                              </p:par>
                            </p:childTnLst>
                          </p:cTn>
                        </p:par>
                        <p:par>
                          <p:cTn id="15" fill="hold">
                            <p:stCondLst>
                              <p:cond delay="1250"/>
                            </p:stCondLst>
                            <p:childTnLst>
                              <p:par>
                                <p:cTn id="16" presetID="1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p:tgtEl>
                                          <p:spTgt spid="15"/>
                                        </p:tgtEl>
                                        <p:attrNameLst>
                                          <p:attrName>ppt_x</p:attrName>
                                        </p:attrNameLst>
                                      </p:cBhvr>
                                      <p:tavLst>
                                        <p:tav tm="0">
                                          <p:val>
                                            <p:strVal val="#ppt_x-#ppt_w*1.125000"/>
                                          </p:val>
                                        </p:tav>
                                        <p:tav tm="100000">
                                          <p:val>
                                            <p:strVal val="#ppt_x"/>
                                          </p:val>
                                        </p:tav>
                                      </p:tavLst>
                                    </p:anim>
                                    <p:animEffect transition="in" filter="wipe(righ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215385" y="741466"/>
            <a:ext cx="1896616" cy="17850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r>
              <a:rPr kumimoji="1" lang="en-US" altLang="zh-CN" sz="8000" dirty="0">
                <a:solidFill>
                  <a:schemeClr val="bg1"/>
                </a:solidFill>
                <a:latin typeface="字魂35号-经典雅黑" panose="02000000000000000000" pitchFamily="2" charset="-122"/>
                <a:ea typeface="字魂35号-经典雅黑" panose="02000000000000000000" pitchFamily="2" charset="-122"/>
              </a:rPr>
              <a:t>01</a:t>
            </a:r>
            <a:endParaRPr lang="zh-CN" altLang="en-US" sz="8000" dirty="0">
              <a:solidFill>
                <a:schemeClr val="bg1"/>
              </a:solidFill>
              <a:latin typeface="字魂35号-经典雅黑" panose="02000000000000000000" pitchFamily="2" charset="-122"/>
              <a:ea typeface="字魂35号-经典雅黑" panose="02000000000000000000" pitchFamily="2" charset="-122"/>
            </a:endParaRPr>
          </a:p>
        </p:txBody>
      </p:sp>
      <p:sp>
        <p:nvSpPr>
          <p:cNvPr id="14" name="矩形 13"/>
          <p:cNvSpPr/>
          <p:nvPr/>
        </p:nvSpPr>
        <p:spPr>
          <a:xfrm>
            <a:off x="7291683" y="733080"/>
            <a:ext cx="4356032" cy="615553"/>
          </a:xfrm>
          <a:prstGeom prst="rect">
            <a:avLst/>
          </a:prstGeom>
          <a:noFill/>
        </p:spPr>
        <p:txBody>
          <a:bodyPr wrap="square" lIns="0" tIns="0" rIns="0" bIns="0">
            <a:spAutoFit/>
          </a:bodyPr>
          <a:lstStyle/>
          <a:p>
            <a:pPr algn="dist" eaLnBrk="1" hangingPunct="1">
              <a:defRPr/>
            </a:pPr>
            <a:r>
              <a:rPr lang="zh-CN" altLang="en-US" sz="40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点击添加标题</a:t>
            </a:r>
          </a:p>
        </p:txBody>
      </p:sp>
      <p:sp>
        <p:nvSpPr>
          <p:cNvPr id="15" name="TextBox 11"/>
          <p:cNvSpPr txBox="1"/>
          <p:nvPr/>
        </p:nvSpPr>
        <p:spPr>
          <a:xfrm>
            <a:off x="3852505" y="3091761"/>
            <a:ext cx="4622378" cy="261610"/>
          </a:xfrm>
          <a:prstGeom prst="rect">
            <a:avLst/>
          </a:prstGeom>
          <a:noFill/>
        </p:spPr>
        <p:txBody>
          <a:bodyPr wrap="square">
            <a:spAutoFit/>
          </a:bodyPr>
          <a:lstStyle/>
          <a:p>
            <a:pPr marL="171450" lvl="1" indent="-171450" algn="dist">
              <a:buFont typeface="Arial" panose="020B0604020202020204" pitchFamily="34" charset="0"/>
              <a:buChar char="•"/>
              <a:defRPr/>
            </a:pPr>
            <a:r>
              <a:rPr lang="zh-CN" altLang="en-US" sz="1100" noProof="1">
                <a:solidFill>
                  <a:schemeClr val="bg1"/>
                </a:solidFill>
                <a:latin typeface="字魂35号-经典雅黑" panose="02000000000000000000" pitchFamily="2" charset="-122"/>
                <a:ea typeface="字魂35号-经典雅黑" panose="02000000000000000000" pitchFamily="2" charset="-122"/>
                <a:cs typeface="+mn-ea"/>
                <a:sym typeface="Arial" panose="020B0604020202020204" pitchFamily="34" charset="0"/>
              </a:rPr>
              <a:t>添加相关标题文字添加相关标题文字相关标题文字</a:t>
            </a:r>
            <a:endParaRPr lang="en-US" altLang="zh-CN" sz="1100" noProof="1">
              <a:solidFill>
                <a:schemeClr val="bg1"/>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pic>
        <p:nvPicPr>
          <p:cNvPr id="3074" name="Picture 2" descr="La ÅcoalÄ dupÄ 6 luni. Prima zi din anul Åcolar 2020-2021: bucuria  revederii versus frica de necunoscut | Buna ziua Bras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tăText 1"/>
          <p:cNvSpPr txBox="1"/>
          <p:nvPr/>
        </p:nvSpPr>
        <p:spPr>
          <a:xfrm>
            <a:off x="0" y="-799"/>
            <a:ext cx="12192000" cy="1200329"/>
          </a:xfrm>
          <a:prstGeom prst="rect">
            <a:avLst/>
          </a:prstGeom>
          <a:solidFill>
            <a:schemeClr val="accent1">
              <a:lumMod val="75000"/>
            </a:schemeClr>
          </a:solidFill>
        </p:spPr>
        <p:txBody>
          <a:bodyPr wrap="square" rtlCol="0">
            <a:spAutoFit/>
          </a:bodyPr>
          <a:lstStyle/>
          <a:p>
            <a:pPr algn="ctr"/>
            <a:r>
              <a:rPr lang="ro-RO" sz="3600" b="1" dirty="0" smtClean="0">
                <a:solidFill>
                  <a:schemeClr val="bg1"/>
                </a:solidFill>
                <a:latin typeface="Times New Roman" panose="02020603050405020304" pitchFamily="18" charset="0"/>
                <a:cs typeface="Times New Roman" panose="02020603050405020304" pitchFamily="18" charset="0"/>
              </a:rPr>
              <a:t>7.</a:t>
            </a:r>
            <a:r>
              <a:rPr lang="ro-RO" sz="2400" dirty="0">
                <a:solidFill>
                  <a:srgbClr val="000000"/>
                </a:solidFill>
                <a:latin typeface="times new roman" panose="02020603050405020304" pitchFamily="18" charset="0"/>
              </a:rPr>
              <a:t> </a:t>
            </a:r>
            <a:r>
              <a:rPr lang="ro-RO" sz="3600" b="1" dirty="0" smtClean="0">
                <a:solidFill>
                  <a:schemeClr val="bg1"/>
                </a:solidFill>
                <a:latin typeface="times new roman" panose="02020603050405020304" pitchFamily="18" charset="0"/>
              </a:rPr>
              <a:t>Instruiri online pentru aplicarea </a:t>
            </a:r>
            <a:r>
              <a:rPr lang="ro-RO" sz="3600" b="1" dirty="0" smtClean="0">
                <a:solidFill>
                  <a:schemeClr val="bg1"/>
                </a:solidFill>
                <a:latin typeface="Times New Roman" panose="02020603050405020304" pitchFamily="18" charset="0"/>
                <a:cs typeface="Times New Roman" panose="02020603050405020304" pitchFamily="18" charset="0"/>
              </a:rPr>
              <a:t>celor </a:t>
            </a:r>
            <a:r>
              <a:rPr lang="ro-RO" sz="3600" b="1" dirty="0">
                <a:solidFill>
                  <a:schemeClr val="bg1"/>
                </a:solidFill>
                <a:latin typeface="Times New Roman" panose="02020603050405020304" pitchFamily="18" charset="0"/>
                <a:cs typeface="Times New Roman" panose="02020603050405020304" pitchFamily="18" charset="0"/>
              </a:rPr>
              <a:t>mai inovative tehnologii informaționale .</a:t>
            </a:r>
            <a:endParaRPr lang="ro-RO" sz="2400" b="1" dirty="0">
              <a:solidFill>
                <a:schemeClr val="bg1"/>
              </a:solidFill>
              <a:latin typeface="Times New Roman" panose="02020603050405020304" pitchFamily="18" charset="0"/>
              <a:cs typeface="Times New Roman" panose="02020603050405020304" pitchFamily="18" charset="0"/>
            </a:endParaRPr>
          </a:p>
        </p:txBody>
      </p:sp>
      <p:sp>
        <p:nvSpPr>
          <p:cNvPr id="3" name="CasetăText 2"/>
          <p:cNvSpPr txBox="1"/>
          <p:nvPr/>
        </p:nvSpPr>
        <p:spPr>
          <a:xfrm>
            <a:off x="0" y="5771597"/>
            <a:ext cx="12192000" cy="954107"/>
          </a:xfrm>
          <a:prstGeom prst="rect">
            <a:avLst/>
          </a:prstGeom>
          <a:solidFill>
            <a:schemeClr val="accent1">
              <a:lumMod val="75000"/>
            </a:schemeClr>
          </a:solidFill>
        </p:spPr>
        <p:txBody>
          <a:bodyPr wrap="square" rtlCol="0">
            <a:spAutoFit/>
          </a:bodyPr>
          <a:lstStyle/>
          <a:p>
            <a:pPr algn="ctr" fontAlgn="base"/>
            <a:r>
              <a:rPr lang="ro-RO" sz="2800" b="1" dirty="0" smtClean="0">
                <a:solidFill>
                  <a:schemeClr val="bg1"/>
                </a:solidFill>
                <a:latin typeface="Times New Roman" panose="02020603050405020304" pitchFamily="18" charset="0"/>
                <a:cs typeface="Times New Roman" panose="02020603050405020304" pitchFamily="18" charset="0"/>
              </a:rPr>
              <a:t> 8. </a:t>
            </a:r>
            <a:r>
              <a:rPr lang="ro-RO" sz="2800" b="1" dirty="0">
                <a:solidFill>
                  <a:schemeClr val="bg1"/>
                </a:solidFill>
                <a:latin typeface="Times New Roman" panose="02020603050405020304" pitchFamily="18" charset="0"/>
                <a:cs typeface="Times New Roman" panose="02020603050405020304" pitchFamily="18" charset="0"/>
              </a:rPr>
              <a:t>R</a:t>
            </a:r>
            <a:r>
              <a:rPr lang="ro-RO" sz="2800" b="1" dirty="0" smtClean="0">
                <a:solidFill>
                  <a:schemeClr val="bg1"/>
                </a:solidFill>
                <a:latin typeface="Times New Roman" panose="02020603050405020304" pitchFamily="18" charset="0"/>
                <a:cs typeface="Times New Roman" panose="02020603050405020304" pitchFamily="18" charset="0"/>
              </a:rPr>
              <a:t>ecepționarea  celor 60 de calculatoare alocate de MECC și distribuite instituțiilor școlare.</a:t>
            </a:r>
            <a:endParaRPr lang="ro-RO" sz="2800" b="1" dirty="0">
              <a:solidFill>
                <a:schemeClr val="bg1"/>
              </a:solidFill>
              <a:latin typeface="Times New Roman" panose="02020603050405020304" pitchFamily="18" charset="0"/>
              <a:cs typeface="Times New Roman" panose="02020603050405020304" pitchFamily="18" charset="0"/>
            </a:endParaRPr>
          </a:p>
        </p:txBody>
      </p:sp>
      <p:sp>
        <p:nvSpPr>
          <p:cNvPr id="4" name="CasetăText 3"/>
          <p:cNvSpPr txBox="1"/>
          <p:nvPr/>
        </p:nvSpPr>
        <p:spPr>
          <a:xfrm>
            <a:off x="3416300" y="5676900"/>
            <a:ext cx="558800" cy="369332"/>
          </a:xfrm>
          <a:prstGeom prst="rect">
            <a:avLst/>
          </a:prstGeom>
          <a:noFill/>
        </p:spPr>
        <p:txBody>
          <a:bodyPr wrap="square" rtlCol="0">
            <a:spAutoFit/>
          </a:bodyPr>
          <a:lstStyle/>
          <a:p>
            <a:endParaRPr lang="ro-RO" dirty="0"/>
          </a:p>
        </p:txBody>
      </p:sp>
    </p:spTree>
    <p:extLst>
      <p:ext uri="{BB962C8B-B14F-4D97-AF65-F5344CB8AC3E}">
        <p14:creationId xmlns:p14="http://schemas.microsoft.com/office/powerpoint/2010/main" val="3747193799"/>
      </p:ext>
    </p:extLst>
  </p:cSld>
  <p:clrMapOvr>
    <a:masterClrMapping/>
  </p:clrMapOvr>
  <mc:AlternateContent xmlns:mc="http://schemas.openxmlformats.org/markup-compatibility/2006" xmlns:p14="http://schemas.microsoft.com/office/powerpoint/2010/main">
    <mc:Choice Requires="p14">
      <p:transition spd="slow" p14:dur="900" advTm="5583">
        <p14:warp dir="in"/>
      </p:transition>
    </mc:Choice>
    <mc:Fallback xmlns="">
      <p:transition spd="slow" advTm="55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3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4*#ppt_w"/>
                                          </p:val>
                                        </p:tav>
                                        <p:tav tm="100000">
                                          <p:val>
                                            <p:strVal val="#ppt_w"/>
                                          </p:val>
                                        </p:tav>
                                      </p:tavLst>
                                    </p:anim>
                                    <p:anim calcmode="lin" valueType="num">
                                      <p:cBhvr>
                                        <p:cTn id="14" dur="500" fill="hold"/>
                                        <p:tgtEl>
                                          <p:spTgt spid="14"/>
                                        </p:tgtEl>
                                        <p:attrNameLst>
                                          <p:attrName>ppt_h</p:attrName>
                                        </p:attrNameLst>
                                      </p:cBhvr>
                                      <p:tavLst>
                                        <p:tav tm="0">
                                          <p:val>
                                            <p:strVal val="4*#ppt_h"/>
                                          </p:val>
                                        </p:tav>
                                        <p:tav tm="100000">
                                          <p:val>
                                            <p:strVal val="#ppt_h"/>
                                          </p:val>
                                        </p:tav>
                                      </p:tavLst>
                                    </p:anim>
                                  </p:childTnLst>
                                </p:cTn>
                              </p:par>
                            </p:childTnLst>
                          </p:cTn>
                        </p:par>
                        <p:par>
                          <p:cTn id="15" fill="hold">
                            <p:stCondLst>
                              <p:cond delay="1250"/>
                            </p:stCondLst>
                            <p:childTnLst>
                              <p:par>
                                <p:cTn id="16" presetID="1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p:tgtEl>
                                          <p:spTgt spid="15"/>
                                        </p:tgtEl>
                                        <p:attrNameLst>
                                          <p:attrName>ppt_x</p:attrName>
                                        </p:attrNameLst>
                                      </p:cBhvr>
                                      <p:tavLst>
                                        <p:tav tm="0">
                                          <p:val>
                                            <p:strVal val="#ppt_x-#ppt_w*1.125000"/>
                                          </p:val>
                                        </p:tav>
                                        <p:tav tm="100000">
                                          <p:val>
                                            <p:strVal val="#ppt_x"/>
                                          </p:val>
                                        </p:tav>
                                      </p:tavLst>
                                    </p:anim>
                                    <p:animEffect transition="in" filter="wipe(righ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0"/>
            <a:ext cx="12245978" cy="6858000"/>
            <a:chOff x="0" y="0"/>
            <a:chExt cx="12245978" cy="6858000"/>
          </a:xfrm>
        </p:grpSpPr>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37" name="组合 36"/>
            <p:cNvGrpSpPr/>
            <p:nvPr/>
          </p:nvGrpSpPr>
          <p:grpSpPr>
            <a:xfrm>
              <a:off x="53978" y="280086"/>
              <a:ext cx="12192000" cy="6495606"/>
              <a:chOff x="53978" y="280086"/>
              <a:chExt cx="12192000" cy="6495606"/>
            </a:xfrm>
          </p:grpSpPr>
          <p:sp>
            <p:nvSpPr>
              <p:cNvPr id="38" name="矩形 37"/>
              <p:cNvSpPr/>
              <p:nvPr/>
            </p:nvSpPr>
            <p:spPr>
              <a:xfrm>
                <a:off x="53978" y="1087058"/>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20"/>
              <p:cNvSpPr txBox="1"/>
              <p:nvPr/>
            </p:nvSpPr>
            <p:spPr>
              <a:xfrm>
                <a:off x="447679" y="280086"/>
                <a:ext cx="11518900" cy="646331"/>
              </a:xfrm>
              <a:prstGeom prst="rect">
                <a:avLst/>
              </a:prstGeom>
              <a:noFill/>
            </p:spPr>
            <p:txBody>
              <a:bodyPr wrap="square" rtlCol="0">
                <a:spAutoFit/>
              </a:bodyPr>
              <a:lstStyle/>
              <a:p>
                <a:pPr algn="dist"/>
                <a:r>
                  <a:rPr lang="ro-MD" altLang="zh-CN" sz="36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RESU</a:t>
                </a:r>
                <a:r>
                  <a:rPr lang="ro-MD" altLang="zh-CN" sz="36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RSE UMANE/ instituții școlare </a:t>
                </a:r>
                <a:endParaRPr lang="zh-CN" altLang="en-US" sz="3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sp>
        <p:nvSpPr>
          <p:cNvPr id="8" name="圆角矩形 4"/>
          <p:cNvSpPr/>
          <p:nvPr/>
        </p:nvSpPr>
        <p:spPr>
          <a:xfrm>
            <a:off x="2491329" y="2132602"/>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9" name="等腰三角形 8"/>
          <p:cNvSpPr/>
          <p:nvPr/>
        </p:nvSpPr>
        <p:spPr>
          <a:xfrm rot="5400000">
            <a:off x="9354085" y="2306969"/>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10" name="圆角矩形 6"/>
          <p:cNvSpPr/>
          <p:nvPr/>
        </p:nvSpPr>
        <p:spPr>
          <a:xfrm>
            <a:off x="2491330" y="2132602"/>
            <a:ext cx="1682797" cy="503939"/>
          </a:xfrm>
          <a:prstGeom prst="roundRect">
            <a:avLst>
              <a:gd name="adj" fmla="val 50000"/>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1" name="矩形 10"/>
          <p:cNvSpPr/>
          <p:nvPr/>
        </p:nvSpPr>
        <p:spPr>
          <a:xfrm>
            <a:off x="9560092" y="2153794"/>
            <a:ext cx="689612" cy="584775"/>
          </a:xfrm>
          <a:prstGeom prst="rect">
            <a:avLst/>
          </a:prstGeom>
        </p:spPr>
        <p:txBody>
          <a:bodyPr wrap="none">
            <a:spAutoFit/>
          </a:bodyPr>
          <a:lstStyle/>
          <a:p>
            <a:pPr algn="ctr"/>
            <a:r>
              <a:rPr lang="ro-MD" altLang="zh-CN" sz="3200" dirty="0" smtClean="0">
                <a:solidFill>
                  <a:schemeClr val="tx2">
                    <a:lumMod val="50000"/>
                  </a:schemeClr>
                </a:solidFill>
                <a:latin typeface="字魂35号-经典雅黑" panose="02000000000000000000" pitchFamily="2" charset="-122"/>
                <a:ea typeface="字魂35号-经典雅黑" panose="02000000000000000000" pitchFamily="2" charset="-122"/>
              </a:rPr>
              <a:t>33 </a:t>
            </a:r>
            <a:endParaRPr lang="zh-CN" altLang="en-US" sz="3200" dirty="0">
              <a:solidFill>
                <a:schemeClr val="tx2">
                  <a:lumMod val="50000"/>
                </a:schemeClr>
              </a:solidFill>
              <a:latin typeface="字魂35号-经典雅黑" panose="02000000000000000000" pitchFamily="2" charset="-122"/>
              <a:ea typeface="字魂35号-经典雅黑" panose="02000000000000000000" pitchFamily="2" charset="-122"/>
            </a:endParaRPr>
          </a:p>
        </p:txBody>
      </p:sp>
      <p:sp>
        <p:nvSpPr>
          <p:cNvPr id="12" name="椭圆 11"/>
          <p:cNvSpPr/>
          <p:nvPr/>
        </p:nvSpPr>
        <p:spPr>
          <a:xfrm>
            <a:off x="1628681" y="1988619"/>
            <a:ext cx="2816320"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3200" dirty="0" smtClean="0">
                <a:solidFill>
                  <a:schemeClr val="bg1"/>
                </a:solidFill>
                <a:latin typeface="字魂35号-经典雅黑" panose="02000000000000000000" pitchFamily="2" charset="-122"/>
                <a:ea typeface="字魂35号-经典雅黑" panose="02000000000000000000" pitchFamily="2" charset="-122"/>
              </a:rPr>
              <a:t>Instituții</a:t>
            </a:r>
            <a:endParaRPr lang="zh-CN" altLang="en-US" sz="3200" dirty="0">
              <a:solidFill>
                <a:schemeClr val="bg1"/>
              </a:solidFill>
              <a:latin typeface="字魂35号-经典雅黑" panose="02000000000000000000" pitchFamily="2" charset="-122"/>
              <a:ea typeface="字魂35号-经典雅黑" panose="02000000000000000000" pitchFamily="2" charset="-122"/>
            </a:endParaRPr>
          </a:p>
        </p:txBody>
      </p:sp>
      <p:sp>
        <p:nvSpPr>
          <p:cNvPr id="13" name="圆角矩形 9"/>
          <p:cNvSpPr/>
          <p:nvPr/>
        </p:nvSpPr>
        <p:spPr>
          <a:xfrm>
            <a:off x="2491329" y="3068489"/>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7" name="等腰三角形 16"/>
          <p:cNvSpPr/>
          <p:nvPr/>
        </p:nvSpPr>
        <p:spPr>
          <a:xfrm rot="5400000">
            <a:off x="9354085" y="3242856"/>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19" name="矩形 18"/>
          <p:cNvSpPr/>
          <p:nvPr/>
        </p:nvSpPr>
        <p:spPr>
          <a:xfrm>
            <a:off x="9504789" y="3089681"/>
            <a:ext cx="800219" cy="461665"/>
          </a:xfrm>
          <a:prstGeom prst="rect">
            <a:avLst/>
          </a:prstGeom>
        </p:spPr>
        <p:txBody>
          <a:bodyPr wrap="none">
            <a:sp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5471</a:t>
            </a:r>
            <a:endParaRPr lang="zh-CN" altLang="en-US" sz="2400" b="1"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0" name="椭圆 19"/>
          <p:cNvSpPr/>
          <p:nvPr/>
        </p:nvSpPr>
        <p:spPr>
          <a:xfrm>
            <a:off x="1511300" y="2924506"/>
            <a:ext cx="3683001"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32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Elevi </a:t>
            </a:r>
            <a:endParaRPr lang="zh-CN" altLang="en-US" sz="32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1" name="圆角矩形 14"/>
          <p:cNvSpPr/>
          <p:nvPr/>
        </p:nvSpPr>
        <p:spPr>
          <a:xfrm>
            <a:off x="2491329" y="4004377"/>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2" name="等腰三角形 21"/>
          <p:cNvSpPr/>
          <p:nvPr/>
        </p:nvSpPr>
        <p:spPr>
          <a:xfrm rot="5400000">
            <a:off x="9354085" y="4178743"/>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4" name="矩形 23"/>
          <p:cNvSpPr/>
          <p:nvPr/>
        </p:nvSpPr>
        <p:spPr>
          <a:xfrm>
            <a:off x="9521708" y="4004377"/>
            <a:ext cx="744829" cy="523220"/>
          </a:xfrm>
          <a:prstGeom prst="rect">
            <a:avLst/>
          </a:prstGeom>
        </p:spPr>
        <p:txBody>
          <a:bodyPr wrap="square">
            <a:spAutoFit/>
          </a:bodyPr>
          <a:lstStyle/>
          <a:p>
            <a:pPr algn="ctr"/>
            <a:r>
              <a:rPr lang="ro-MD" altLang="zh-CN" sz="28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487</a:t>
            </a:r>
            <a:endParaRPr lang="zh-CN" altLang="en-US" sz="2800" b="1" dirty="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5" name="椭圆 24"/>
          <p:cNvSpPr/>
          <p:nvPr/>
        </p:nvSpPr>
        <p:spPr>
          <a:xfrm>
            <a:off x="1778001" y="3942437"/>
            <a:ext cx="3109399"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PEDAGOGI</a:t>
            </a:r>
            <a:endParaRPr lang="zh-CN" altLang="en-US" sz="2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7" name="矩形 26"/>
          <p:cNvSpPr/>
          <p:nvPr/>
        </p:nvSpPr>
        <p:spPr>
          <a:xfrm>
            <a:off x="2030052" y="5984345"/>
            <a:ext cx="8354305" cy="117129"/>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8" name="圆角矩形 14"/>
          <p:cNvSpPr/>
          <p:nvPr/>
        </p:nvSpPr>
        <p:spPr>
          <a:xfrm>
            <a:off x="2712914" y="4940265"/>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9" name="椭圆 24"/>
          <p:cNvSpPr/>
          <p:nvPr/>
        </p:nvSpPr>
        <p:spPr>
          <a:xfrm>
            <a:off x="1628681" y="4817570"/>
            <a:ext cx="3832319"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Personal auxiliar</a:t>
            </a:r>
            <a:endParaRPr lang="zh-CN" altLang="en-US" sz="2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矩形 23"/>
          <p:cNvSpPr/>
          <p:nvPr/>
        </p:nvSpPr>
        <p:spPr>
          <a:xfrm>
            <a:off x="9700808" y="4929445"/>
            <a:ext cx="744829" cy="523220"/>
          </a:xfrm>
          <a:prstGeom prst="rect">
            <a:avLst/>
          </a:prstGeom>
        </p:spPr>
        <p:txBody>
          <a:bodyPr wrap="square">
            <a:spAutoFit/>
          </a:bodyPr>
          <a:lstStyle/>
          <a:p>
            <a:pPr algn="ctr"/>
            <a:r>
              <a:rPr lang="ro-MD" altLang="zh-CN" sz="28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380</a:t>
            </a:r>
            <a:endParaRPr lang="zh-CN" altLang="en-US" sz="2800" b="1" dirty="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1" name="等腰三角形 21"/>
          <p:cNvSpPr/>
          <p:nvPr/>
        </p:nvSpPr>
        <p:spPr>
          <a:xfrm rot="5400000">
            <a:off x="9509291" y="5144242"/>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1363">
        <p14:warp dir="in"/>
      </p:transition>
    </mc:Choice>
    <mc:Fallback xmlns="">
      <p:transition spd="slow" advTm="113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7" grpId="0" animBg="1"/>
      <p:bldP spid="19" grpId="0"/>
      <p:bldP spid="20" grpId="0" animBg="1"/>
      <p:bldP spid="21" grpId="0" animBg="1"/>
      <p:bldP spid="22" grpId="0" animBg="1"/>
      <p:bldP spid="24" grpId="0"/>
      <p:bldP spid="25" grpId="0" animBg="1"/>
      <p:bldP spid="27" grpId="0" animBg="1"/>
      <p:bldP spid="28" grpId="0" animBg="1"/>
      <p:bldP spid="29" grpId="0" animBg="1"/>
      <p:bldP spid="3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0"/>
            <a:ext cx="12245978" cy="6858000"/>
            <a:chOff x="0" y="0"/>
            <a:chExt cx="12245978" cy="6858000"/>
          </a:xfrm>
        </p:grpSpPr>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4545" t="4545" r="4545" b="4545"/>
            <a:stretch>
              <a:fillRect/>
            </a:stretch>
          </p:blipFill>
          <p:spPr>
            <a:xfrm>
              <a:off x="0" y="0"/>
              <a:ext cx="12192000" cy="6858000"/>
            </a:xfrm>
            <a:prstGeom prst="rect">
              <a:avLst/>
            </a:prstGeom>
          </p:spPr>
        </p:pic>
        <p:grpSp>
          <p:nvGrpSpPr>
            <p:cNvPr id="37" name="组合 36"/>
            <p:cNvGrpSpPr/>
            <p:nvPr/>
          </p:nvGrpSpPr>
          <p:grpSpPr>
            <a:xfrm>
              <a:off x="53978" y="280086"/>
              <a:ext cx="12192000" cy="6495606"/>
              <a:chOff x="53978" y="280086"/>
              <a:chExt cx="12192000" cy="6495606"/>
            </a:xfrm>
          </p:grpSpPr>
          <p:sp>
            <p:nvSpPr>
              <p:cNvPr id="38" name="矩形 37"/>
              <p:cNvSpPr/>
              <p:nvPr/>
            </p:nvSpPr>
            <p:spPr>
              <a:xfrm>
                <a:off x="53978" y="1087058"/>
                <a:ext cx="121920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20"/>
              <p:cNvSpPr txBox="1"/>
              <p:nvPr/>
            </p:nvSpPr>
            <p:spPr>
              <a:xfrm>
                <a:off x="447679" y="280086"/>
                <a:ext cx="11518900" cy="646331"/>
              </a:xfrm>
              <a:prstGeom prst="rect">
                <a:avLst/>
              </a:prstGeom>
              <a:noFill/>
            </p:spPr>
            <p:txBody>
              <a:bodyPr wrap="square" rtlCol="0">
                <a:spAutoFit/>
              </a:bodyPr>
              <a:lstStyle/>
              <a:p>
                <a:pPr algn="dist"/>
                <a:r>
                  <a:rPr lang="ro-MD" altLang="zh-CN" sz="36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RES</a:t>
                </a:r>
                <a:r>
                  <a:rPr lang="ro-MD" altLang="zh-CN" sz="36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URSE UMANE/ IET</a:t>
                </a:r>
                <a:endParaRPr lang="zh-CN" altLang="en-US" sz="3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grpSp>
      </p:grpSp>
      <p:sp>
        <p:nvSpPr>
          <p:cNvPr id="8" name="圆角矩形 4"/>
          <p:cNvSpPr/>
          <p:nvPr/>
        </p:nvSpPr>
        <p:spPr>
          <a:xfrm>
            <a:off x="2350192" y="2132601"/>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9" name="等腰三角形 8"/>
          <p:cNvSpPr/>
          <p:nvPr/>
        </p:nvSpPr>
        <p:spPr>
          <a:xfrm rot="5400000">
            <a:off x="9354085" y="2306969"/>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10" name="圆角矩形 6"/>
          <p:cNvSpPr/>
          <p:nvPr/>
        </p:nvSpPr>
        <p:spPr>
          <a:xfrm>
            <a:off x="2491330" y="2132602"/>
            <a:ext cx="1682797" cy="503939"/>
          </a:xfrm>
          <a:prstGeom prst="roundRect">
            <a:avLst>
              <a:gd name="adj" fmla="val 50000"/>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1" name="矩形 10"/>
          <p:cNvSpPr/>
          <p:nvPr/>
        </p:nvSpPr>
        <p:spPr>
          <a:xfrm>
            <a:off x="9366501" y="2051163"/>
            <a:ext cx="2217274" cy="584775"/>
          </a:xfrm>
          <a:prstGeom prst="rect">
            <a:avLst/>
          </a:prstGeom>
        </p:spPr>
        <p:txBody>
          <a:bodyPr wrap="none">
            <a:spAutoFit/>
          </a:bodyPr>
          <a:lstStyle/>
          <a:p>
            <a:pPr algn="ctr"/>
            <a:r>
              <a:rPr lang="ro-MD" altLang="zh-CN" sz="3200" dirty="0" smtClean="0">
                <a:solidFill>
                  <a:schemeClr val="tx2">
                    <a:lumMod val="50000"/>
                  </a:schemeClr>
                </a:solidFill>
                <a:latin typeface="字魂35号-经典雅黑" panose="02000000000000000000" pitchFamily="2" charset="-122"/>
                <a:ea typeface="字魂35号-经典雅黑" panose="02000000000000000000" pitchFamily="2" charset="-122"/>
              </a:rPr>
              <a:t>26/</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93 grupe</a:t>
            </a:r>
            <a:r>
              <a:rPr lang="ro-MD" altLang="zh-CN" sz="2800" b="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rPr>
              <a:t> </a:t>
            </a:r>
            <a:endParaRPr lang="zh-CN" altLang="en-US" sz="32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12" name="椭圆 11"/>
          <p:cNvSpPr/>
          <p:nvPr/>
        </p:nvSpPr>
        <p:spPr>
          <a:xfrm>
            <a:off x="1628680" y="1988619"/>
            <a:ext cx="5795525"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3200" dirty="0" smtClean="0">
                <a:solidFill>
                  <a:schemeClr val="bg1"/>
                </a:solidFill>
                <a:latin typeface="字魂35号-经典雅黑" panose="02000000000000000000" pitchFamily="2" charset="-122"/>
                <a:ea typeface="字魂35号-经典雅黑" panose="02000000000000000000" pitchFamily="2" charset="-122"/>
              </a:rPr>
              <a:t>IET</a:t>
            </a:r>
            <a:endParaRPr lang="zh-CN" altLang="en-US" sz="3200" dirty="0">
              <a:solidFill>
                <a:schemeClr val="bg1"/>
              </a:solidFill>
              <a:latin typeface="字魂35号-经典雅黑" panose="02000000000000000000" pitchFamily="2" charset="-122"/>
              <a:ea typeface="字魂35号-经典雅黑" panose="02000000000000000000" pitchFamily="2" charset="-122"/>
            </a:endParaRPr>
          </a:p>
        </p:txBody>
      </p:sp>
      <p:sp>
        <p:nvSpPr>
          <p:cNvPr id="13" name="圆角矩形 9"/>
          <p:cNvSpPr/>
          <p:nvPr/>
        </p:nvSpPr>
        <p:spPr>
          <a:xfrm>
            <a:off x="2491329" y="3068489"/>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7" name="等腰三角形 16"/>
          <p:cNvSpPr/>
          <p:nvPr/>
        </p:nvSpPr>
        <p:spPr>
          <a:xfrm rot="5400000">
            <a:off x="9354085" y="3242856"/>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19" name="矩形 18"/>
          <p:cNvSpPr/>
          <p:nvPr/>
        </p:nvSpPr>
        <p:spPr>
          <a:xfrm>
            <a:off x="9469523" y="3089681"/>
            <a:ext cx="1655677" cy="523220"/>
          </a:xfrm>
          <a:prstGeom prst="rect">
            <a:avLst/>
          </a:prstGeom>
        </p:spPr>
        <p:txBody>
          <a:bodyPr wrap="square">
            <a:spAutoFit/>
          </a:bodyPr>
          <a:lstStyle/>
          <a:p>
            <a:pPr algn="ctr"/>
            <a:r>
              <a:rPr lang="ro-RO" sz="2800" b="1" dirty="0">
                <a:latin typeface="Times New Roman" panose="02020603050405020304" pitchFamily="18" charset="0"/>
                <a:cs typeface="Times New Roman" panose="02020603050405020304" pitchFamily="18" charset="0"/>
              </a:rPr>
              <a:t>1572</a:t>
            </a:r>
            <a:endParaRPr lang="zh-CN" altLang="en-US" sz="2800" b="1"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0" name="椭圆 19"/>
          <p:cNvSpPr/>
          <p:nvPr/>
        </p:nvSpPr>
        <p:spPr>
          <a:xfrm>
            <a:off x="1511300" y="2924506"/>
            <a:ext cx="6106497"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32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Copii instituționalizați </a:t>
            </a:r>
            <a:endParaRPr lang="zh-CN" altLang="en-US" sz="32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1" name="圆角矩形 14"/>
          <p:cNvSpPr/>
          <p:nvPr/>
        </p:nvSpPr>
        <p:spPr>
          <a:xfrm>
            <a:off x="2491329" y="4004377"/>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2" name="等腰三角形 21"/>
          <p:cNvSpPr/>
          <p:nvPr/>
        </p:nvSpPr>
        <p:spPr>
          <a:xfrm rot="5400000">
            <a:off x="9354085" y="4178743"/>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
        <p:nvSpPr>
          <p:cNvPr id="24" name="矩形 23"/>
          <p:cNvSpPr/>
          <p:nvPr/>
        </p:nvSpPr>
        <p:spPr>
          <a:xfrm>
            <a:off x="9521708" y="4004377"/>
            <a:ext cx="744829" cy="523220"/>
          </a:xfrm>
          <a:prstGeom prst="rect">
            <a:avLst/>
          </a:prstGeom>
        </p:spPr>
        <p:txBody>
          <a:bodyPr wrap="square">
            <a:spAutoFit/>
          </a:bodyPr>
          <a:lstStyle/>
          <a:p>
            <a:pPr algn="ctr"/>
            <a:r>
              <a:rPr lang="ro-MD" altLang="zh-CN" sz="28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172</a:t>
            </a:r>
            <a:endParaRPr lang="zh-CN" altLang="en-US" sz="2800" b="1" dirty="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5" name="椭圆 24"/>
          <p:cNvSpPr/>
          <p:nvPr/>
        </p:nvSpPr>
        <p:spPr>
          <a:xfrm>
            <a:off x="1778001" y="3942437"/>
            <a:ext cx="5663037"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PEDAGOGI</a:t>
            </a:r>
            <a:endParaRPr lang="zh-CN" altLang="en-US" sz="2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7" name="矩形 26"/>
          <p:cNvSpPr/>
          <p:nvPr/>
        </p:nvSpPr>
        <p:spPr>
          <a:xfrm>
            <a:off x="2030052" y="5984345"/>
            <a:ext cx="8354305" cy="117129"/>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8" name="圆角矩形 14"/>
          <p:cNvSpPr/>
          <p:nvPr/>
        </p:nvSpPr>
        <p:spPr>
          <a:xfrm>
            <a:off x="2712914" y="4940265"/>
            <a:ext cx="6731190" cy="50393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9" name="椭圆 24"/>
          <p:cNvSpPr/>
          <p:nvPr/>
        </p:nvSpPr>
        <p:spPr>
          <a:xfrm>
            <a:off x="1628681" y="4817570"/>
            <a:ext cx="5812357" cy="791905"/>
          </a:xfrm>
          <a:prstGeom prst="ellipse">
            <a:avLst/>
          </a:prstGeom>
          <a:solidFill>
            <a:srgbClr val="2C3257"/>
          </a:solidFill>
          <a:ln>
            <a:noFill/>
          </a:ln>
        </p:spPr>
        <p:style>
          <a:lnRef idx="2">
            <a:schemeClr val="accent1">
              <a:shade val="50000"/>
            </a:schemeClr>
          </a:lnRef>
          <a:fillRef idx="1">
            <a:schemeClr val="accent1"/>
          </a:fillRef>
          <a:effectRef idx="0">
            <a:schemeClr val="accent1"/>
          </a:effectRef>
          <a:fontRef idx="minor">
            <a:schemeClr val="lt1"/>
          </a:fontRef>
        </p:style>
        <p:txBody>
          <a:bodyPr lIns="46789" rIns="46789" rtlCol="0" anchor="ctr" anchorCtr="1"/>
          <a:lstStyle/>
          <a:p>
            <a:pPr algn="ctr"/>
            <a:r>
              <a:rPr lang="ro-MD" altLang="zh-CN" sz="2400" b="1" dirty="0"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Personal auxiliar</a:t>
            </a:r>
            <a:endParaRPr lang="zh-CN" altLang="en-US" sz="24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矩形 23"/>
          <p:cNvSpPr/>
          <p:nvPr/>
        </p:nvSpPr>
        <p:spPr>
          <a:xfrm>
            <a:off x="9700808" y="4929445"/>
            <a:ext cx="744829" cy="523220"/>
          </a:xfrm>
          <a:prstGeom prst="rect">
            <a:avLst/>
          </a:prstGeom>
        </p:spPr>
        <p:txBody>
          <a:bodyPr wrap="square">
            <a:spAutoFit/>
          </a:bodyPr>
          <a:lstStyle/>
          <a:p>
            <a:pPr algn="ctr"/>
            <a:r>
              <a:rPr lang="ro-MD" altLang="zh-CN" sz="2800" b="1" dirty="0" smtClean="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rPr>
              <a:t>287</a:t>
            </a:r>
            <a:endParaRPr lang="zh-CN" altLang="en-US" sz="2800" b="1" dirty="0">
              <a:solidFill>
                <a:schemeClr val="tx2">
                  <a:lumMod val="50000"/>
                </a:schemeClr>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1" name="等腰三角形 21"/>
          <p:cNvSpPr/>
          <p:nvPr/>
        </p:nvSpPr>
        <p:spPr>
          <a:xfrm rot="5400000">
            <a:off x="9509291" y="5144242"/>
            <a:ext cx="180039" cy="15520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字魂35号-经典雅黑" panose="02000000000000000000" pitchFamily="2" charset="-122"/>
              <a:ea typeface="字魂35号-经典雅黑" panose="02000000000000000000" pitchFamily="2" charset="-122"/>
            </a:endParaRPr>
          </a:p>
        </p:txBody>
      </p:sp>
    </p:spTree>
    <p:extLst>
      <p:ext uri="{BB962C8B-B14F-4D97-AF65-F5344CB8AC3E}">
        <p14:creationId xmlns:p14="http://schemas.microsoft.com/office/powerpoint/2010/main" val="2514372819"/>
      </p:ext>
    </p:extLst>
  </p:cSld>
  <p:clrMapOvr>
    <a:masterClrMapping/>
  </p:clrMapOvr>
  <mc:AlternateContent xmlns:mc="http://schemas.openxmlformats.org/markup-compatibility/2006" xmlns:p14="http://schemas.microsoft.com/office/powerpoint/2010/main">
    <mc:Choice Requires="p14">
      <p:transition spd="slow" p14:dur="900" advTm="11020">
        <p14:warp dir="in"/>
      </p:transition>
    </mc:Choice>
    <mc:Fallback xmlns="">
      <p:transition spd="slow" advTm="110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7" grpId="0" animBg="1"/>
      <p:bldP spid="19" grpId="0"/>
      <p:bldP spid="20" grpId="0" animBg="1"/>
      <p:bldP spid="21" grpId="0" animBg="1"/>
      <p:bldP spid="22" grpId="0" animBg="1"/>
      <p:bldP spid="24" grpId="0"/>
      <p:bldP spid="25" grpId="0" animBg="1"/>
      <p:bldP spid="27" grpId="0" animBg="1"/>
      <p:bldP spid="28" grpId="0" animBg="1"/>
      <p:bldP spid="29" grpId="0" animBg="1"/>
      <p:bldP spid="30" grpId="0"/>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19e39d-d9e4-4c14-a6fe-5465fb02ca20"/>
</p:tagLst>
</file>

<file path=ppt/tags/tag2.xml><?xml version="1.0" encoding="utf-8"?>
<p:tagLst xmlns:a="http://schemas.openxmlformats.org/drawingml/2006/main" xmlns:r="http://schemas.openxmlformats.org/officeDocument/2006/relationships" xmlns:p="http://schemas.openxmlformats.org/presentationml/2006/main">
  <p:tag name="ISLIDE.DIAGRAM" val="68137fea-4a20-40e1-86c7-b31ac02ec2df"/>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1586</Words>
  <Application>Microsoft Office PowerPoint</Application>
  <PresentationFormat>Широкоэкранный</PresentationFormat>
  <Paragraphs>283</Paragraphs>
  <Slides>19</Slides>
  <Notes>18</Notes>
  <HiddenSlides>0</HiddenSlides>
  <MMClips>12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微软雅黑</vt:lpstr>
      <vt:lpstr>Arial</vt:lpstr>
      <vt:lpstr>等线</vt:lpstr>
      <vt:lpstr>等线 Light</vt:lpstr>
      <vt:lpstr>times new roman</vt:lpstr>
      <vt:lpstr>times new roman</vt:lpstr>
      <vt:lpstr>字魂35号-经典雅黑</vt:lpstr>
      <vt:lpst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PC-2</cp:lastModifiedBy>
  <cp:revision>358</cp:revision>
  <dcterms:created xsi:type="dcterms:W3CDTF">2018-02-23T07:21:00Z</dcterms:created>
  <dcterms:modified xsi:type="dcterms:W3CDTF">2021-04-21T06:42:53Z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